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76"/>
  </p:notesMasterIdLst>
  <p:sldIdLst>
    <p:sldId id="404" r:id="rId2"/>
    <p:sldId id="556" r:id="rId3"/>
    <p:sldId id="557" r:id="rId4"/>
    <p:sldId id="558" r:id="rId5"/>
    <p:sldId id="559" r:id="rId6"/>
    <p:sldId id="560" r:id="rId7"/>
    <p:sldId id="561" r:id="rId8"/>
    <p:sldId id="562" r:id="rId9"/>
    <p:sldId id="563" r:id="rId10"/>
    <p:sldId id="564" r:id="rId11"/>
    <p:sldId id="565" r:id="rId12"/>
    <p:sldId id="566" r:id="rId13"/>
    <p:sldId id="567" r:id="rId14"/>
    <p:sldId id="568" r:id="rId15"/>
    <p:sldId id="569" r:id="rId16"/>
    <p:sldId id="570" r:id="rId17"/>
    <p:sldId id="596" r:id="rId18"/>
    <p:sldId id="571" r:id="rId19"/>
    <p:sldId id="572" r:id="rId20"/>
    <p:sldId id="573" r:id="rId21"/>
    <p:sldId id="574" r:id="rId22"/>
    <p:sldId id="575" r:id="rId23"/>
    <p:sldId id="576" r:id="rId24"/>
    <p:sldId id="577" r:id="rId25"/>
    <p:sldId id="578" r:id="rId26"/>
    <p:sldId id="579" r:id="rId27"/>
    <p:sldId id="597" r:id="rId28"/>
    <p:sldId id="580" r:id="rId29"/>
    <p:sldId id="581" r:id="rId30"/>
    <p:sldId id="582" r:id="rId31"/>
    <p:sldId id="583" r:id="rId32"/>
    <p:sldId id="584" r:id="rId33"/>
    <p:sldId id="548" r:id="rId34"/>
    <p:sldId id="498" r:id="rId35"/>
    <p:sldId id="475" r:id="rId36"/>
    <p:sldId id="476" r:id="rId37"/>
    <p:sldId id="599" r:id="rId38"/>
    <p:sldId id="594" r:id="rId39"/>
    <p:sldId id="468" r:id="rId40"/>
    <p:sldId id="472" r:id="rId41"/>
    <p:sldId id="549" r:id="rId42"/>
    <p:sldId id="487" r:id="rId43"/>
    <p:sldId id="589" r:id="rId44"/>
    <p:sldId id="553" r:id="rId45"/>
    <p:sldId id="593" r:id="rId46"/>
    <p:sldId id="588" r:id="rId47"/>
    <p:sldId id="591" r:id="rId48"/>
    <p:sldId id="595" r:id="rId49"/>
    <p:sldId id="592" r:id="rId50"/>
    <p:sldId id="590" r:id="rId51"/>
    <p:sldId id="541" r:id="rId52"/>
    <p:sldId id="467" r:id="rId53"/>
    <p:sldId id="552" r:id="rId54"/>
    <p:sldId id="370" r:id="rId55"/>
    <p:sldId id="540" r:id="rId56"/>
    <p:sldId id="480" r:id="rId57"/>
    <p:sldId id="505" r:id="rId58"/>
    <p:sldId id="550" r:id="rId59"/>
    <p:sldId id="521" r:id="rId60"/>
    <p:sldId id="512" r:id="rId61"/>
    <p:sldId id="554" r:id="rId62"/>
    <p:sldId id="491" r:id="rId63"/>
    <p:sldId id="601" r:id="rId64"/>
    <p:sldId id="600" r:id="rId65"/>
    <p:sldId id="440" r:id="rId66"/>
    <p:sldId id="602" r:id="rId67"/>
    <p:sldId id="604" r:id="rId68"/>
    <p:sldId id="603" r:id="rId69"/>
    <p:sldId id="605" r:id="rId70"/>
    <p:sldId id="606" r:id="rId71"/>
    <p:sldId id="607" r:id="rId72"/>
    <p:sldId id="608" r:id="rId73"/>
    <p:sldId id="609" r:id="rId74"/>
    <p:sldId id="598" r:id="rId7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7" autoAdjust="0"/>
    <p:restoredTop sz="94624" autoAdjust="0"/>
  </p:normalViewPr>
  <p:slideViewPr>
    <p:cSldViewPr>
      <p:cViewPr varScale="1">
        <p:scale>
          <a:sx n="41" d="100"/>
          <a:sy n="41" d="100"/>
        </p:scale>
        <p:origin x="-131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796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3BEC046-97BD-4C96-8C50-845A3942C0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4213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B9392B-E6E0-40E2-A213-D962A62F73F8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B9392B-E6E0-40E2-A213-D962A62F73F8}" type="slidenum">
              <a:rPr lang="en-US" smtClean="0"/>
              <a:pPr/>
              <a:t>11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B9392B-E6E0-40E2-A213-D962A62F73F8}" type="slidenum">
              <a:rPr lang="en-US" smtClean="0"/>
              <a:pPr/>
              <a:t>12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C358D-11CF-4F1D-8D64-7C3EECE4C243}" type="slidenum">
              <a:rPr lang="en-US" smtClean="0"/>
              <a:pPr/>
              <a:t>13</a:t>
            </a:fld>
            <a:endParaRPr lang="en-US" dirty="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B9392B-E6E0-40E2-A213-D962A62F73F8}" type="slidenum">
              <a:rPr lang="en-US" smtClean="0"/>
              <a:pPr/>
              <a:t>14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C2B174-BC63-4EBC-810B-C278EBA22699}" type="slidenum">
              <a:rPr lang="en-US" smtClean="0"/>
              <a:pPr/>
              <a:t>15</a:t>
            </a:fld>
            <a:endParaRPr lang="en-US" dirty="0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49BCB0ED-89C8-41EF-82FC-7B984652FC8F}" type="slidenum">
              <a:rPr lang="en-US" sz="1200" b="0" smtClean="0">
                <a:latin typeface="Times New Roman" pitchFamily="18" charset="0"/>
              </a:rPr>
              <a:pPr/>
              <a:t>16</a:t>
            </a:fld>
            <a:endParaRPr lang="en-US" sz="1200" b="0" dirty="0" smtClean="0">
              <a:latin typeface="Times New Roman" pitchFamily="18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49BCB0ED-89C8-41EF-82FC-7B984652FC8F}" type="slidenum">
              <a:rPr lang="en-US" sz="1200" b="0" smtClean="0">
                <a:latin typeface="Times New Roman" pitchFamily="18" charset="0"/>
              </a:rPr>
              <a:pPr/>
              <a:t>17</a:t>
            </a:fld>
            <a:endParaRPr lang="en-US" sz="1200" b="0" dirty="0" smtClean="0">
              <a:latin typeface="Times New Roman" pitchFamily="18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49BCB0ED-89C8-41EF-82FC-7B984652FC8F}" type="slidenum">
              <a:rPr lang="en-US" sz="1200" b="0" smtClean="0">
                <a:latin typeface="Times New Roman" pitchFamily="18" charset="0"/>
              </a:rPr>
              <a:pPr/>
              <a:t>18</a:t>
            </a:fld>
            <a:endParaRPr lang="en-US" sz="1200" b="0" dirty="0" smtClean="0">
              <a:latin typeface="Times New Roman" pitchFamily="18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C358D-11CF-4F1D-8D64-7C3EECE4C243}" type="slidenum">
              <a:rPr lang="en-US" smtClean="0"/>
              <a:pPr/>
              <a:t>19</a:t>
            </a:fld>
            <a:endParaRPr lang="en-US" dirty="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B9392B-E6E0-40E2-A213-D962A62F73F8}" type="slidenum">
              <a:rPr lang="en-US" smtClean="0"/>
              <a:pPr/>
              <a:t>2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C358D-11CF-4F1D-8D64-7C3EECE4C243}" type="slidenum">
              <a:rPr lang="en-US" smtClean="0"/>
              <a:pPr/>
              <a:t>20</a:t>
            </a:fld>
            <a:endParaRPr lang="en-US" dirty="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C358D-11CF-4F1D-8D64-7C3EECE4C243}" type="slidenum">
              <a:rPr lang="en-US" smtClean="0"/>
              <a:pPr/>
              <a:t>21</a:t>
            </a:fld>
            <a:endParaRPr lang="en-US" dirty="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C358D-11CF-4F1D-8D64-7C3EECE4C243}" type="slidenum">
              <a:rPr lang="en-US" smtClean="0"/>
              <a:pPr/>
              <a:t>22</a:t>
            </a:fld>
            <a:endParaRPr lang="en-US" dirty="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A0D56D-A6FB-447C-BA35-CE53BC31097D}" type="slidenum">
              <a:rPr lang="en-US" smtClean="0"/>
              <a:pPr/>
              <a:t>23</a:t>
            </a:fld>
            <a:endParaRPr lang="en-US" dirty="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7BD7A0-8CC0-40E1-9A52-6C90D67581CB}" type="slidenum">
              <a:rPr lang="en-US" smtClean="0"/>
              <a:pPr/>
              <a:t>24</a:t>
            </a:fld>
            <a:endParaRPr lang="en-US" dirty="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C358D-11CF-4F1D-8D64-7C3EECE4C243}" type="slidenum">
              <a:rPr lang="en-US" smtClean="0"/>
              <a:pPr/>
              <a:t>25</a:t>
            </a:fld>
            <a:endParaRPr lang="en-US" dirty="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A0D56D-A6FB-447C-BA35-CE53BC31097D}" type="slidenum">
              <a:rPr lang="en-US" smtClean="0"/>
              <a:pPr/>
              <a:t>26</a:t>
            </a:fld>
            <a:endParaRPr lang="en-US" dirty="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A0D56D-A6FB-447C-BA35-CE53BC31097D}" type="slidenum">
              <a:rPr lang="en-US" smtClean="0"/>
              <a:pPr/>
              <a:t>27</a:t>
            </a:fld>
            <a:endParaRPr lang="en-US" dirty="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C358D-11CF-4F1D-8D64-7C3EECE4C243}" type="slidenum">
              <a:rPr lang="en-US" smtClean="0"/>
              <a:pPr/>
              <a:t>28</a:t>
            </a:fld>
            <a:endParaRPr lang="en-US" dirty="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27169C-015D-4C5F-9C72-4F852F9FFD6F}" type="slidenum">
              <a:rPr lang="en-US" smtClean="0"/>
              <a:pPr/>
              <a:t>29</a:t>
            </a:fld>
            <a:endParaRPr lang="en-US" dirty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B9392B-E6E0-40E2-A213-D962A62F73F8}" type="slidenum">
              <a:rPr lang="en-US" smtClean="0"/>
              <a:pPr/>
              <a:t>3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D7DA17-674E-4ACB-AB66-A7B50530BECB}" type="slidenum">
              <a:rPr lang="en-US" smtClean="0"/>
              <a:pPr/>
              <a:t>30</a:t>
            </a:fld>
            <a:endParaRPr lang="en-US" dirty="0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D7DA17-674E-4ACB-AB66-A7B50530BECB}" type="slidenum">
              <a:rPr lang="en-US" smtClean="0"/>
              <a:pPr/>
              <a:t>31</a:t>
            </a:fld>
            <a:endParaRPr lang="en-US" dirty="0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C358D-11CF-4F1D-8D64-7C3EECE4C243}" type="slidenum">
              <a:rPr lang="en-US" smtClean="0"/>
              <a:pPr/>
              <a:t>32</a:t>
            </a:fld>
            <a:endParaRPr lang="en-US" dirty="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C358D-11CF-4F1D-8D64-7C3EECE4C243}" type="slidenum">
              <a:rPr lang="en-US" smtClean="0"/>
              <a:pPr/>
              <a:t>33</a:t>
            </a:fld>
            <a:endParaRPr lang="en-US" dirty="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C358D-11CF-4F1D-8D64-7C3EECE4C243}" type="slidenum">
              <a:rPr lang="en-US" smtClean="0"/>
              <a:pPr/>
              <a:t>35</a:t>
            </a:fld>
            <a:endParaRPr lang="en-US" dirty="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A7A3FE-0EBA-41AD-90BB-1B6C09B84798}" type="slidenum">
              <a:rPr lang="en-US" smtClean="0"/>
              <a:pPr/>
              <a:t>36</a:t>
            </a:fld>
            <a:endParaRPr lang="en-US" dirty="0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C358D-11CF-4F1D-8D64-7C3EECE4C243}" type="slidenum">
              <a:rPr lang="en-US" smtClean="0"/>
              <a:pPr/>
              <a:t>37</a:t>
            </a:fld>
            <a:endParaRPr lang="en-US" dirty="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C358D-11CF-4F1D-8D64-7C3EECE4C243}" type="slidenum">
              <a:rPr lang="en-US" smtClean="0"/>
              <a:pPr/>
              <a:t>38</a:t>
            </a:fld>
            <a:endParaRPr lang="en-US" dirty="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7044E-EFBE-4218-A5E8-2AFA8C649A43}" type="slidenum">
              <a:rPr lang="en-US" smtClean="0"/>
              <a:pPr/>
              <a:t>39</a:t>
            </a:fld>
            <a:endParaRPr lang="en-US" dirty="0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B9392B-E6E0-40E2-A213-D962A62F73F8}" type="slidenum">
              <a:rPr lang="en-US" smtClean="0"/>
              <a:pPr/>
              <a:t>4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542EB2-7545-47B6-90DF-5E38192F8819}" type="slidenum">
              <a:rPr lang="en-US" smtClean="0"/>
              <a:pPr/>
              <a:t>40</a:t>
            </a:fld>
            <a:endParaRPr lang="en-US" dirty="0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C358D-11CF-4F1D-8D64-7C3EECE4C243}" type="slidenum">
              <a:rPr lang="en-US" smtClean="0"/>
              <a:pPr/>
              <a:t>41</a:t>
            </a:fld>
            <a:endParaRPr lang="en-US" dirty="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15922C-6D1D-4A05-94F5-4CC1D7E2AF8A}" type="slidenum">
              <a:rPr lang="en-US" smtClean="0"/>
              <a:pPr/>
              <a:t>42</a:t>
            </a:fld>
            <a:endParaRPr lang="en-US" dirty="0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C358D-11CF-4F1D-8D64-7C3EECE4C243}" type="slidenum">
              <a:rPr lang="en-US" smtClean="0"/>
              <a:pPr/>
              <a:t>43</a:t>
            </a:fld>
            <a:endParaRPr lang="en-US" dirty="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15922C-6D1D-4A05-94F5-4CC1D7E2AF8A}" type="slidenum">
              <a:rPr lang="en-US" smtClean="0"/>
              <a:pPr/>
              <a:t>44</a:t>
            </a:fld>
            <a:endParaRPr lang="en-US" dirty="0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C358D-11CF-4F1D-8D64-7C3EECE4C243}" type="slidenum">
              <a:rPr lang="en-US" smtClean="0"/>
              <a:pPr/>
              <a:t>45</a:t>
            </a:fld>
            <a:endParaRPr lang="en-US" dirty="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C358D-11CF-4F1D-8D64-7C3EECE4C243}" type="slidenum">
              <a:rPr lang="en-US" smtClean="0"/>
              <a:pPr/>
              <a:t>46</a:t>
            </a:fld>
            <a:endParaRPr lang="en-US" dirty="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C358D-11CF-4F1D-8D64-7C3EECE4C243}" type="slidenum">
              <a:rPr lang="en-US" smtClean="0"/>
              <a:pPr/>
              <a:t>47</a:t>
            </a:fld>
            <a:endParaRPr lang="en-US" dirty="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C358D-11CF-4F1D-8D64-7C3EECE4C243}" type="slidenum">
              <a:rPr lang="en-US" smtClean="0"/>
              <a:pPr/>
              <a:t>48</a:t>
            </a:fld>
            <a:endParaRPr lang="en-US" dirty="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C358D-11CF-4F1D-8D64-7C3EECE4C243}" type="slidenum">
              <a:rPr lang="en-US" smtClean="0"/>
              <a:pPr/>
              <a:t>49</a:t>
            </a:fld>
            <a:endParaRPr lang="en-US" dirty="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A0D56D-A6FB-447C-BA35-CE53BC31097D}" type="slidenum">
              <a:rPr lang="en-US" smtClean="0"/>
              <a:pPr/>
              <a:t>5</a:t>
            </a:fld>
            <a:endParaRPr lang="en-US" dirty="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8C358D-11CF-4F1D-8D64-7C3EECE4C243}" type="slidenum">
              <a:rPr lang="en-US" smtClean="0"/>
              <a:pPr/>
              <a:t>50</a:t>
            </a:fld>
            <a:endParaRPr lang="en-US" dirty="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15922C-6D1D-4A05-94F5-4CC1D7E2AF8A}" type="slidenum">
              <a:rPr lang="en-US" smtClean="0"/>
              <a:pPr/>
              <a:t>51</a:t>
            </a:fld>
            <a:endParaRPr lang="en-US" dirty="0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3417B9-A731-494C-94E3-3337A8D2F97C}" type="slidenum">
              <a:rPr lang="en-US" smtClean="0"/>
              <a:pPr/>
              <a:t>52</a:t>
            </a:fld>
            <a:endParaRPr lang="en-US" dirty="0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15922C-6D1D-4A05-94F5-4CC1D7E2AF8A}" type="slidenum">
              <a:rPr lang="en-US" smtClean="0"/>
              <a:pPr/>
              <a:t>53</a:t>
            </a:fld>
            <a:endParaRPr lang="en-US" dirty="0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7D6C7F-7A8C-449A-939C-9042E85EDCD9}" type="slidenum">
              <a:rPr lang="en-US" smtClean="0"/>
              <a:pPr/>
              <a:t>54</a:t>
            </a:fld>
            <a:endParaRPr lang="en-US" dirty="0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D0596A-BC0E-47E5-A64D-12DE412EC2A2}" type="slidenum">
              <a:rPr lang="en-US" smtClean="0"/>
              <a:pPr/>
              <a:t>55</a:t>
            </a:fld>
            <a:endParaRPr lang="en-US" dirty="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FD3856-2206-42F7-87D9-AC2BC4A4132A}" type="slidenum">
              <a:rPr lang="en-US" smtClean="0"/>
              <a:pPr/>
              <a:t>56</a:t>
            </a:fld>
            <a:endParaRPr lang="en-US" dirty="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C2B174-BC63-4EBC-810B-C278EBA22699}" type="slidenum">
              <a:rPr lang="en-US" smtClean="0"/>
              <a:pPr/>
              <a:t>58</a:t>
            </a:fld>
            <a:endParaRPr lang="en-US" dirty="0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A0D56D-A6FB-447C-BA35-CE53BC31097D}" type="slidenum">
              <a:rPr lang="en-US" smtClean="0"/>
              <a:pPr/>
              <a:t>6</a:t>
            </a:fld>
            <a:endParaRPr lang="en-US" dirty="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BEC046-97BD-4C96-8C50-845A3942C07E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A6CE53-E03A-4DB6-9C7E-5216BFD809E9}" type="slidenum">
              <a:rPr lang="en-US" smtClean="0"/>
              <a:pPr/>
              <a:t>62</a:t>
            </a:fld>
            <a:endParaRPr lang="en-US" dirty="0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138BFA-9ECE-428A-832F-BE1CDFC6CB12}" type="slidenum">
              <a:rPr lang="en-US" smtClean="0"/>
              <a:pPr/>
              <a:t>63</a:t>
            </a:fld>
            <a:endParaRPr lang="en-US" dirty="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138BFA-9ECE-428A-832F-BE1CDFC6CB12}" type="slidenum">
              <a:rPr lang="en-US" smtClean="0"/>
              <a:pPr/>
              <a:t>64</a:t>
            </a:fld>
            <a:endParaRPr lang="en-US" dirty="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138BFA-9ECE-428A-832F-BE1CDFC6CB12}" type="slidenum">
              <a:rPr lang="en-US" smtClean="0"/>
              <a:pPr/>
              <a:t>65</a:t>
            </a:fld>
            <a:endParaRPr lang="en-US" dirty="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138BFA-9ECE-428A-832F-BE1CDFC6CB12}" type="slidenum">
              <a:rPr lang="en-US" smtClean="0"/>
              <a:pPr/>
              <a:t>66</a:t>
            </a:fld>
            <a:endParaRPr lang="en-US" dirty="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138BFA-9ECE-428A-832F-BE1CDFC6CB12}" type="slidenum">
              <a:rPr lang="en-US" smtClean="0"/>
              <a:pPr/>
              <a:t>67</a:t>
            </a:fld>
            <a:endParaRPr lang="en-US" dirty="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138BFA-9ECE-428A-832F-BE1CDFC6CB12}" type="slidenum">
              <a:rPr lang="en-US" smtClean="0"/>
              <a:pPr/>
              <a:t>68</a:t>
            </a:fld>
            <a:endParaRPr lang="en-US" dirty="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138BFA-9ECE-428A-832F-BE1CDFC6CB12}" type="slidenum">
              <a:rPr lang="en-US" smtClean="0"/>
              <a:pPr/>
              <a:t>69</a:t>
            </a:fld>
            <a:endParaRPr lang="en-US" dirty="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A0D56D-A6FB-447C-BA35-CE53BC31097D}" type="slidenum">
              <a:rPr lang="en-US" smtClean="0"/>
              <a:pPr/>
              <a:t>7</a:t>
            </a:fld>
            <a:endParaRPr lang="en-US" dirty="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138BFA-9ECE-428A-832F-BE1CDFC6CB12}" type="slidenum">
              <a:rPr lang="en-US" smtClean="0"/>
              <a:pPr/>
              <a:t>70</a:t>
            </a:fld>
            <a:endParaRPr lang="en-US" dirty="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138BFA-9ECE-428A-832F-BE1CDFC6CB12}" type="slidenum">
              <a:rPr lang="en-US" smtClean="0"/>
              <a:pPr/>
              <a:t>71</a:t>
            </a:fld>
            <a:endParaRPr lang="en-US" dirty="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138BFA-9ECE-428A-832F-BE1CDFC6CB12}" type="slidenum">
              <a:rPr lang="en-US" smtClean="0"/>
              <a:pPr/>
              <a:t>72</a:t>
            </a:fld>
            <a:endParaRPr lang="en-US" dirty="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138BFA-9ECE-428A-832F-BE1CDFC6CB12}" type="slidenum">
              <a:rPr lang="en-US" smtClean="0"/>
              <a:pPr/>
              <a:t>73</a:t>
            </a:fld>
            <a:endParaRPr lang="en-US" dirty="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138BFA-9ECE-428A-832F-BE1CDFC6CB12}" type="slidenum">
              <a:rPr lang="en-US" smtClean="0"/>
              <a:pPr/>
              <a:t>74</a:t>
            </a:fld>
            <a:endParaRPr lang="en-US" dirty="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B9392B-E6E0-40E2-A213-D962A62F73F8}" type="slidenum">
              <a:rPr lang="en-US" smtClean="0"/>
              <a:pPr/>
              <a:t>8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D7DA17-674E-4ACB-AB66-A7B50530BECB}" type="slidenum">
              <a:rPr lang="en-US" smtClean="0"/>
              <a:pPr/>
              <a:t>9</a:t>
            </a:fld>
            <a:endParaRPr lang="en-US" dirty="0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hidden">
          <a:xfrm>
            <a:off x="-11113" y="1836738"/>
            <a:ext cx="2268538" cy="2709862"/>
          </a:xfrm>
          <a:custGeom>
            <a:avLst/>
            <a:gdLst>
              <a:gd name="T0" fmla="*/ 808 w 1429"/>
              <a:gd name="T1" fmla="*/ 283 h 1707"/>
              <a:gd name="T2" fmla="*/ 673 w 1429"/>
              <a:gd name="T3" fmla="*/ 252 h 1707"/>
              <a:gd name="T4" fmla="*/ 654 w 1429"/>
              <a:gd name="T5" fmla="*/ 0 h 1707"/>
              <a:gd name="T6" fmla="*/ 488 w 1429"/>
              <a:gd name="T7" fmla="*/ 13 h 1707"/>
              <a:gd name="T8" fmla="*/ 476 w 1429"/>
              <a:gd name="T9" fmla="*/ 252 h 1707"/>
              <a:gd name="T10" fmla="*/ 365 w 1429"/>
              <a:gd name="T11" fmla="*/ 290 h 1707"/>
              <a:gd name="T12" fmla="*/ 206 w 1429"/>
              <a:gd name="T13" fmla="*/ 86 h 1707"/>
              <a:gd name="T14" fmla="*/ 95 w 1429"/>
              <a:gd name="T15" fmla="*/ 148 h 1707"/>
              <a:gd name="T16" fmla="*/ 200 w 1429"/>
              <a:gd name="T17" fmla="*/ 376 h 1707"/>
              <a:gd name="T18" fmla="*/ 126 w 1429"/>
              <a:gd name="T19" fmla="*/ 450 h 1707"/>
              <a:gd name="T20" fmla="*/ 0 w 1429"/>
              <a:gd name="T21" fmla="*/ 423 h 1707"/>
              <a:gd name="T22" fmla="*/ 0 w 1429"/>
              <a:gd name="T23" fmla="*/ 1273 h 1707"/>
              <a:gd name="T24" fmla="*/ 101 w 1429"/>
              <a:gd name="T25" fmla="*/ 1226 h 1707"/>
              <a:gd name="T26" fmla="*/ 181 w 1429"/>
              <a:gd name="T27" fmla="*/ 1306 h 1707"/>
              <a:gd name="T28" fmla="*/ 70 w 1429"/>
              <a:gd name="T29" fmla="*/ 1509 h 1707"/>
              <a:gd name="T30" fmla="*/ 175 w 1429"/>
              <a:gd name="T31" fmla="*/ 1596 h 1707"/>
              <a:gd name="T32" fmla="*/ 365 w 1429"/>
              <a:gd name="T33" fmla="*/ 1411 h 1707"/>
              <a:gd name="T34" fmla="*/ 476 w 1429"/>
              <a:gd name="T35" fmla="*/ 1448 h 1707"/>
              <a:gd name="T36" fmla="*/ 501 w 1429"/>
              <a:gd name="T37" fmla="*/ 1700 h 1707"/>
              <a:gd name="T38" fmla="*/ 667 w 1429"/>
              <a:gd name="T39" fmla="*/ 1707 h 1707"/>
              <a:gd name="T40" fmla="*/ 685 w 1429"/>
              <a:gd name="T41" fmla="*/ 1442 h 1707"/>
              <a:gd name="T42" fmla="*/ 826 w 1429"/>
              <a:gd name="T43" fmla="*/ 1405 h 1707"/>
              <a:gd name="T44" fmla="*/ 993 w 1429"/>
              <a:gd name="T45" fmla="*/ 1590 h 1707"/>
              <a:gd name="T46" fmla="*/ 1103 w 1429"/>
              <a:gd name="T47" fmla="*/ 1522 h 1707"/>
              <a:gd name="T48" fmla="*/ 993 w 1429"/>
              <a:gd name="T49" fmla="*/ 1300 h 1707"/>
              <a:gd name="T50" fmla="*/ 1067 w 1429"/>
              <a:gd name="T51" fmla="*/ 1207 h 1707"/>
              <a:gd name="T52" fmla="*/ 1288 w 1429"/>
              <a:gd name="T53" fmla="*/ 1312 h 1707"/>
              <a:gd name="T54" fmla="*/ 1355 w 1429"/>
              <a:gd name="T55" fmla="*/ 1196 h 1707"/>
              <a:gd name="T56" fmla="*/ 1153 w 1429"/>
              <a:gd name="T57" fmla="*/ 1047 h 1707"/>
              <a:gd name="T58" fmla="*/ 1177 w 1429"/>
              <a:gd name="T59" fmla="*/ 918 h 1707"/>
              <a:gd name="T60" fmla="*/ 1429 w 1429"/>
              <a:gd name="T61" fmla="*/ 894 h 1707"/>
              <a:gd name="T62" fmla="*/ 1423 w 1429"/>
              <a:gd name="T63" fmla="*/ 764 h 1707"/>
              <a:gd name="T64" fmla="*/ 1171 w 1429"/>
              <a:gd name="T65" fmla="*/ 727 h 1707"/>
              <a:gd name="T66" fmla="*/ 1146 w 1429"/>
              <a:gd name="T67" fmla="*/ 629 h 1707"/>
              <a:gd name="T68" fmla="*/ 1349 w 1429"/>
              <a:gd name="T69" fmla="*/ 487 h 1707"/>
              <a:gd name="T70" fmla="*/ 1282 w 1429"/>
              <a:gd name="T71" fmla="*/ 370 h 1707"/>
              <a:gd name="T72" fmla="*/ 1054 w 1429"/>
              <a:gd name="T73" fmla="*/ 462 h 1707"/>
              <a:gd name="T74" fmla="*/ 980 w 1429"/>
              <a:gd name="T75" fmla="*/ 388 h 1707"/>
              <a:gd name="T76" fmla="*/ 1097 w 1429"/>
              <a:gd name="T77" fmla="*/ 173 h 1707"/>
              <a:gd name="T78" fmla="*/ 986 w 1429"/>
              <a:gd name="T79" fmla="*/ 105 h 1707"/>
              <a:gd name="T80" fmla="*/ 808 w 1429"/>
              <a:gd name="T81" fmla="*/ 283 h 170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>
              <a:gd name="T0" fmla="*/ 335 w 528"/>
              <a:gd name="T1" fmla="*/ 56 h 496"/>
              <a:gd name="T2" fmla="*/ 293 w 528"/>
              <a:gd name="T3" fmla="*/ 46 h 496"/>
              <a:gd name="T4" fmla="*/ 288 w 528"/>
              <a:gd name="T5" fmla="*/ 0 h 496"/>
              <a:gd name="T6" fmla="*/ 238 w 528"/>
              <a:gd name="T7" fmla="*/ 0 h 496"/>
              <a:gd name="T8" fmla="*/ 232 w 528"/>
              <a:gd name="T9" fmla="*/ 46 h 496"/>
              <a:gd name="T10" fmla="*/ 198 w 528"/>
              <a:gd name="T11" fmla="*/ 58 h 496"/>
              <a:gd name="T12" fmla="*/ 146 w 528"/>
              <a:gd name="T13" fmla="*/ 0 h 496"/>
              <a:gd name="T14" fmla="*/ 114 w 528"/>
              <a:gd name="T15" fmla="*/ 14 h 496"/>
              <a:gd name="T16" fmla="*/ 147 w 528"/>
              <a:gd name="T17" fmla="*/ 84 h 496"/>
              <a:gd name="T18" fmla="*/ 124 w 528"/>
              <a:gd name="T19" fmla="*/ 107 h 496"/>
              <a:gd name="T20" fmla="*/ 50 w 528"/>
              <a:gd name="T21" fmla="*/ 81 h 496"/>
              <a:gd name="T22" fmla="*/ 32 w 528"/>
              <a:gd name="T23" fmla="*/ 109 h 496"/>
              <a:gd name="T24" fmla="*/ 90 w 528"/>
              <a:gd name="T25" fmla="*/ 159 h 496"/>
              <a:gd name="T26" fmla="*/ 80 w 528"/>
              <a:gd name="T27" fmla="*/ 197 h 496"/>
              <a:gd name="T28" fmla="*/ 2 w 528"/>
              <a:gd name="T29" fmla="*/ 202 h 496"/>
              <a:gd name="T30" fmla="*/ 0 w 528"/>
              <a:gd name="T31" fmla="*/ 244 h 496"/>
              <a:gd name="T32" fmla="*/ 80 w 528"/>
              <a:gd name="T33" fmla="*/ 256 h 496"/>
              <a:gd name="T34" fmla="*/ 88 w 528"/>
              <a:gd name="T35" fmla="*/ 292 h 496"/>
              <a:gd name="T36" fmla="*/ 29 w 528"/>
              <a:gd name="T37" fmla="*/ 345 h 496"/>
              <a:gd name="T38" fmla="*/ 50 w 528"/>
              <a:gd name="T39" fmla="*/ 378 h 496"/>
              <a:gd name="T40" fmla="*/ 116 w 528"/>
              <a:gd name="T41" fmla="*/ 347 h 496"/>
              <a:gd name="T42" fmla="*/ 141 w 528"/>
              <a:gd name="T43" fmla="*/ 372 h 496"/>
              <a:gd name="T44" fmla="*/ 107 w 528"/>
              <a:gd name="T45" fmla="*/ 435 h 496"/>
              <a:gd name="T46" fmla="*/ 139 w 528"/>
              <a:gd name="T47" fmla="*/ 462 h 496"/>
              <a:gd name="T48" fmla="*/ 198 w 528"/>
              <a:gd name="T49" fmla="*/ 404 h 496"/>
              <a:gd name="T50" fmla="*/ 232 w 528"/>
              <a:gd name="T51" fmla="*/ 416 h 496"/>
              <a:gd name="T52" fmla="*/ 240 w 528"/>
              <a:gd name="T53" fmla="*/ 494 h 496"/>
              <a:gd name="T54" fmla="*/ 292 w 528"/>
              <a:gd name="T55" fmla="*/ 496 h 496"/>
              <a:gd name="T56" fmla="*/ 297 w 528"/>
              <a:gd name="T57" fmla="*/ 414 h 496"/>
              <a:gd name="T58" fmla="*/ 341 w 528"/>
              <a:gd name="T59" fmla="*/ 403 h 496"/>
              <a:gd name="T60" fmla="*/ 393 w 528"/>
              <a:gd name="T61" fmla="*/ 460 h 496"/>
              <a:gd name="T62" fmla="*/ 427 w 528"/>
              <a:gd name="T63" fmla="*/ 439 h 496"/>
              <a:gd name="T64" fmla="*/ 393 w 528"/>
              <a:gd name="T65" fmla="*/ 370 h 496"/>
              <a:gd name="T66" fmla="*/ 416 w 528"/>
              <a:gd name="T67" fmla="*/ 341 h 496"/>
              <a:gd name="T68" fmla="*/ 484 w 528"/>
              <a:gd name="T69" fmla="*/ 374 h 496"/>
              <a:gd name="T70" fmla="*/ 505 w 528"/>
              <a:gd name="T71" fmla="*/ 338 h 496"/>
              <a:gd name="T72" fmla="*/ 442 w 528"/>
              <a:gd name="T73" fmla="*/ 292 h 496"/>
              <a:gd name="T74" fmla="*/ 450 w 528"/>
              <a:gd name="T75" fmla="*/ 252 h 496"/>
              <a:gd name="T76" fmla="*/ 528 w 528"/>
              <a:gd name="T77" fmla="*/ 244 h 496"/>
              <a:gd name="T78" fmla="*/ 526 w 528"/>
              <a:gd name="T79" fmla="*/ 204 h 496"/>
              <a:gd name="T80" fmla="*/ 448 w 528"/>
              <a:gd name="T81" fmla="*/ 193 h 496"/>
              <a:gd name="T82" fmla="*/ 440 w 528"/>
              <a:gd name="T83" fmla="*/ 162 h 496"/>
              <a:gd name="T84" fmla="*/ 503 w 528"/>
              <a:gd name="T85" fmla="*/ 119 h 496"/>
              <a:gd name="T86" fmla="*/ 482 w 528"/>
              <a:gd name="T87" fmla="*/ 82 h 496"/>
              <a:gd name="T88" fmla="*/ 412 w 528"/>
              <a:gd name="T89" fmla="*/ 111 h 496"/>
              <a:gd name="T90" fmla="*/ 389 w 528"/>
              <a:gd name="T91" fmla="*/ 88 h 496"/>
              <a:gd name="T92" fmla="*/ 425 w 528"/>
              <a:gd name="T93" fmla="*/ 21 h 496"/>
              <a:gd name="T94" fmla="*/ 391 w 528"/>
              <a:gd name="T95" fmla="*/ 0 h 496"/>
              <a:gd name="T96" fmla="*/ 335 w 528"/>
              <a:gd name="T97" fmla="*/ 56 h 49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>
              <a:gd name="T0" fmla="*/ 1469 w 2312"/>
              <a:gd name="T1" fmla="*/ 384 h 2313"/>
              <a:gd name="T2" fmla="*/ 1285 w 2312"/>
              <a:gd name="T3" fmla="*/ 342 h 2313"/>
              <a:gd name="T4" fmla="*/ 1260 w 2312"/>
              <a:gd name="T5" fmla="*/ 0 h 2313"/>
              <a:gd name="T6" fmla="*/ 1035 w 2312"/>
              <a:gd name="T7" fmla="*/ 17 h 2313"/>
              <a:gd name="T8" fmla="*/ 1018 w 2312"/>
              <a:gd name="T9" fmla="*/ 342 h 2313"/>
              <a:gd name="T10" fmla="*/ 868 w 2312"/>
              <a:gd name="T11" fmla="*/ 393 h 2313"/>
              <a:gd name="T12" fmla="*/ 651 w 2312"/>
              <a:gd name="T13" fmla="*/ 117 h 2313"/>
              <a:gd name="T14" fmla="*/ 501 w 2312"/>
              <a:gd name="T15" fmla="*/ 201 h 2313"/>
              <a:gd name="T16" fmla="*/ 643 w 2312"/>
              <a:gd name="T17" fmla="*/ 509 h 2313"/>
              <a:gd name="T18" fmla="*/ 543 w 2312"/>
              <a:gd name="T19" fmla="*/ 610 h 2313"/>
              <a:gd name="T20" fmla="*/ 217 w 2312"/>
              <a:gd name="T21" fmla="*/ 493 h 2313"/>
              <a:gd name="T22" fmla="*/ 142 w 2312"/>
              <a:gd name="T23" fmla="*/ 618 h 2313"/>
              <a:gd name="T24" fmla="*/ 392 w 2312"/>
              <a:gd name="T25" fmla="*/ 835 h 2313"/>
              <a:gd name="T26" fmla="*/ 351 w 2312"/>
              <a:gd name="T27" fmla="*/ 1002 h 2313"/>
              <a:gd name="T28" fmla="*/ 8 w 2312"/>
              <a:gd name="T29" fmla="*/ 1027 h 2313"/>
              <a:gd name="T30" fmla="*/ 0 w 2312"/>
              <a:gd name="T31" fmla="*/ 1211 h 2313"/>
              <a:gd name="T32" fmla="*/ 351 w 2312"/>
              <a:gd name="T33" fmla="*/ 1261 h 2313"/>
              <a:gd name="T34" fmla="*/ 384 w 2312"/>
              <a:gd name="T35" fmla="*/ 1419 h 2313"/>
              <a:gd name="T36" fmla="*/ 125 w 2312"/>
              <a:gd name="T37" fmla="*/ 1653 h 2313"/>
              <a:gd name="T38" fmla="*/ 217 w 2312"/>
              <a:gd name="T39" fmla="*/ 1795 h 2313"/>
              <a:gd name="T40" fmla="*/ 509 w 2312"/>
              <a:gd name="T41" fmla="*/ 1661 h 2313"/>
              <a:gd name="T42" fmla="*/ 618 w 2312"/>
              <a:gd name="T43" fmla="*/ 1770 h 2313"/>
              <a:gd name="T44" fmla="*/ 467 w 2312"/>
              <a:gd name="T45" fmla="*/ 2045 h 2313"/>
              <a:gd name="T46" fmla="*/ 609 w 2312"/>
              <a:gd name="T47" fmla="*/ 2162 h 2313"/>
              <a:gd name="T48" fmla="*/ 868 w 2312"/>
              <a:gd name="T49" fmla="*/ 1912 h 2313"/>
              <a:gd name="T50" fmla="*/ 1018 w 2312"/>
              <a:gd name="T51" fmla="*/ 1962 h 2313"/>
              <a:gd name="T52" fmla="*/ 1052 w 2312"/>
              <a:gd name="T53" fmla="*/ 2304 h 2313"/>
              <a:gd name="T54" fmla="*/ 1277 w 2312"/>
              <a:gd name="T55" fmla="*/ 2313 h 2313"/>
              <a:gd name="T56" fmla="*/ 1302 w 2312"/>
              <a:gd name="T57" fmla="*/ 1954 h 2313"/>
              <a:gd name="T58" fmla="*/ 1494 w 2312"/>
              <a:gd name="T59" fmla="*/ 1904 h 2313"/>
              <a:gd name="T60" fmla="*/ 1720 w 2312"/>
              <a:gd name="T61" fmla="*/ 2154 h 2313"/>
              <a:gd name="T62" fmla="*/ 1870 w 2312"/>
              <a:gd name="T63" fmla="*/ 2062 h 2313"/>
              <a:gd name="T64" fmla="*/ 1720 w 2312"/>
              <a:gd name="T65" fmla="*/ 1762 h 2313"/>
              <a:gd name="T66" fmla="*/ 1820 w 2312"/>
              <a:gd name="T67" fmla="*/ 1636 h 2313"/>
              <a:gd name="T68" fmla="*/ 2120 w 2312"/>
              <a:gd name="T69" fmla="*/ 1778 h 2313"/>
              <a:gd name="T70" fmla="*/ 2212 w 2312"/>
              <a:gd name="T71" fmla="*/ 1620 h 2313"/>
              <a:gd name="T72" fmla="*/ 1937 w 2312"/>
              <a:gd name="T73" fmla="*/ 1419 h 2313"/>
              <a:gd name="T74" fmla="*/ 1970 w 2312"/>
              <a:gd name="T75" fmla="*/ 1244 h 2313"/>
              <a:gd name="T76" fmla="*/ 2312 w 2312"/>
              <a:gd name="T77" fmla="*/ 1211 h 2313"/>
              <a:gd name="T78" fmla="*/ 2304 w 2312"/>
              <a:gd name="T79" fmla="*/ 1035 h 2313"/>
              <a:gd name="T80" fmla="*/ 1962 w 2312"/>
              <a:gd name="T81" fmla="*/ 985 h 2313"/>
              <a:gd name="T82" fmla="*/ 1928 w 2312"/>
              <a:gd name="T83" fmla="*/ 852 h 2313"/>
              <a:gd name="T84" fmla="*/ 2204 w 2312"/>
              <a:gd name="T85" fmla="*/ 660 h 2313"/>
              <a:gd name="T86" fmla="*/ 2112 w 2312"/>
              <a:gd name="T87" fmla="*/ 501 h 2313"/>
              <a:gd name="T88" fmla="*/ 1803 w 2312"/>
              <a:gd name="T89" fmla="*/ 626 h 2313"/>
              <a:gd name="T90" fmla="*/ 1703 w 2312"/>
              <a:gd name="T91" fmla="*/ 526 h 2313"/>
              <a:gd name="T92" fmla="*/ 1861 w 2312"/>
              <a:gd name="T93" fmla="*/ 234 h 2313"/>
              <a:gd name="T94" fmla="*/ 1711 w 2312"/>
              <a:gd name="T95" fmla="*/ 142 h 2313"/>
              <a:gd name="T96" fmla="*/ 1469 w 2312"/>
              <a:gd name="T97" fmla="*/ 384 h 23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>
              <a:gd name="T0" fmla="*/ 1469 w 2312"/>
              <a:gd name="T1" fmla="*/ 384 h 2313"/>
              <a:gd name="T2" fmla="*/ 1285 w 2312"/>
              <a:gd name="T3" fmla="*/ 342 h 2313"/>
              <a:gd name="T4" fmla="*/ 1260 w 2312"/>
              <a:gd name="T5" fmla="*/ 0 h 2313"/>
              <a:gd name="T6" fmla="*/ 1035 w 2312"/>
              <a:gd name="T7" fmla="*/ 17 h 2313"/>
              <a:gd name="T8" fmla="*/ 1018 w 2312"/>
              <a:gd name="T9" fmla="*/ 342 h 2313"/>
              <a:gd name="T10" fmla="*/ 868 w 2312"/>
              <a:gd name="T11" fmla="*/ 393 h 2313"/>
              <a:gd name="T12" fmla="*/ 651 w 2312"/>
              <a:gd name="T13" fmla="*/ 117 h 2313"/>
              <a:gd name="T14" fmla="*/ 501 w 2312"/>
              <a:gd name="T15" fmla="*/ 201 h 2313"/>
              <a:gd name="T16" fmla="*/ 643 w 2312"/>
              <a:gd name="T17" fmla="*/ 509 h 2313"/>
              <a:gd name="T18" fmla="*/ 543 w 2312"/>
              <a:gd name="T19" fmla="*/ 610 h 2313"/>
              <a:gd name="T20" fmla="*/ 217 w 2312"/>
              <a:gd name="T21" fmla="*/ 493 h 2313"/>
              <a:gd name="T22" fmla="*/ 142 w 2312"/>
              <a:gd name="T23" fmla="*/ 618 h 2313"/>
              <a:gd name="T24" fmla="*/ 392 w 2312"/>
              <a:gd name="T25" fmla="*/ 835 h 2313"/>
              <a:gd name="T26" fmla="*/ 351 w 2312"/>
              <a:gd name="T27" fmla="*/ 1002 h 2313"/>
              <a:gd name="T28" fmla="*/ 8 w 2312"/>
              <a:gd name="T29" fmla="*/ 1027 h 2313"/>
              <a:gd name="T30" fmla="*/ 0 w 2312"/>
              <a:gd name="T31" fmla="*/ 1211 h 2313"/>
              <a:gd name="T32" fmla="*/ 351 w 2312"/>
              <a:gd name="T33" fmla="*/ 1261 h 2313"/>
              <a:gd name="T34" fmla="*/ 384 w 2312"/>
              <a:gd name="T35" fmla="*/ 1419 h 2313"/>
              <a:gd name="T36" fmla="*/ 125 w 2312"/>
              <a:gd name="T37" fmla="*/ 1653 h 2313"/>
              <a:gd name="T38" fmla="*/ 217 w 2312"/>
              <a:gd name="T39" fmla="*/ 1795 h 2313"/>
              <a:gd name="T40" fmla="*/ 509 w 2312"/>
              <a:gd name="T41" fmla="*/ 1661 h 2313"/>
              <a:gd name="T42" fmla="*/ 618 w 2312"/>
              <a:gd name="T43" fmla="*/ 1770 h 2313"/>
              <a:gd name="T44" fmla="*/ 467 w 2312"/>
              <a:gd name="T45" fmla="*/ 2045 h 2313"/>
              <a:gd name="T46" fmla="*/ 609 w 2312"/>
              <a:gd name="T47" fmla="*/ 2162 h 2313"/>
              <a:gd name="T48" fmla="*/ 868 w 2312"/>
              <a:gd name="T49" fmla="*/ 1912 h 2313"/>
              <a:gd name="T50" fmla="*/ 1018 w 2312"/>
              <a:gd name="T51" fmla="*/ 1962 h 2313"/>
              <a:gd name="T52" fmla="*/ 1052 w 2312"/>
              <a:gd name="T53" fmla="*/ 2304 h 2313"/>
              <a:gd name="T54" fmla="*/ 1277 w 2312"/>
              <a:gd name="T55" fmla="*/ 2313 h 2313"/>
              <a:gd name="T56" fmla="*/ 1302 w 2312"/>
              <a:gd name="T57" fmla="*/ 1954 h 2313"/>
              <a:gd name="T58" fmla="*/ 1494 w 2312"/>
              <a:gd name="T59" fmla="*/ 1904 h 2313"/>
              <a:gd name="T60" fmla="*/ 1720 w 2312"/>
              <a:gd name="T61" fmla="*/ 2154 h 2313"/>
              <a:gd name="T62" fmla="*/ 1870 w 2312"/>
              <a:gd name="T63" fmla="*/ 2062 h 2313"/>
              <a:gd name="T64" fmla="*/ 1720 w 2312"/>
              <a:gd name="T65" fmla="*/ 1762 h 2313"/>
              <a:gd name="T66" fmla="*/ 1820 w 2312"/>
              <a:gd name="T67" fmla="*/ 1636 h 2313"/>
              <a:gd name="T68" fmla="*/ 2120 w 2312"/>
              <a:gd name="T69" fmla="*/ 1778 h 2313"/>
              <a:gd name="T70" fmla="*/ 2212 w 2312"/>
              <a:gd name="T71" fmla="*/ 1620 h 2313"/>
              <a:gd name="T72" fmla="*/ 1937 w 2312"/>
              <a:gd name="T73" fmla="*/ 1419 h 2313"/>
              <a:gd name="T74" fmla="*/ 1970 w 2312"/>
              <a:gd name="T75" fmla="*/ 1244 h 2313"/>
              <a:gd name="T76" fmla="*/ 2312 w 2312"/>
              <a:gd name="T77" fmla="*/ 1211 h 2313"/>
              <a:gd name="T78" fmla="*/ 2304 w 2312"/>
              <a:gd name="T79" fmla="*/ 1035 h 2313"/>
              <a:gd name="T80" fmla="*/ 1962 w 2312"/>
              <a:gd name="T81" fmla="*/ 985 h 2313"/>
              <a:gd name="T82" fmla="*/ 1928 w 2312"/>
              <a:gd name="T83" fmla="*/ 852 h 2313"/>
              <a:gd name="T84" fmla="*/ 2204 w 2312"/>
              <a:gd name="T85" fmla="*/ 660 h 2313"/>
              <a:gd name="T86" fmla="*/ 2112 w 2312"/>
              <a:gd name="T87" fmla="*/ 501 h 2313"/>
              <a:gd name="T88" fmla="*/ 1803 w 2312"/>
              <a:gd name="T89" fmla="*/ 626 h 2313"/>
              <a:gd name="T90" fmla="*/ 1703 w 2312"/>
              <a:gd name="T91" fmla="*/ 526 h 2313"/>
              <a:gd name="T92" fmla="*/ 1861 w 2312"/>
              <a:gd name="T93" fmla="*/ 234 h 2313"/>
              <a:gd name="T94" fmla="*/ 1711 w 2312"/>
              <a:gd name="T95" fmla="*/ 142 h 2313"/>
              <a:gd name="T96" fmla="*/ 1469 w 2312"/>
              <a:gd name="T97" fmla="*/ 384 h 23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Freeform 6"/>
          <p:cNvSpPr>
            <a:spLocks/>
          </p:cNvSpPr>
          <p:nvPr/>
        </p:nvSpPr>
        <p:spPr bwMode="hidden">
          <a:xfrm>
            <a:off x="3175" y="4797425"/>
            <a:ext cx="3417888" cy="2097088"/>
          </a:xfrm>
          <a:custGeom>
            <a:avLst/>
            <a:gdLst>
              <a:gd name="T0" fmla="*/ 1368 w 2153"/>
              <a:gd name="T1" fmla="*/ 358 h 1321"/>
              <a:gd name="T2" fmla="*/ 1197 w 2153"/>
              <a:gd name="T3" fmla="*/ 318 h 1321"/>
              <a:gd name="T4" fmla="*/ 1173 w 2153"/>
              <a:gd name="T5" fmla="*/ 0 h 1321"/>
              <a:gd name="T6" fmla="*/ 964 w 2153"/>
              <a:gd name="T7" fmla="*/ 16 h 1321"/>
              <a:gd name="T8" fmla="*/ 948 w 2153"/>
              <a:gd name="T9" fmla="*/ 318 h 1321"/>
              <a:gd name="T10" fmla="*/ 808 w 2153"/>
              <a:gd name="T11" fmla="*/ 366 h 1321"/>
              <a:gd name="T12" fmla="*/ 606 w 2153"/>
              <a:gd name="T13" fmla="*/ 109 h 1321"/>
              <a:gd name="T14" fmla="*/ 467 w 2153"/>
              <a:gd name="T15" fmla="*/ 187 h 1321"/>
              <a:gd name="T16" fmla="*/ 599 w 2153"/>
              <a:gd name="T17" fmla="*/ 474 h 1321"/>
              <a:gd name="T18" fmla="*/ 506 w 2153"/>
              <a:gd name="T19" fmla="*/ 568 h 1321"/>
              <a:gd name="T20" fmla="*/ 202 w 2153"/>
              <a:gd name="T21" fmla="*/ 459 h 1321"/>
              <a:gd name="T22" fmla="*/ 132 w 2153"/>
              <a:gd name="T23" fmla="*/ 576 h 1321"/>
              <a:gd name="T24" fmla="*/ 365 w 2153"/>
              <a:gd name="T25" fmla="*/ 778 h 1321"/>
              <a:gd name="T26" fmla="*/ 327 w 2153"/>
              <a:gd name="T27" fmla="*/ 933 h 1321"/>
              <a:gd name="T28" fmla="*/ 7 w 2153"/>
              <a:gd name="T29" fmla="*/ 956 h 1321"/>
              <a:gd name="T30" fmla="*/ 0 w 2153"/>
              <a:gd name="T31" fmla="*/ 1128 h 1321"/>
              <a:gd name="T32" fmla="*/ 327 w 2153"/>
              <a:gd name="T33" fmla="*/ 1174 h 1321"/>
              <a:gd name="T34" fmla="*/ 358 w 2153"/>
              <a:gd name="T35" fmla="*/ 1321 h 1321"/>
              <a:gd name="T36" fmla="*/ 1804 w 2153"/>
              <a:gd name="T37" fmla="*/ 1321 h 1321"/>
              <a:gd name="T38" fmla="*/ 1835 w 2153"/>
              <a:gd name="T39" fmla="*/ 1158 h 1321"/>
              <a:gd name="T40" fmla="*/ 2153 w 2153"/>
              <a:gd name="T41" fmla="*/ 1128 h 1321"/>
              <a:gd name="T42" fmla="*/ 2146 w 2153"/>
              <a:gd name="T43" fmla="*/ 964 h 1321"/>
              <a:gd name="T44" fmla="*/ 1827 w 2153"/>
              <a:gd name="T45" fmla="*/ 917 h 1321"/>
              <a:gd name="T46" fmla="*/ 1795 w 2153"/>
              <a:gd name="T47" fmla="*/ 793 h 1321"/>
              <a:gd name="T48" fmla="*/ 2052 w 2153"/>
              <a:gd name="T49" fmla="*/ 615 h 1321"/>
              <a:gd name="T50" fmla="*/ 1967 w 2153"/>
              <a:gd name="T51" fmla="*/ 467 h 1321"/>
              <a:gd name="T52" fmla="*/ 1679 w 2153"/>
              <a:gd name="T53" fmla="*/ 583 h 1321"/>
              <a:gd name="T54" fmla="*/ 1586 w 2153"/>
              <a:gd name="T55" fmla="*/ 490 h 1321"/>
              <a:gd name="T56" fmla="*/ 1733 w 2153"/>
              <a:gd name="T57" fmla="*/ 218 h 1321"/>
              <a:gd name="T58" fmla="*/ 1593 w 2153"/>
              <a:gd name="T59" fmla="*/ 132 h 1321"/>
              <a:gd name="T60" fmla="*/ 1368 w 2153"/>
              <a:gd name="T61" fmla="*/ 358 h 1321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" name="Freeform 7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>
              <a:gd name="T0" fmla="*/ 1469 w 2312"/>
              <a:gd name="T1" fmla="*/ 384 h 2313"/>
              <a:gd name="T2" fmla="*/ 1285 w 2312"/>
              <a:gd name="T3" fmla="*/ 342 h 2313"/>
              <a:gd name="T4" fmla="*/ 1260 w 2312"/>
              <a:gd name="T5" fmla="*/ 0 h 2313"/>
              <a:gd name="T6" fmla="*/ 1035 w 2312"/>
              <a:gd name="T7" fmla="*/ 17 h 2313"/>
              <a:gd name="T8" fmla="*/ 1018 w 2312"/>
              <a:gd name="T9" fmla="*/ 342 h 2313"/>
              <a:gd name="T10" fmla="*/ 868 w 2312"/>
              <a:gd name="T11" fmla="*/ 393 h 2313"/>
              <a:gd name="T12" fmla="*/ 651 w 2312"/>
              <a:gd name="T13" fmla="*/ 117 h 2313"/>
              <a:gd name="T14" fmla="*/ 501 w 2312"/>
              <a:gd name="T15" fmla="*/ 201 h 2313"/>
              <a:gd name="T16" fmla="*/ 643 w 2312"/>
              <a:gd name="T17" fmla="*/ 509 h 2313"/>
              <a:gd name="T18" fmla="*/ 543 w 2312"/>
              <a:gd name="T19" fmla="*/ 610 h 2313"/>
              <a:gd name="T20" fmla="*/ 217 w 2312"/>
              <a:gd name="T21" fmla="*/ 493 h 2313"/>
              <a:gd name="T22" fmla="*/ 142 w 2312"/>
              <a:gd name="T23" fmla="*/ 618 h 2313"/>
              <a:gd name="T24" fmla="*/ 392 w 2312"/>
              <a:gd name="T25" fmla="*/ 835 h 2313"/>
              <a:gd name="T26" fmla="*/ 351 w 2312"/>
              <a:gd name="T27" fmla="*/ 1002 h 2313"/>
              <a:gd name="T28" fmla="*/ 8 w 2312"/>
              <a:gd name="T29" fmla="*/ 1027 h 2313"/>
              <a:gd name="T30" fmla="*/ 0 w 2312"/>
              <a:gd name="T31" fmla="*/ 1211 h 2313"/>
              <a:gd name="T32" fmla="*/ 351 w 2312"/>
              <a:gd name="T33" fmla="*/ 1261 h 2313"/>
              <a:gd name="T34" fmla="*/ 384 w 2312"/>
              <a:gd name="T35" fmla="*/ 1419 h 2313"/>
              <a:gd name="T36" fmla="*/ 125 w 2312"/>
              <a:gd name="T37" fmla="*/ 1653 h 2313"/>
              <a:gd name="T38" fmla="*/ 217 w 2312"/>
              <a:gd name="T39" fmla="*/ 1795 h 2313"/>
              <a:gd name="T40" fmla="*/ 509 w 2312"/>
              <a:gd name="T41" fmla="*/ 1661 h 2313"/>
              <a:gd name="T42" fmla="*/ 618 w 2312"/>
              <a:gd name="T43" fmla="*/ 1770 h 2313"/>
              <a:gd name="T44" fmla="*/ 467 w 2312"/>
              <a:gd name="T45" fmla="*/ 2045 h 2313"/>
              <a:gd name="T46" fmla="*/ 609 w 2312"/>
              <a:gd name="T47" fmla="*/ 2162 h 2313"/>
              <a:gd name="T48" fmla="*/ 868 w 2312"/>
              <a:gd name="T49" fmla="*/ 1912 h 2313"/>
              <a:gd name="T50" fmla="*/ 1018 w 2312"/>
              <a:gd name="T51" fmla="*/ 1962 h 2313"/>
              <a:gd name="T52" fmla="*/ 1052 w 2312"/>
              <a:gd name="T53" fmla="*/ 2304 h 2313"/>
              <a:gd name="T54" fmla="*/ 1277 w 2312"/>
              <a:gd name="T55" fmla="*/ 2313 h 2313"/>
              <a:gd name="T56" fmla="*/ 1302 w 2312"/>
              <a:gd name="T57" fmla="*/ 1954 h 2313"/>
              <a:gd name="T58" fmla="*/ 1494 w 2312"/>
              <a:gd name="T59" fmla="*/ 1904 h 2313"/>
              <a:gd name="T60" fmla="*/ 1720 w 2312"/>
              <a:gd name="T61" fmla="*/ 2154 h 2313"/>
              <a:gd name="T62" fmla="*/ 1870 w 2312"/>
              <a:gd name="T63" fmla="*/ 2062 h 2313"/>
              <a:gd name="T64" fmla="*/ 1720 w 2312"/>
              <a:gd name="T65" fmla="*/ 1762 h 2313"/>
              <a:gd name="T66" fmla="*/ 1820 w 2312"/>
              <a:gd name="T67" fmla="*/ 1636 h 2313"/>
              <a:gd name="T68" fmla="*/ 2120 w 2312"/>
              <a:gd name="T69" fmla="*/ 1778 h 2313"/>
              <a:gd name="T70" fmla="*/ 2212 w 2312"/>
              <a:gd name="T71" fmla="*/ 1620 h 2313"/>
              <a:gd name="T72" fmla="*/ 1937 w 2312"/>
              <a:gd name="T73" fmla="*/ 1419 h 2313"/>
              <a:gd name="T74" fmla="*/ 1970 w 2312"/>
              <a:gd name="T75" fmla="*/ 1244 h 2313"/>
              <a:gd name="T76" fmla="*/ 2312 w 2312"/>
              <a:gd name="T77" fmla="*/ 1211 h 2313"/>
              <a:gd name="T78" fmla="*/ 2304 w 2312"/>
              <a:gd name="T79" fmla="*/ 1035 h 2313"/>
              <a:gd name="T80" fmla="*/ 1962 w 2312"/>
              <a:gd name="T81" fmla="*/ 985 h 2313"/>
              <a:gd name="T82" fmla="*/ 1928 w 2312"/>
              <a:gd name="T83" fmla="*/ 852 h 2313"/>
              <a:gd name="T84" fmla="*/ 2204 w 2312"/>
              <a:gd name="T85" fmla="*/ 660 h 2313"/>
              <a:gd name="T86" fmla="*/ 2112 w 2312"/>
              <a:gd name="T87" fmla="*/ 501 h 2313"/>
              <a:gd name="T88" fmla="*/ 1803 w 2312"/>
              <a:gd name="T89" fmla="*/ 626 h 2313"/>
              <a:gd name="T90" fmla="*/ 1703 w 2312"/>
              <a:gd name="T91" fmla="*/ 526 h 2313"/>
              <a:gd name="T92" fmla="*/ 1861 w 2312"/>
              <a:gd name="T93" fmla="*/ 234 h 2313"/>
              <a:gd name="T94" fmla="*/ 1711 w 2312"/>
              <a:gd name="T95" fmla="*/ 142 h 2313"/>
              <a:gd name="T96" fmla="*/ 1469 w 2312"/>
              <a:gd name="T97" fmla="*/ 384 h 23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" name="Freeform 8"/>
          <p:cNvSpPr>
            <a:spLocks/>
          </p:cNvSpPr>
          <p:nvPr/>
        </p:nvSpPr>
        <p:spPr bwMode="hidden">
          <a:xfrm>
            <a:off x="5646738" y="487363"/>
            <a:ext cx="2928937" cy="2930525"/>
          </a:xfrm>
          <a:custGeom>
            <a:avLst/>
            <a:gdLst>
              <a:gd name="T0" fmla="*/ 1469 w 2312"/>
              <a:gd name="T1" fmla="*/ 384 h 2313"/>
              <a:gd name="T2" fmla="*/ 1285 w 2312"/>
              <a:gd name="T3" fmla="*/ 342 h 2313"/>
              <a:gd name="T4" fmla="*/ 1260 w 2312"/>
              <a:gd name="T5" fmla="*/ 0 h 2313"/>
              <a:gd name="T6" fmla="*/ 1035 w 2312"/>
              <a:gd name="T7" fmla="*/ 17 h 2313"/>
              <a:gd name="T8" fmla="*/ 1018 w 2312"/>
              <a:gd name="T9" fmla="*/ 342 h 2313"/>
              <a:gd name="T10" fmla="*/ 868 w 2312"/>
              <a:gd name="T11" fmla="*/ 393 h 2313"/>
              <a:gd name="T12" fmla="*/ 651 w 2312"/>
              <a:gd name="T13" fmla="*/ 117 h 2313"/>
              <a:gd name="T14" fmla="*/ 501 w 2312"/>
              <a:gd name="T15" fmla="*/ 201 h 2313"/>
              <a:gd name="T16" fmla="*/ 643 w 2312"/>
              <a:gd name="T17" fmla="*/ 509 h 2313"/>
              <a:gd name="T18" fmla="*/ 543 w 2312"/>
              <a:gd name="T19" fmla="*/ 610 h 2313"/>
              <a:gd name="T20" fmla="*/ 217 w 2312"/>
              <a:gd name="T21" fmla="*/ 493 h 2313"/>
              <a:gd name="T22" fmla="*/ 142 w 2312"/>
              <a:gd name="T23" fmla="*/ 618 h 2313"/>
              <a:gd name="T24" fmla="*/ 392 w 2312"/>
              <a:gd name="T25" fmla="*/ 835 h 2313"/>
              <a:gd name="T26" fmla="*/ 351 w 2312"/>
              <a:gd name="T27" fmla="*/ 1002 h 2313"/>
              <a:gd name="T28" fmla="*/ 8 w 2312"/>
              <a:gd name="T29" fmla="*/ 1027 h 2313"/>
              <a:gd name="T30" fmla="*/ 0 w 2312"/>
              <a:gd name="T31" fmla="*/ 1211 h 2313"/>
              <a:gd name="T32" fmla="*/ 351 w 2312"/>
              <a:gd name="T33" fmla="*/ 1261 h 2313"/>
              <a:gd name="T34" fmla="*/ 384 w 2312"/>
              <a:gd name="T35" fmla="*/ 1419 h 2313"/>
              <a:gd name="T36" fmla="*/ 125 w 2312"/>
              <a:gd name="T37" fmla="*/ 1653 h 2313"/>
              <a:gd name="T38" fmla="*/ 217 w 2312"/>
              <a:gd name="T39" fmla="*/ 1795 h 2313"/>
              <a:gd name="T40" fmla="*/ 509 w 2312"/>
              <a:gd name="T41" fmla="*/ 1661 h 2313"/>
              <a:gd name="T42" fmla="*/ 618 w 2312"/>
              <a:gd name="T43" fmla="*/ 1770 h 2313"/>
              <a:gd name="T44" fmla="*/ 467 w 2312"/>
              <a:gd name="T45" fmla="*/ 2045 h 2313"/>
              <a:gd name="T46" fmla="*/ 609 w 2312"/>
              <a:gd name="T47" fmla="*/ 2162 h 2313"/>
              <a:gd name="T48" fmla="*/ 868 w 2312"/>
              <a:gd name="T49" fmla="*/ 1912 h 2313"/>
              <a:gd name="T50" fmla="*/ 1018 w 2312"/>
              <a:gd name="T51" fmla="*/ 1962 h 2313"/>
              <a:gd name="T52" fmla="*/ 1052 w 2312"/>
              <a:gd name="T53" fmla="*/ 2304 h 2313"/>
              <a:gd name="T54" fmla="*/ 1277 w 2312"/>
              <a:gd name="T55" fmla="*/ 2313 h 2313"/>
              <a:gd name="T56" fmla="*/ 1302 w 2312"/>
              <a:gd name="T57" fmla="*/ 1954 h 2313"/>
              <a:gd name="T58" fmla="*/ 1494 w 2312"/>
              <a:gd name="T59" fmla="*/ 1904 h 2313"/>
              <a:gd name="T60" fmla="*/ 1720 w 2312"/>
              <a:gd name="T61" fmla="*/ 2154 h 2313"/>
              <a:gd name="T62" fmla="*/ 1870 w 2312"/>
              <a:gd name="T63" fmla="*/ 2062 h 2313"/>
              <a:gd name="T64" fmla="*/ 1720 w 2312"/>
              <a:gd name="T65" fmla="*/ 1762 h 2313"/>
              <a:gd name="T66" fmla="*/ 1820 w 2312"/>
              <a:gd name="T67" fmla="*/ 1636 h 2313"/>
              <a:gd name="T68" fmla="*/ 2120 w 2312"/>
              <a:gd name="T69" fmla="*/ 1778 h 2313"/>
              <a:gd name="T70" fmla="*/ 2212 w 2312"/>
              <a:gd name="T71" fmla="*/ 1620 h 2313"/>
              <a:gd name="T72" fmla="*/ 1937 w 2312"/>
              <a:gd name="T73" fmla="*/ 1419 h 2313"/>
              <a:gd name="T74" fmla="*/ 1970 w 2312"/>
              <a:gd name="T75" fmla="*/ 1244 h 2313"/>
              <a:gd name="T76" fmla="*/ 2312 w 2312"/>
              <a:gd name="T77" fmla="*/ 1211 h 2313"/>
              <a:gd name="T78" fmla="*/ 2304 w 2312"/>
              <a:gd name="T79" fmla="*/ 1035 h 2313"/>
              <a:gd name="T80" fmla="*/ 1962 w 2312"/>
              <a:gd name="T81" fmla="*/ 985 h 2313"/>
              <a:gd name="T82" fmla="*/ 1928 w 2312"/>
              <a:gd name="T83" fmla="*/ 852 h 2313"/>
              <a:gd name="T84" fmla="*/ 2204 w 2312"/>
              <a:gd name="T85" fmla="*/ 660 h 2313"/>
              <a:gd name="T86" fmla="*/ 2112 w 2312"/>
              <a:gd name="T87" fmla="*/ 501 h 2313"/>
              <a:gd name="T88" fmla="*/ 1803 w 2312"/>
              <a:gd name="T89" fmla="*/ 626 h 2313"/>
              <a:gd name="T90" fmla="*/ 1703 w 2312"/>
              <a:gd name="T91" fmla="*/ 526 h 2313"/>
              <a:gd name="T92" fmla="*/ 1861 w 2312"/>
              <a:gd name="T93" fmla="*/ 234 h 2313"/>
              <a:gd name="T94" fmla="*/ 1711 w 2312"/>
              <a:gd name="T95" fmla="*/ 142 h 2313"/>
              <a:gd name="T96" fmla="*/ 1469 w 2312"/>
              <a:gd name="T97" fmla="*/ 384 h 23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" name="Freeform 9"/>
          <p:cNvSpPr>
            <a:spLocks/>
          </p:cNvSpPr>
          <p:nvPr/>
        </p:nvSpPr>
        <p:spPr bwMode="hidden">
          <a:xfrm>
            <a:off x="7146925" y="2555875"/>
            <a:ext cx="2008188" cy="3997325"/>
          </a:xfrm>
          <a:custGeom>
            <a:avLst/>
            <a:gdLst>
              <a:gd name="T0" fmla="*/ 1265 w 1265"/>
              <a:gd name="T1" fmla="*/ 0 h 2518"/>
              <a:gd name="T2" fmla="*/ 1128 w 1265"/>
              <a:gd name="T3" fmla="*/ 18 h 2518"/>
              <a:gd name="T4" fmla="*/ 1110 w 1265"/>
              <a:gd name="T5" fmla="*/ 372 h 2518"/>
              <a:gd name="T6" fmla="*/ 946 w 1265"/>
              <a:gd name="T7" fmla="*/ 428 h 2518"/>
              <a:gd name="T8" fmla="*/ 710 w 1265"/>
              <a:gd name="T9" fmla="*/ 127 h 2518"/>
              <a:gd name="T10" fmla="*/ 546 w 1265"/>
              <a:gd name="T11" fmla="*/ 219 h 2518"/>
              <a:gd name="T12" fmla="*/ 701 w 1265"/>
              <a:gd name="T13" fmla="*/ 555 h 2518"/>
              <a:gd name="T14" fmla="*/ 592 w 1265"/>
              <a:gd name="T15" fmla="*/ 665 h 2518"/>
              <a:gd name="T16" fmla="*/ 237 w 1265"/>
              <a:gd name="T17" fmla="*/ 537 h 2518"/>
              <a:gd name="T18" fmla="*/ 155 w 1265"/>
              <a:gd name="T19" fmla="*/ 674 h 2518"/>
              <a:gd name="T20" fmla="*/ 427 w 1265"/>
              <a:gd name="T21" fmla="*/ 911 h 2518"/>
              <a:gd name="T22" fmla="*/ 383 w 1265"/>
              <a:gd name="T23" fmla="*/ 1093 h 2518"/>
              <a:gd name="T24" fmla="*/ 9 w 1265"/>
              <a:gd name="T25" fmla="*/ 1121 h 2518"/>
              <a:gd name="T26" fmla="*/ 0 w 1265"/>
              <a:gd name="T27" fmla="*/ 1322 h 2518"/>
              <a:gd name="T28" fmla="*/ 383 w 1265"/>
              <a:gd name="T29" fmla="*/ 1376 h 2518"/>
              <a:gd name="T30" fmla="*/ 419 w 1265"/>
              <a:gd name="T31" fmla="*/ 1549 h 2518"/>
              <a:gd name="T32" fmla="*/ 136 w 1265"/>
              <a:gd name="T33" fmla="*/ 1804 h 2518"/>
              <a:gd name="T34" fmla="*/ 237 w 1265"/>
              <a:gd name="T35" fmla="*/ 1959 h 2518"/>
              <a:gd name="T36" fmla="*/ 555 w 1265"/>
              <a:gd name="T37" fmla="*/ 1813 h 2518"/>
              <a:gd name="T38" fmla="*/ 674 w 1265"/>
              <a:gd name="T39" fmla="*/ 1932 h 2518"/>
              <a:gd name="T40" fmla="*/ 509 w 1265"/>
              <a:gd name="T41" fmla="*/ 2232 h 2518"/>
              <a:gd name="T42" fmla="*/ 664 w 1265"/>
              <a:gd name="T43" fmla="*/ 2360 h 2518"/>
              <a:gd name="T44" fmla="*/ 946 w 1265"/>
              <a:gd name="T45" fmla="*/ 2087 h 2518"/>
              <a:gd name="T46" fmla="*/ 1110 w 1265"/>
              <a:gd name="T47" fmla="*/ 2142 h 2518"/>
              <a:gd name="T48" fmla="*/ 1147 w 1265"/>
              <a:gd name="T49" fmla="*/ 2515 h 2518"/>
              <a:gd name="T50" fmla="*/ 1265 w 1265"/>
              <a:gd name="T51" fmla="*/ 2518 h 2518"/>
              <a:gd name="T52" fmla="*/ 1265 w 1265"/>
              <a:gd name="T53" fmla="*/ 0 h 251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" name="Freeform 10"/>
          <p:cNvSpPr>
            <a:spLocks/>
          </p:cNvSpPr>
          <p:nvPr/>
        </p:nvSpPr>
        <p:spPr bwMode="hidden">
          <a:xfrm rot="16200000">
            <a:off x="3977481" y="-853281"/>
            <a:ext cx="1722438" cy="3429000"/>
          </a:xfrm>
          <a:custGeom>
            <a:avLst/>
            <a:gdLst>
              <a:gd name="T0" fmla="*/ 1265 w 1265"/>
              <a:gd name="T1" fmla="*/ 0 h 2518"/>
              <a:gd name="T2" fmla="*/ 1128 w 1265"/>
              <a:gd name="T3" fmla="*/ 18 h 2518"/>
              <a:gd name="T4" fmla="*/ 1110 w 1265"/>
              <a:gd name="T5" fmla="*/ 372 h 2518"/>
              <a:gd name="T6" fmla="*/ 946 w 1265"/>
              <a:gd name="T7" fmla="*/ 428 h 2518"/>
              <a:gd name="T8" fmla="*/ 710 w 1265"/>
              <a:gd name="T9" fmla="*/ 127 h 2518"/>
              <a:gd name="T10" fmla="*/ 546 w 1265"/>
              <a:gd name="T11" fmla="*/ 219 h 2518"/>
              <a:gd name="T12" fmla="*/ 701 w 1265"/>
              <a:gd name="T13" fmla="*/ 555 h 2518"/>
              <a:gd name="T14" fmla="*/ 592 w 1265"/>
              <a:gd name="T15" fmla="*/ 665 h 2518"/>
              <a:gd name="T16" fmla="*/ 237 w 1265"/>
              <a:gd name="T17" fmla="*/ 537 h 2518"/>
              <a:gd name="T18" fmla="*/ 155 w 1265"/>
              <a:gd name="T19" fmla="*/ 674 h 2518"/>
              <a:gd name="T20" fmla="*/ 427 w 1265"/>
              <a:gd name="T21" fmla="*/ 911 h 2518"/>
              <a:gd name="T22" fmla="*/ 383 w 1265"/>
              <a:gd name="T23" fmla="*/ 1093 h 2518"/>
              <a:gd name="T24" fmla="*/ 9 w 1265"/>
              <a:gd name="T25" fmla="*/ 1121 h 2518"/>
              <a:gd name="T26" fmla="*/ 0 w 1265"/>
              <a:gd name="T27" fmla="*/ 1322 h 2518"/>
              <a:gd name="T28" fmla="*/ 383 w 1265"/>
              <a:gd name="T29" fmla="*/ 1376 h 2518"/>
              <a:gd name="T30" fmla="*/ 419 w 1265"/>
              <a:gd name="T31" fmla="*/ 1549 h 2518"/>
              <a:gd name="T32" fmla="*/ 136 w 1265"/>
              <a:gd name="T33" fmla="*/ 1804 h 2518"/>
              <a:gd name="T34" fmla="*/ 237 w 1265"/>
              <a:gd name="T35" fmla="*/ 1959 h 2518"/>
              <a:gd name="T36" fmla="*/ 555 w 1265"/>
              <a:gd name="T37" fmla="*/ 1813 h 2518"/>
              <a:gd name="T38" fmla="*/ 674 w 1265"/>
              <a:gd name="T39" fmla="*/ 1932 h 2518"/>
              <a:gd name="T40" fmla="*/ 509 w 1265"/>
              <a:gd name="T41" fmla="*/ 2232 h 2518"/>
              <a:gd name="T42" fmla="*/ 664 w 1265"/>
              <a:gd name="T43" fmla="*/ 2360 h 2518"/>
              <a:gd name="T44" fmla="*/ 946 w 1265"/>
              <a:gd name="T45" fmla="*/ 2087 h 2518"/>
              <a:gd name="T46" fmla="*/ 1110 w 1265"/>
              <a:gd name="T47" fmla="*/ 2142 h 2518"/>
              <a:gd name="T48" fmla="*/ 1147 w 1265"/>
              <a:gd name="T49" fmla="*/ 2515 h 2518"/>
              <a:gd name="T50" fmla="*/ 1265 w 1265"/>
              <a:gd name="T51" fmla="*/ 2518 h 2518"/>
              <a:gd name="T52" fmla="*/ 1265 w 1265"/>
              <a:gd name="T53" fmla="*/ 0 h 251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3" name="Picture 11" descr="Facban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invGray">
          <a:xfrm>
            <a:off x="3175" y="-3175"/>
            <a:ext cx="803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2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692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41148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6D48C712-624D-4E83-9AC7-B19F06F0739E}" type="datetime12">
              <a:rPr lang="en-US"/>
              <a:pPr>
                <a:defRPr/>
              </a:pPr>
              <a:t>5:58 PM</a:t>
            </a:fld>
            <a:endParaRPr lang="en-US" dirty="0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AC701A05-1D03-495C-91FA-9CA1C3305B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67550" y="304800"/>
            <a:ext cx="17716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304800"/>
            <a:ext cx="51625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905000"/>
            <a:ext cx="3467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905000"/>
            <a:ext cx="3467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35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304800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103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1905000"/>
            <a:ext cx="7086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itchFamily="2" charset="2"/>
        <a:buBlip>
          <a:blip r:embed="rId14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gif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ing5.com/news/investigators/Investigators-Waste-On-The-Water---a-series-of-special-reports-93442684.html" TargetMode="External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hyperlink" Target="http://www.kuow.org/specials/danger-at-work.ph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hyperlink" Target="http://www.winknews.com/Call-for-Action/2011-11-07/Taking-teacher-attendance-at-the-polls" TargetMode="Externa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muckrock.com/foi/view/somerville-ma/referrals-of-arrestees-to-ice-by-local-police/212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mailto:jlafleur@cironline.org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hyperlink" Target="http://www.cironline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676400" y="838200"/>
            <a:ext cx="70104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dirty="0" smtClean="0">
                <a:latin typeface="+mn-lt"/>
              </a:rPr>
              <a:t>Using data for investigations</a:t>
            </a:r>
            <a:endParaRPr lang="en-US" sz="3600" dirty="0">
              <a:latin typeface="+mn-lt"/>
            </a:endParaRPr>
          </a:p>
          <a:p>
            <a:pPr algn="ctr"/>
            <a:endParaRPr lang="en-US" sz="3200" dirty="0">
              <a:latin typeface="Times New Roman" pitchFamily="18" charset="0"/>
            </a:endParaRPr>
          </a:p>
        </p:txBody>
      </p:sp>
      <p:pic>
        <p:nvPicPr>
          <p:cNvPr id="6" name="Picture 1027" descr="ha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26"/>
          <p:cNvSpPr txBox="1">
            <a:spLocks noChangeArrowheads="1"/>
          </p:cNvSpPr>
          <p:nvPr/>
        </p:nvSpPr>
        <p:spPr bwMode="auto">
          <a:xfrm>
            <a:off x="1676400" y="2911238"/>
            <a:ext cx="70104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n-US" sz="2800" dirty="0" smtClean="0"/>
              <a:t>VVOJ 2013</a:t>
            </a:r>
          </a:p>
          <a:p>
            <a:pPr algn="ctr"/>
            <a:r>
              <a:rPr lang="en-US" sz="2800" dirty="0" smtClean="0"/>
              <a:t>Jennifer LaFleur, Center for Investigative Reporting</a:t>
            </a:r>
          </a:p>
          <a:p>
            <a:pPr algn="ctr"/>
            <a:endParaRPr lang="en-US" sz="3200" dirty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617220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105400"/>
            <a:ext cx="6224588" cy="7191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94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0866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latin typeface="Arial Narrow" pitchFamily="34" charset="0"/>
              </a:rPr>
              <a:t>Why data?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905000"/>
            <a:ext cx="7086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 Narrow" pitchFamily="34" charset="0"/>
              </a:rPr>
              <a:t>Contrasts are in the data</a:t>
            </a:r>
          </a:p>
          <a:p>
            <a:pPr eaLnBrk="1" hangingPunct="1"/>
            <a:r>
              <a:rPr lang="en-US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 Narrow" pitchFamily="34" charset="0"/>
              </a:rPr>
              <a:t>Your most powerful figures are in the data</a:t>
            </a: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Arial Narrow" pitchFamily="34" charset="0"/>
              </a:rPr>
              <a:t>You can make connections you might not be able to make otherwise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>
              <a:solidFill>
                <a:srgbClr val="FFFFFF"/>
              </a:solidFill>
              <a:latin typeface="Arial Narrow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048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6067425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705600" y="360363"/>
            <a:ext cx="213360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u="sng" dirty="0"/>
              <a:t>Data:</a:t>
            </a:r>
            <a:r>
              <a:rPr lang="en-US" dirty="0"/>
              <a:t> Youth prison workers, criminal convictions and grievance data</a:t>
            </a:r>
          </a:p>
          <a:p>
            <a:pPr eaLnBrk="0" hangingPunct="0"/>
            <a:endParaRPr lang="en-US" u="sng" dirty="0" smtClean="0"/>
          </a:p>
          <a:p>
            <a:pPr eaLnBrk="0" hangingPunct="0"/>
            <a:r>
              <a:rPr lang="en-US" u="sng" dirty="0" smtClean="0"/>
              <a:t>Findings</a:t>
            </a:r>
            <a:r>
              <a:rPr lang="en-US" u="sng" dirty="0"/>
              <a:t>:</a:t>
            </a:r>
            <a:r>
              <a:rPr lang="en-US" dirty="0"/>
              <a:t> Employees with criminal backgrounds were more likely to be accused of abusing inmates.</a:t>
            </a:r>
          </a:p>
        </p:txBody>
      </p:sp>
    </p:spTree>
    <p:extLst>
      <p:ext uri="{BB962C8B-B14F-4D97-AF65-F5344CB8AC3E}">
        <p14:creationId xmlns:p14="http://schemas.microsoft.com/office/powerpoint/2010/main" val="834914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5605463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553200" y="685800"/>
            <a:ext cx="21336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u="sng" dirty="0"/>
              <a:t>Data:</a:t>
            </a:r>
            <a:r>
              <a:rPr lang="en-US" dirty="0"/>
              <a:t> </a:t>
            </a:r>
            <a:r>
              <a:rPr lang="en-US" dirty="0" smtClean="0"/>
              <a:t>Federal bridge inspections and stimulus funding.</a:t>
            </a:r>
            <a:endParaRPr lang="en-US" dirty="0"/>
          </a:p>
          <a:p>
            <a:pPr eaLnBrk="0" hangingPunct="0"/>
            <a:endParaRPr lang="en-US" u="sng" dirty="0" smtClean="0"/>
          </a:p>
          <a:p>
            <a:pPr eaLnBrk="0" hangingPunct="0"/>
            <a:r>
              <a:rPr lang="en-US" u="sng" dirty="0" smtClean="0"/>
              <a:t>Findings</a:t>
            </a:r>
            <a:r>
              <a:rPr lang="en-US" u="sng" dirty="0"/>
              <a:t>:</a:t>
            </a:r>
            <a:r>
              <a:rPr lang="en-US" dirty="0"/>
              <a:t> </a:t>
            </a:r>
            <a:r>
              <a:rPr lang="en-US" dirty="0" smtClean="0"/>
              <a:t>Some of the nation’s worst bridges did not get stimulus funds.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844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0866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latin typeface="Arial Narrow" pitchFamily="34" charset="0"/>
              </a:rPr>
              <a:t>Why data?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905000"/>
            <a:ext cx="7086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 Narrow" pitchFamily="34" charset="0"/>
              </a:rPr>
              <a:t>Contrasts are in the data</a:t>
            </a:r>
          </a:p>
          <a:p>
            <a:pPr eaLnBrk="1" hangingPunct="1"/>
            <a:r>
              <a:rPr lang="en-US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 Narrow" pitchFamily="34" charset="0"/>
              </a:rPr>
              <a:t>Your most powerful figures are in the data</a:t>
            </a:r>
          </a:p>
          <a:p>
            <a:pPr eaLnBrk="1" hangingPunct="1"/>
            <a:r>
              <a:rPr lang="en-US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 Narrow" pitchFamily="34" charset="0"/>
              </a:rPr>
              <a:t>You can make connections you might not be able to make otherwise</a:t>
            </a: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Arial Narrow" pitchFamily="34" charset="0"/>
              </a:rPr>
              <a:t>You can test assumptions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>
              <a:solidFill>
                <a:srgbClr val="FFFFFF"/>
              </a:solidFill>
              <a:latin typeface="Arial Narrow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7579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6400800" y="1828800"/>
            <a:ext cx="250507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</a:t>
            </a:r>
            <a:r>
              <a:rPr lang="en-US" dirty="0"/>
              <a:t>NHTSA complaint </a:t>
            </a:r>
            <a:r>
              <a:rPr lang="en-US" dirty="0" smtClean="0"/>
              <a:t>data</a:t>
            </a:r>
            <a:endParaRPr lang="en-US" dirty="0"/>
          </a:p>
          <a:p>
            <a:endParaRPr lang="en-US" u="sng" dirty="0"/>
          </a:p>
          <a:p>
            <a:r>
              <a:rPr lang="en-US" u="sng" dirty="0"/>
              <a:t>Findings: </a:t>
            </a:r>
            <a:r>
              <a:rPr lang="en-US" dirty="0"/>
              <a:t> “…unintended acceleration has been a problem across the auto industry.”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863" y="522288"/>
            <a:ext cx="6027737" cy="511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9100" y="522288"/>
            <a:ext cx="14478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466952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470737"/>
            <a:ext cx="5105400" cy="502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" y="381000"/>
            <a:ext cx="3514725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959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866775"/>
            <a:ext cx="851535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089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1905000"/>
            <a:ext cx="6324600" cy="1447800"/>
          </a:xfrm>
        </p:spPr>
        <p:txBody>
          <a:bodyPr/>
          <a:lstStyle/>
          <a:p>
            <a:pPr algn="ctr" eaLnBrk="1" hangingPunct="1"/>
            <a:r>
              <a:rPr lang="en-US" sz="3600" dirty="0" smtClean="0">
                <a:latin typeface="Maiandra GD" pitchFamily="34" charset="0"/>
              </a:rPr>
              <a:t>Collecting the data</a:t>
            </a:r>
            <a:endParaRPr lang="en-US" dirty="0" smtClean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568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362200" y="-533400"/>
            <a:ext cx="5867400" cy="1524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 smtClean="0">
              <a:latin typeface="Maiandra GD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819400" y="1295400"/>
            <a:ext cx="5791200" cy="5105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indent="-609600" eaLnBrk="1" hangingPunct="1">
              <a:buClr>
                <a:srgbClr val="969696"/>
              </a:buClr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Calibri" pitchFamily="34" charset="0"/>
              </a:rPr>
              <a:t>If something is inspected</a:t>
            </a:r>
          </a:p>
          <a:p>
            <a:pPr marL="609600" indent="-609600" eaLnBrk="1" hangingPunct="1">
              <a:buClr>
                <a:srgbClr val="969696"/>
              </a:buClr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Calibri" pitchFamily="34" charset="0"/>
              </a:rPr>
              <a:t>Licensed</a:t>
            </a:r>
          </a:p>
          <a:p>
            <a:pPr marL="609600" indent="-609600" eaLnBrk="1" hangingPunct="1">
              <a:buClr>
                <a:srgbClr val="969696"/>
              </a:buClr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Calibri" pitchFamily="34" charset="0"/>
              </a:rPr>
              <a:t>Enforced or</a:t>
            </a:r>
          </a:p>
          <a:p>
            <a:pPr marL="609600" indent="-609600" eaLnBrk="1" hangingPunct="1">
              <a:buClr>
                <a:srgbClr val="969696"/>
              </a:buClr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Calibri" pitchFamily="34" charset="0"/>
              </a:rPr>
              <a:t>Purchased</a:t>
            </a:r>
          </a:p>
          <a:p>
            <a:pPr marL="609600" indent="-609600" eaLnBrk="1" hangingPunct="1">
              <a:buClr>
                <a:srgbClr val="969696"/>
              </a:buClr>
              <a:buFont typeface="Wingdings" pitchFamily="2" charset="2"/>
              <a:buNone/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Calibri" pitchFamily="34" charset="0"/>
              </a:rPr>
              <a:t>…There probably is a database</a:t>
            </a:r>
          </a:p>
          <a:p>
            <a:pPr marL="609600" indent="-609600" eaLnBrk="1" hangingPunct="1">
              <a:buClr>
                <a:srgbClr val="969696"/>
              </a:buClr>
              <a:buFont typeface="Wingdings" pitchFamily="2" charset="2"/>
              <a:buNone/>
            </a:pPr>
            <a:endParaRPr lang="en-US" dirty="0">
              <a:solidFill>
                <a:srgbClr val="FFFFFF"/>
              </a:solidFill>
              <a:latin typeface="Arial Narrow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819400" y="152400"/>
            <a:ext cx="6662382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 smtClean="0">
                <a:latin typeface="Arial Narrow" pitchFamily="34" charset="0"/>
              </a:rPr>
              <a:t>Where’s the data?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8623"/>
            <a:ext cx="2513740" cy="167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9316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0866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latin typeface="Arial Narrow" pitchFamily="34" charset="0"/>
              </a:rPr>
              <a:t>Why data?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905000"/>
            <a:ext cx="7086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Arial Narrow" pitchFamily="34" charset="0"/>
              </a:rPr>
              <a:t>It takes you beyond the anecdote</a:t>
            </a: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Arial Narrow" pitchFamily="34" charset="0"/>
              </a:rPr>
              <a:t>It’s easier than counting sheets of paper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rgbClr val="FFFFFF"/>
              </a:solidFill>
              <a:latin typeface="Arial Narrow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dirty="0" smtClean="0">
              <a:solidFill>
                <a:srgbClr val="FFFFFF"/>
              </a:solidFill>
              <a:latin typeface="Arial Narrow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0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362200" y="-533400"/>
            <a:ext cx="5867400" cy="1524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 smtClean="0">
              <a:latin typeface="Maiandra GD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769" y="1447800"/>
            <a:ext cx="54102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indent="-609600" eaLnBrk="1" hangingPunct="1">
              <a:buClr>
                <a:srgbClr val="969696"/>
              </a:buClr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Calibri" pitchFamily="34" charset="0"/>
              </a:rPr>
              <a:t>If there is a report</a:t>
            </a:r>
          </a:p>
          <a:p>
            <a:pPr marL="609600" indent="-609600" eaLnBrk="1" hangingPunct="1">
              <a:buClr>
                <a:srgbClr val="969696"/>
              </a:buClr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Calibri" pitchFamily="34" charset="0"/>
              </a:rPr>
              <a:t>Or a form</a:t>
            </a:r>
            <a:endParaRPr lang="en-US" dirty="0">
              <a:solidFill>
                <a:srgbClr val="FFFFFF"/>
              </a:solidFill>
              <a:latin typeface="Arial Narrow" pitchFamily="34" charset="0"/>
              <a:cs typeface="Calibri" pitchFamily="34" charset="0"/>
            </a:endParaRPr>
          </a:p>
          <a:p>
            <a:pPr marL="609600" indent="-609600" eaLnBrk="1" hangingPunct="1">
              <a:buClr>
                <a:srgbClr val="969696"/>
              </a:buClr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Calibri" pitchFamily="34" charset="0"/>
              </a:rPr>
              <a:t>There probably is a database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04800" y="457200"/>
            <a:ext cx="9176982" cy="838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 smtClean="0">
                <a:latin typeface="Arial Narrow" pitchFamily="34" charset="0"/>
              </a:rPr>
              <a:t>Where’s the data?</a:t>
            </a:r>
          </a:p>
        </p:txBody>
      </p:sp>
      <p:pic>
        <p:nvPicPr>
          <p:cNvPr id="3074" name="Picture 2" descr="http://shutterbooth.com/cleveland/files/2010/11/Searching-for-something-fun-to-do-at-this-Holiday-Party1-1024x7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114800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7918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60864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352800"/>
            <a:ext cx="88106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6"/>
          <p:cNvCxnSpPr>
            <a:cxnSpLocks noChangeShapeType="1"/>
          </p:cNvCxnSpPr>
          <p:nvPr/>
        </p:nvCxnSpPr>
        <p:spPr bwMode="auto">
          <a:xfrm flipV="1">
            <a:off x="2514600" y="4191000"/>
            <a:ext cx="1066800" cy="990600"/>
          </a:xfrm>
          <a:prstGeom prst="line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Connector 8"/>
          <p:cNvCxnSpPr>
            <a:cxnSpLocks noChangeShapeType="1"/>
          </p:cNvCxnSpPr>
          <p:nvPr/>
        </p:nvCxnSpPr>
        <p:spPr bwMode="auto">
          <a:xfrm rot="10800000" flipV="1">
            <a:off x="2514600" y="4419600"/>
            <a:ext cx="1066800" cy="990600"/>
          </a:xfrm>
          <a:prstGeom prst="line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0" y="1828800"/>
            <a:ext cx="5772150" cy="1209675"/>
          </a:xfrm>
          <a:prstGeom prst="rect">
            <a:avLst/>
          </a:prstGeom>
          <a:noFill/>
          <a:ln w="9525" cap="flat" cmpd="sng">
            <a:solidFill>
              <a:schemeClr val="tx1">
                <a:lumMod val="1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20850087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362200" y="-533400"/>
            <a:ext cx="5867400" cy="1524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 smtClean="0">
              <a:latin typeface="Maiandra GD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48000" y="1828800"/>
            <a:ext cx="5562600" cy="4572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Clr>
                <a:srgbClr val="969696"/>
              </a:buClr>
              <a:buNone/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Calibri" pitchFamily="34" charset="0"/>
              </a:rPr>
              <a:t>Sometimes data is readily available online for download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048000" y="685800"/>
            <a:ext cx="6433782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 smtClean="0">
                <a:latin typeface="Arial Narrow" pitchFamily="34" charset="0"/>
              </a:rPr>
              <a:t>Where’s the data?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1" y="547688"/>
            <a:ext cx="2381249" cy="158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3749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85674"/>
            <a:ext cx="8991600" cy="470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523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4876800" y="1066800"/>
            <a:ext cx="39624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Medicaid nursing home survey data and finance data, housing data</a:t>
            </a:r>
          </a:p>
          <a:p>
            <a:endParaRPr lang="en-US" dirty="0"/>
          </a:p>
          <a:p>
            <a:r>
              <a:rPr lang="en-US" u="sng" dirty="0"/>
              <a:t>Findings:</a:t>
            </a:r>
            <a:r>
              <a:rPr lang="en-US" dirty="0"/>
              <a:t> </a:t>
            </a:r>
            <a:r>
              <a:rPr lang="en-US" dirty="0" smtClean="0"/>
              <a:t>“…a </a:t>
            </a:r>
            <a:r>
              <a:rPr lang="en-US" dirty="0"/>
              <a:t>shortage of places for the disabled to live outside a nursing home and regulations that critics say make it hard to qualify for home services mean many who want out continue to receive expensive nursing care</a:t>
            </a:r>
            <a:r>
              <a:rPr lang="en-US" dirty="0" smtClean="0"/>
              <a:t>.”</a:t>
            </a:r>
            <a:endParaRPr lang="en-US" u="sn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395287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3154"/>
            <a:ext cx="30480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4880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362200" y="-533400"/>
            <a:ext cx="5867400" cy="1524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 smtClean="0">
              <a:latin typeface="Maiandra GD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352800" y="2440674"/>
            <a:ext cx="5257800" cy="39601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Clr>
                <a:srgbClr val="969696"/>
              </a:buClr>
              <a:buNone/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Calibri" pitchFamily="34" charset="0"/>
              </a:rPr>
              <a:t>Sometimes you have to scrape it.  </a:t>
            </a:r>
          </a:p>
          <a:p>
            <a:pPr marL="0" indent="0" eaLnBrk="1" hangingPunct="1">
              <a:buClr>
                <a:srgbClr val="969696"/>
              </a:buClr>
              <a:buNone/>
            </a:pPr>
            <a:endParaRPr lang="en-US" dirty="0">
              <a:solidFill>
                <a:srgbClr val="FFFFFF"/>
              </a:solidFill>
              <a:latin typeface="Arial Narrow" pitchFamily="34" charset="0"/>
              <a:cs typeface="Calibri" pitchFamily="34" charset="0"/>
            </a:endParaRPr>
          </a:p>
          <a:p>
            <a:pPr marL="0" indent="0" eaLnBrk="1" hangingPunct="1">
              <a:buClr>
                <a:srgbClr val="969696"/>
              </a:buClr>
              <a:buNone/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Calibri" pitchFamily="34" charset="0"/>
              </a:rPr>
              <a:t>That usually involves programs that automate searching tasks on Web sites.</a:t>
            </a:r>
          </a:p>
        </p:txBody>
      </p:sp>
      <p:pic>
        <p:nvPicPr>
          <p:cNvPr id="7" name="Picture 6" descr="scraping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2" y="78475"/>
            <a:ext cx="2997588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319818" y="1066800"/>
            <a:ext cx="6433782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 smtClean="0">
                <a:latin typeface="Arial Narrow" pitchFamily="34" charset="0"/>
              </a:rPr>
              <a:t>Where’s the data?</a:t>
            </a:r>
          </a:p>
        </p:txBody>
      </p:sp>
    </p:spTree>
    <p:extLst>
      <p:ext uri="{BB962C8B-B14F-4D97-AF65-F5344CB8AC3E}">
        <p14:creationId xmlns:p14="http://schemas.microsoft.com/office/powerpoint/2010/main" val="4040057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7715250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38954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" y="0"/>
            <a:ext cx="8417992" cy="356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743200"/>
            <a:ext cx="6525435" cy="409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810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362200" y="-533400"/>
            <a:ext cx="5867400" cy="1524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 smtClean="0">
              <a:latin typeface="Maiandra GD" pitchFamily="34" charset="0"/>
              <a:cs typeface="Calibri" pitchFamily="34" charset="0"/>
            </a:endParaRPr>
          </a:p>
          <a:p>
            <a:pPr eaLnBrk="1" hangingPunct="1"/>
            <a:endParaRPr lang="en-US" dirty="0" smtClean="0">
              <a:latin typeface="Maiandra GD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667000" y="1524000"/>
            <a:ext cx="5943600" cy="4876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indent="-609600" eaLnBrk="1" hangingPunct="1">
              <a:buClr>
                <a:srgbClr val="969696"/>
              </a:buClr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Calibri" pitchFamily="34" charset="0"/>
              </a:rPr>
              <a:t>More often you need to go to an agency to get the data</a:t>
            </a:r>
          </a:p>
          <a:p>
            <a:pPr marL="609600" indent="-609600" eaLnBrk="1" hangingPunct="1">
              <a:buClr>
                <a:srgbClr val="969696"/>
              </a:buClr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Calibri" pitchFamily="34" charset="0"/>
              </a:rPr>
              <a:t>This can be tricky if an agency doesn’t want to release it. (Stay tuned for more on that…)</a:t>
            </a:r>
            <a:endParaRPr lang="en-US" dirty="0">
              <a:solidFill>
                <a:srgbClr val="FFFFFF"/>
              </a:solidFill>
              <a:latin typeface="Arial Narrow" pitchFamily="34" charset="0"/>
              <a:cs typeface="Calibri" pitchFamily="34" charset="0"/>
            </a:endParaRPr>
          </a:p>
          <a:p>
            <a:pPr marL="0" indent="0" eaLnBrk="1" hangingPunct="1">
              <a:buClr>
                <a:srgbClr val="969696"/>
              </a:buClr>
              <a:buNone/>
            </a:pPr>
            <a:endParaRPr lang="en-US" dirty="0" smtClean="0">
              <a:solidFill>
                <a:srgbClr val="FFFFFF"/>
              </a:solidFill>
              <a:latin typeface="Arial Narrow" pitchFamily="34" charset="0"/>
              <a:cs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734" y="228600"/>
            <a:ext cx="1922065" cy="264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514600" y="381000"/>
            <a:ext cx="6433782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 smtClean="0">
                <a:latin typeface="Arial Narrow" pitchFamily="34" charset="0"/>
              </a:rPr>
              <a:t>Where’s the data?</a:t>
            </a:r>
          </a:p>
        </p:txBody>
      </p:sp>
    </p:spTree>
    <p:extLst>
      <p:ext uri="{BB962C8B-B14F-4D97-AF65-F5344CB8AC3E}">
        <p14:creationId xmlns:p14="http://schemas.microsoft.com/office/powerpoint/2010/main" val="18997588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762000"/>
            <a:ext cx="306863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228600"/>
            <a:ext cx="36576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562600" y="914400"/>
            <a:ext cx="2743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</a:t>
            </a:r>
            <a:r>
              <a:rPr lang="en-US" dirty="0"/>
              <a:t>School district credit card purchases</a:t>
            </a:r>
          </a:p>
          <a:p>
            <a:endParaRPr lang="en-US" dirty="0"/>
          </a:p>
          <a:p>
            <a:r>
              <a:rPr lang="en-US" u="sng" dirty="0"/>
              <a:t>Findings:</a:t>
            </a:r>
            <a:r>
              <a:rPr lang="en-US" dirty="0"/>
              <a:t> District card holders made questionable purchases with their cards.</a:t>
            </a:r>
          </a:p>
        </p:txBody>
      </p:sp>
    </p:spTree>
    <p:extLst>
      <p:ext uri="{BB962C8B-B14F-4D97-AF65-F5344CB8AC3E}">
        <p14:creationId xmlns:p14="http://schemas.microsoft.com/office/powerpoint/2010/main" val="39647147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arin_db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828675"/>
            <a:ext cx="3902075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052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7724775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4572000"/>
            <a:ext cx="7934325" cy="18997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1738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5238750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0"/>
            <a:ext cx="6353175" cy="480060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6907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362200" y="-533400"/>
            <a:ext cx="5867400" cy="1524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 smtClean="0">
              <a:latin typeface="Maiandra GD" pitchFamily="34" charset="0"/>
              <a:cs typeface="Calibri" pitchFamily="34" charset="0"/>
            </a:endParaRPr>
          </a:p>
          <a:p>
            <a:pPr eaLnBrk="1" hangingPunct="1"/>
            <a:endParaRPr lang="en-US" dirty="0" smtClean="0">
              <a:latin typeface="Maiandra GD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48000" y="838200"/>
            <a:ext cx="5791200" cy="5562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Clr>
                <a:srgbClr val="969696"/>
              </a:buClr>
              <a:buNone/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Calibri" pitchFamily="34" charset="0"/>
              </a:rPr>
              <a:t>Sometimes, there is no data.</a:t>
            </a:r>
          </a:p>
          <a:p>
            <a:pPr marL="0" indent="0" eaLnBrk="1" hangingPunct="1">
              <a:buClr>
                <a:srgbClr val="969696"/>
              </a:buClr>
              <a:buNone/>
            </a:pPr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Calibri" pitchFamily="34" charset="0"/>
              </a:rPr>
              <a:t>But it’s okay because there are techniques for sampling and building a database</a:t>
            </a:r>
            <a:r>
              <a:rPr lang="en-US" dirty="0" smtClean="0">
                <a:solidFill>
                  <a:srgbClr val="FFFFFF"/>
                </a:solidFill>
                <a:latin typeface="Maiandra GD" pitchFamily="34" charset="0"/>
                <a:cs typeface="Calibri" pitchFamily="34" charset="0"/>
              </a:rPr>
              <a:t>.</a:t>
            </a:r>
          </a:p>
          <a:p>
            <a:pPr marL="0" indent="0" eaLnBrk="1" hangingPunct="1">
              <a:buClr>
                <a:srgbClr val="969696"/>
              </a:buClr>
              <a:buNone/>
            </a:pPr>
            <a:endParaRPr lang="en-US" dirty="0">
              <a:solidFill>
                <a:srgbClr val="FFFFFF"/>
              </a:solidFill>
              <a:latin typeface="Maiandra GD" pitchFamily="34" charset="0"/>
              <a:cs typeface="Calibri" pitchFamily="34" charset="0"/>
            </a:endParaRPr>
          </a:p>
          <a:p>
            <a:pPr marL="0" indent="0" eaLnBrk="1" hangingPunct="1">
              <a:buClr>
                <a:srgbClr val="969696"/>
              </a:buClr>
              <a:buNone/>
            </a:pPr>
            <a:r>
              <a:rPr lang="en-US" dirty="0" smtClean="0">
                <a:solidFill>
                  <a:srgbClr val="FFFFFF"/>
                </a:solidFill>
                <a:latin typeface="Arial Narrow" panose="020B0606020202030204" pitchFamily="34" charset="0"/>
                <a:cs typeface="Calibri" pitchFamily="34" charset="0"/>
              </a:rPr>
              <a:t>(more about that tomorrow)</a:t>
            </a:r>
          </a:p>
        </p:txBody>
      </p:sp>
      <p:pic>
        <p:nvPicPr>
          <p:cNvPr id="2050" name="Picture 2" descr="http://leftos.com/blog/wp-content/uploads/2010/02/frustrate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303094"/>
            <a:ext cx="1981200" cy="233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904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362200" y="-533400"/>
            <a:ext cx="5867400" cy="1524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 smtClean="0">
                <a:latin typeface="Maiandra GD" pitchFamily="34" charset="0"/>
                <a:cs typeface="Calibri" pitchFamily="34" charset="0"/>
              </a:rPr>
              <a:t>Where’s the data?</a:t>
            </a:r>
            <a:endParaRPr lang="en-US" dirty="0" smtClean="0">
              <a:latin typeface="Maiandra GD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657600" y="1295400"/>
            <a:ext cx="4953000" cy="5105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indent="-609600" eaLnBrk="1" hangingPunct="1">
              <a:buClr>
                <a:srgbClr val="969696"/>
              </a:buClr>
            </a:pPr>
            <a:r>
              <a:rPr lang="en-US" dirty="0" smtClean="0">
                <a:solidFill>
                  <a:srgbClr val="FFFFFF"/>
                </a:solidFill>
                <a:latin typeface="Maiandra GD" pitchFamily="34" charset="0"/>
                <a:cs typeface="Calibri" pitchFamily="34" charset="0"/>
              </a:rPr>
              <a:t>Sometimes data enhances a story</a:t>
            </a:r>
          </a:p>
          <a:p>
            <a:pPr marL="609600" indent="-609600" eaLnBrk="1" hangingPunct="1">
              <a:buClr>
                <a:srgbClr val="969696"/>
              </a:buClr>
            </a:pPr>
            <a:r>
              <a:rPr lang="en-US" dirty="0" smtClean="0">
                <a:solidFill>
                  <a:srgbClr val="FFFFFF"/>
                </a:solidFill>
                <a:latin typeface="Maiandra GD" pitchFamily="34" charset="0"/>
                <a:cs typeface="Calibri" pitchFamily="34" charset="0"/>
              </a:rPr>
              <a:t>But most of the time it’s the base that a story is built on</a:t>
            </a:r>
          </a:p>
          <a:p>
            <a:pPr marL="609600" indent="-609600" eaLnBrk="1" hangingPunct="1">
              <a:buClr>
                <a:srgbClr val="969696"/>
              </a:buClr>
            </a:pPr>
            <a:r>
              <a:rPr lang="en-US" dirty="0" smtClean="0">
                <a:solidFill>
                  <a:srgbClr val="FFFFFF"/>
                </a:solidFill>
                <a:latin typeface="Maiandra GD" pitchFamily="34" charset="0"/>
                <a:cs typeface="Calibri" pitchFamily="34" charset="0"/>
              </a:rPr>
              <a:t>Stories don’t end at the data – we must find people to tell the stories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1439"/>
            <a:ext cx="2692129" cy="175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6773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vidChenBudget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4227" y="169536"/>
            <a:ext cx="3591973" cy="6518928"/>
          </a:xfrm>
          <a:prstGeom prst="rect">
            <a:avLst/>
          </a:prstGeom>
        </p:spPr>
      </p:pic>
      <p:pic>
        <p:nvPicPr>
          <p:cNvPr id="5" name="Picture 4" descr="DavidChenBudge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4800" y="685800"/>
            <a:ext cx="4744734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4800" y="4526340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City Budget</a:t>
            </a:r>
          </a:p>
          <a:p>
            <a:endParaRPr lang="en-US" dirty="0" smtClean="0"/>
          </a:p>
          <a:p>
            <a:r>
              <a:rPr lang="en-US" dirty="0" smtClean="0"/>
              <a:t>Findings: Some neighborhoods suffer more than others as mayor cuts budgets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5" cstate="print"/>
          <a:srcRect l="34936" t="25642" r="36058" b="66381"/>
          <a:stretch>
            <a:fillRect/>
          </a:stretch>
        </p:blipFill>
        <p:spPr bwMode="auto">
          <a:xfrm>
            <a:off x="4114800" y="304800"/>
            <a:ext cx="17240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096000" y="642938"/>
            <a:ext cx="2590800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</a:t>
            </a:r>
            <a:r>
              <a:rPr lang="en-US" dirty="0"/>
              <a:t>Salary data and other charter school records</a:t>
            </a:r>
          </a:p>
          <a:p>
            <a:endParaRPr lang="en-US" u="sng" dirty="0"/>
          </a:p>
          <a:p>
            <a:r>
              <a:rPr lang="en-US" u="sng" dirty="0"/>
              <a:t>Findings: </a:t>
            </a:r>
            <a:r>
              <a:rPr lang="en-US" dirty="0"/>
              <a:t> Reporters Found nepotism in charter schools and administrators earning six-figure salaries to run schools with only a few hundred or a couple of thousand students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238" y="1055688"/>
            <a:ext cx="5567362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28600"/>
            <a:ext cx="2895600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81000" y="4953000"/>
            <a:ext cx="830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</a:t>
            </a:r>
            <a:r>
              <a:rPr lang="en-US" dirty="0"/>
              <a:t>Dept. of Ed data and surveys of campus crisis clinics</a:t>
            </a:r>
          </a:p>
          <a:p>
            <a:endParaRPr lang="en-US" u="sng" dirty="0"/>
          </a:p>
          <a:p>
            <a:r>
              <a:rPr lang="en-US" u="sng" dirty="0"/>
              <a:t>Findings: </a:t>
            </a:r>
            <a:r>
              <a:rPr lang="en-US" dirty="0"/>
              <a:t> Many campuses had lax enforcement and reporting loop holes mean problems go unchecked. 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6629400" cy="457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362200" y="-533400"/>
            <a:ext cx="5867400" cy="1524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 smtClean="0">
                <a:latin typeface="Maiandra GD" pitchFamily="34" charset="0"/>
                <a:cs typeface="Calibri" pitchFamily="34" charset="0"/>
              </a:rPr>
              <a:t>Where’s the data?</a:t>
            </a:r>
            <a:endParaRPr lang="en-US" dirty="0" smtClean="0">
              <a:latin typeface="Maiandra GD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657600" y="1295400"/>
            <a:ext cx="4953000" cy="5105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Clr>
                <a:srgbClr val="969696"/>
              </a:buClr>
              <a:buNone/>
            </a:pPr>
            <a:r>
              <a:rPr lang="en-US" dirty="0" smtClean="0">
                <a:solidFill>
                  <a:srgbClr val="FFFFFF"/>
                </a:solidFill>
                <a:latin typeface="Maiandra GD" pitchFamily="34" charset="0"/>
                <a:cs typeface="Calibri" pitchFamily="34" charset="0"/>
              </a:rPr>
              <a:t>The tools</a:t>
            </a:r>
          </a:p>
          <a:p>
            <a:pPr marL="609600" indent="-609600" eaLnBrk="1" hangingPunct="1">
              <a:buClr>
                <a:srgbClr val="969696"/>
              </a:buClr>
            </a:pPr>
            <a:r>
              <a:rPr lang="en-US" dirty="0" smtClean="0">
                <a:solidFill>
                  <a:srgbClr val="FFFFFF"/>
                </a:solidFill>
                <a:latin typeface="Maiandra GD" pitchFamily="34" charset="0"/>
                <a:cs typeface="Calibri" pitchFamily="34" charset="0"/>
              </a:rPr>
              <a:t>Spreadsheets</a:t>
            </a:r>
          </a:p>
          <a:p>
            <a:pPr marL="609600" indent="-609600" eaLnBrk="1" hangingPunct="1">
              <a:buClr>
                <a:srgbClr val="969696"/>
              </a:buClr>
            </a:pPr>
            <a:r>
              <a:rPr lang="en-US" dirty="0" smtClean="0">
                <a:solidFill>
                  <a:srgbClr val="FFFFFF"/>
                </a:solidFill>
                <a:latin typeface="Maiandra GD" pitchFamily="34" charset="0"/>
                <a:cs typeface="Calibri" pitchFamily="34" charset="0"/>
              </a:rPr>
              <a:t>Databases</a:t>
            </a:r>
          </a:p>
          <a:p>
            <a:pPr marL="609600" indent="-609600" eaLnBrk="1" hangingPunct="1">
              <a:buClr>
                <a:srgbClr val="969696"/>
              </a:buClr>
            </a:pPr>
            <a:r>
              <a:rPr lang="en-US" dirty="0" smtClean="0">
                <a:solidFill>
                  <a:srgbClr val="FFFFFF"/>
                </a:solidFill>
                <a:latin typeface="Maiandra GD" pitchFamily="34" charset="0"/>
                <a:cs typeface="Calibri" pitchFamily="34" charset="0"/>
              </a:rPr>
              <a:t>Mapping</a:t>
            </a:r>
          </a:p>
          <a:p>
            <a:pPr marL="609600" indent="-609600" eaLnBrk="1" hangingPunct="1">
              <a:buClr>
                <a:srgbClr val="969696"/>
              </a:buClr>
            </a:pPr>
            <a:r>
              <a:rPr lang="en-US" dirty="0" smtClean="0">
                <a:solidFill>
                  <a:srgbClr val="FFFFFF"/>
                </a:solidFill>
                <a:latin typeface="Maiandra GD" pitchFamily="34" charset="0"/>
                <a:cs typeface="Calibri" pitchFamily="34" charset="0"/>
              </a:rPr>
              <a:t>Statistics</a:t>
            </a:r>
          </a:p>
        </p:txBody>
      </p:sp>
      <p:pic>
        <p:nvPicPr>
          <p:cNvPr id="4098" name="Picture 2" descr="https://encrypted-tbn3.gstatic.com/images?q=tbn:ANd9GcRlhdGd5gYMFMhjKVd77GIRTky7rq1iKjpqQwDar0b6DMqNuqrOYU99M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4" y="504824"/>
            <a:ext cx="2054225" cy="26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127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3767138"/>
            <a:ext cx="4419600" cy="3046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smtClean="0">
                <a:cs typeface="Arial" pitchFamily="34" charset="0"/>
              </a:rPr>
              <a:t>SOURCE: </a:t>
            </a:r>
            <a:r>
              <a:rPr lang="en-US" dirty="0" smtClean="0">
                <a:cs typeface="Arial" pitchFamily="34" charset="0"/>
              </a:rPr>
              <a:t>Local  </a:t>
            </a:r>
            <a:r>
              <a:rPr lang="en-US" dirty="0">
                <a:cs typeface="Arial" pitchFamily="34" charset="0"/>
              </a:rPr>
              <a:t>health department inspection reports</a:t>
            </a:r>
          </a:p>
          <a:p>
            <a:pPr>
              <a:defRPr/>
            </a:pPr>
            <a:endParaRPr lang="en-US" b="1" dirty="0" smtClean="0">
              <a:cs typeface="Arial" pitchFamily="34" charset="0"/>
            </a:endParaRPr>
          </a:p>
          <a:p>
            <a:pPr>
              <a:defRPr/>
            </a:pPr>
            <a:r>
              <a:rPr lang="en-US" b="1" dirty="0" smtClean="0">
                <a:cs typeface="Arial" pitchFamily="34" charset="0"/>
              </a:rPr>
              <a:t>FINDINGS</a:t>
            </a:r>
            <a:r>
              <a:rPr lang="en-US" b="1" dirty="0">
                <a:cs typeface="Arial" pitchFamily="34" charset="0"/>
              </a:rPr>
              <a:t>: </a:t>
            </a:r>
            <a:r>
              <a:rPr lang="en-US" dirty="0"/>
              <a:t>At </a:t>
            </a:r>
            <a:r>
              <a:rPr lang="en-US" dirty="0" smtClean="0"/>
              <a:t>28% </a:t>
            </a:r>
            <a:r>
              <a:rPr lang="en-US" dirty="0"/>
              <a:t>of the </a:t>
            </a:r>
            <a:r>
              <a:rPr lang="en-US" dirty="0" smtClean="0"/>
              <a:t>venues, more </a:t>
            </a:r>
            <a:r>
              <a:rPr lang="en-US" dirty="0"/>
              <a:t>than half of the concession stands or restaurants had been cited for at least one "critical" or "major" health violation. </a:t>
            </a:r>
            <a:endParaRPr lang="en-US" b="1" dirty="0">
              <a:cs typeface="Arial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4013"/>
            <a:ext cx="8839200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3733800"/>
            <a:ext cx="4325937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07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"/>
            <a:ext cx="7305675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6685" y="2057400"/>
            <a:ext cx="8848725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1000" y="5287963"/>
            <a:ext cx="8458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EPA and state data on hazardous chemical locations</a:t>
            </a:r>
            <a:endParaRPr lang="en-US" dirty="0"/>
          </a:p>
          <a:p>
            <a:r>
              <a:rPr lang="en-US" u="sng" dirty="0"/>
              <a:t>Findings:</a:t>
            </a:r>
            <a:r>
              <a:rPr lang="en-US" dirty="0"/>
              <a:t> </a:t>
            </a:r>
            <a:r>
              <a:rPr lang="en-US" dirty="0" smtClean="0"/>
              <a:t> Dallas County has 900+ sites that store hazardous chemicals</a:t>
            </a:r>
            <a:endParaRPr lang="en-US" u="sng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0866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latin typeface="Arial Narrow" pitchFamily="34" charset="0"/>
              </a:rPr>
              <a:t>Why data?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905000"/>
            <a:ext cx="7086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Arial Narrow" pitchFamily="34" charset="0"/>
              </a:rPr>
              <a:t>Contrasts are in the data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>
              <a:solidFill>
                <a:srgbClr val="FFFFFF"/>
              </a:solidFill>
              <a:latin typeface="Arial Narrow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8138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"/>
            <a:ext cx="5334000" cy="506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6019800" y="609600"/>
            <a:ext cx="23622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 </a:t>
            </a:r>
            <a:r>
              <a:rPr lang="en-US" dirty="0"/>
              <a:t>Medicaid outcomes data for dialysis facilities</a:t>
            </a:r>
          </a:p>
          <a:p>
            <a:endParaRPr lang="en-US" dirty="0"/>
          </a:p>
          <a:p>
            <a:r>
              <a:rPr lang="en-US" u="sng" dirty="0"/>
              <a:t>Findings:</a:t>
            </a:r>
            <a:r>
              <a:rPr lang="en-US" dirty="0"/>
              <a:t> A CMS online tool did not tell the whole story about facilities.  In some counties the gap in measures, such as survival rate were vast. 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371600"/>
            <a:ext cx="64008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__tvdataclips\nbcwash_dialys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4517027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651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038975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180" y="2209800"/>
            <a:ext cx="6657975" cy="4448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5767388" cy="348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1589868"/>
            <a:ext cx="325755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3457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 l="4375" t="26904" r="18750" b="19252"/>
          <a:stretch>
            <a:fillRect/>
          </a:stretch>
        </p:blipFill>
        <p:spPr bwMode="auto">
          <a:xfrm>
            <a:off x="152400" y="354980"/>
            <a:ext cx="8763000" cy="3836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/>
          <a:srcRect l="17500" t="30000" r="43125" b="34000"/>
          <a:stretch>
            <a:fillRect/>
          </a:stretch>
        </p:blipFill>
        <p:spPr bwMode="auto">
          <a:xfrm>
            <a:off x="2209800" y="4114800"/>
            <a:ext cx="4800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477468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938338"/>
            <a:ext cx="5181600" cy="5078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hlinkClick r:id="rId3"/>
              </a:rPr>
              <a:t>KING-TV Seattle</a:t>
            </a:r>
            <a:r>
              <a:rPr lang="en-US" dirty="0"/>
              <a:t> </a:t>
            </a:r>
          </a:p>
          <a:p>
            <a:pPr>
              <a:spcBef>
                <a:spcPct val="50000"/>
              </a:spcBef>
            </a:pPr>
            <a:r>
              <a:rPr lang="en-US" b="1" dirty="0" smtClean="0"/>
              <a:t>DATA:  P</a:t>
            </a:r>
            <a:r>
              <a:rPr lang="en-US" dirty="0" smtClean="0"/>
              <a:t>ayroll </a:t>
            </a:r>
            <a:r>
              <a:rPr lang="en-US" dirty="0"/>
              <a:t>records, time sheets and other data and documents from Washington State Ferries.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FINDINGS: </a:t>
            </a:r>
            <a:r>
              <a:rPr lang="en-US" dirty="0"/>
              <a:t> The rolling investigation uncovered serious problems within the country's largest ferry system - the Washington State Ferries. State employees ignored millions of taxpayer dollars in questionable spending.  There was practically no internal review or accountability. 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23907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"/>
            <a:ext cx="33861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0" y="4437063"/>
            <a:ext cx="288925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2209800"/>
            <a:ext cx="29210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730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__tvdataclips\nbcdfwsti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"/>
            <a:ext cx="40355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351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533400"/>
            <a:ext cx="7504112" cy="610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392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21" y="1096015"/>
            <a:ext cx="4162425" cy="5599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38481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451" y="1828800"/>
            <a:ext cx="4629150" cy="468630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64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57200"/>
            <a:ext cx="40005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7200" y="1524000"/>
            <a:ext cx="80772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DATA</a:t>
            </a:r>
            <a:r>
              <a:rPr lang="en-US" sz="2200" dirty="0" smtClean="0"/>
              <a:t>: workplace safety inspections</a:t>
            </a:r>
          </a:p>
          <a:p>
            <a:endParaRPr lang="en-US" sz="2200" dirty="0" smtClean="0"/>
          </a:p>
          <a:p>
            <a:r>
              <a:rPr lang="en-US" sz="2200" b="1" dirty="0" smtClean="0">
                <a:hlinkClick r:id="rId4"/>
              </a:rPr>
              <a:t>FINDINGS</a:t>
            </a:r>
            <a:r>
              <a:rPr lang="en-US" sz="2200" dirty="0" smtClean="0">
                <a:hlinkClick r:id="rId4"/>
              </a:rPr>
              <a:t>: </a:t>
            </a:r>
            <a:r>
              <a:rPr lang="en-US" sz="2200" dirty="0" smtClean="0"/>
              <a:t>Workers in many dangerous industries get a small fraction of the attention from inspectors that construction workers do.</a:t>
            </a:r>
          </a:p>
          <a:p>
            <a:r>
              <a:rPr lang="en-US" sz="2200" dirty="0" smtClean="0"/>
              <a:t>Two of Washington's </a:t>
            </a:r>
          </a:p>
          <a:p>
            <a:r>
              <a:rPr lang="en-US" sz="2200" dirty="0" smtClean="0"/>
              <a:t>most injury–prone</a:t>
            </a:r>
          </a:p>
          <a:p>
            <a:r>
              <a:rPr lang="en-US" sz="2200" dirty="0" smtClean="0"/>
              <a:t>industries get </a:t>
            </a:r>
          </a:p>
          <a:p>
            <a:r>
              <a:rPr lang="en-US" sz="2200" dirty="0" smtClean="0"/>
              <a:t>Almost no attention </a:t>
            </a:r>
          </a:p>
          <a:p>
            <a:r>
              <a:rPr lang="en-US" sz="2200" dirty="0" smtClean="0"/>
              <a:t>from workplace </a:t>
            </a:r>
          </a:p>
          <a:p>
            <a:r>
              <a:rPr lang="en-US" sz="2200" dirty="0" smtClean="0"/>
              <a:t>safety </a:t>
            </a:r>
          </a:p>
          <a:p>
            <a:r>
              <a:rPr lang="en-US" sz="2200" dirty="0" smtClean="0"/>
              <a:t>inspectors: </a:t>
            </a:r>
          </a:p>
          <a:p>
            <a:r>
              <a:rPr lang="en-US" sz="2200" dirty="0" smtClean="0"/>
              <a:t>Nursing homes and </a:t>
            </a:r>
          </a:p>
          <a:p>
            <a:r>
              <a:rPr lang="en-US" sz="2200" dirty="0" smtClean="0"/>
              <a:t>Hospitals</a:t>
            </a:r>
          </a:p>
          <a:p>
            <a:endParaRPr lang="en-US" sz="2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39378" y="3200400"/>
            <a:ext cx="6185129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1967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9"/>
          <p:cNvSpPr txBox="1">
            <a:spLocks noChangeArrowheads="1"/>
          </p:cNvSpPr>
          <p:nvPr/>
        </p:nvSpPr>
        <p:spPr bwMode="auto">
          <a:xfrm>
            <a:off x="669925" y="265113"/>
            <a:ext cx="538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US" i="1" dirty="0"/>
              <a:t>Caution: This slide contains extreme nerdiness</a:t>
            </a:r>
          </a:p>
        </p:txBody>
      </p:sp>
      <p:pic>
        <p:nvPicPr>
          <p:cNvPr id="4098" name="Picture 2" descr="http://www.tushar-mehta.com/excel/charts/normal_distribution/images/normal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981200"/>
            <a:ext cx="642937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5867400" y="5105400"/>
            <a:ext cx="1066800" cy="990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676400" y="5136107"/>
            <a:ext cx="1066800" cy="990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1368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304800" y="1600200"/>
            <a:ext cx="8686800" cy="24844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2800" b="1" dirty="0" smtClean="0">
                <a:latin typeface="Arial Narrow" pitchFamily="34" charset="0"/>
              </a:rPr>
              <a:t>SOURCE: </a:t>
            </a:r>
            <a:r>
              <a:rPr lang="en-US" sz="2800" dirty="0" smtClean="0">
                <a:latin typeface="Arial Narrow" pitchFamily="34" charset="0"/>
              </a:rPr>
              <a:t>voter rolls, school staff list</a:t>
            </a:r>
          </a:p>
          <a:p>
            <a:pPr>
              <a:buFont typeface="Wingdings" pitchFamily="2" charset="2"/>
              <a:buNone/>
            </a:pPr>
            <a:r>
              <a:rPr lang="en-US" sz="2800" b="1" dirty="0" smtClean="0">
                <a:latin typeface="Arial Narrow" pitchFamily="34" charset="0"/>
                <a:hlinkClick r:id="rId5"/>
              </a:rPr>
              <a:t>FINDINGS</a:t>
            </a:r>
            <a:r>
              <a:rPr lang="en-US" sz="2800" dirty="0" smtClean="0">
                <a:latin typeface="Arial Narrow" pitchFamily="34" charset="0"/>
              </a:rPr>
              <a:t>: teachers living in Lee County, Florida didn't turn out as expected for the Lee County Supervisor of Election. 48% of staff vs. 53% voter turnout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81000"/>
            <a:ext cx="19812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3733800"/>
            <a:ext cx="38100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3058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81000" y="5287963"/>
            <a:ext cx="8458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sng" dirty="0" smtClean="0"/>
              <a:t>Source:</a:t>
            </a:r>
            <a:r>
              <a:rPr lang="en-US" sz="2800" dirty="0" smtClean="0"/>
              <a:t> </a:t>
            </a:r>
            <a:r>
              <a:rPr lang="en-US" sz="2800" dirty="0"/>
              <a:t>Washington Health Department data</a:t>
            </a:r>
          </a:p>
          <a:p>
            <a:r>
              <a:rPr lang="en-US" sz="2800" u="sng" dirty="0"/>
              <a:t>Findings:</a:t>
            </a:r>
            <a:r>
              <a:rPr lang="en-US" sz="2800" dirty="0"/>
              <a:t> “MRSA has been quietly killing in hospitals for decades.” But no one had tracked it until this story.</a:t>
            </a:r>
            <a:endParaRPr lang="en-US" sz="2800" u="sng" dirty="0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87338"/>
            <a:ext cx="4876800" cy="477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2700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7639050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400023"/>
            <a:ext cx="5400675" cy="2962275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 l="51875" t="11000" r="24375" b="22000"/>
          <a:stretch>
            <a:fillRect/>
          </a:stretch>
        </p:blipFill>
        <p:spPr bwMode="auto">
          <a:xfrm>
            <a:off x="5486400" y="874295"/>
            <a:ext cx="3048000" cy="537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 l="31875" t="11000" r="27500" b="6000"/>
          <a:stretch>
            <a:fillRect/>
          </a:stretch>
        </p:blipFill>
        <p:spPr bwMode="auto">
          <a:xfrm>
            <a:off x="457200" y="304800"/>
            <a:ext cx="4953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809840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81000"/>
            <a:ext cx="4162425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562600" y="914400"/>
            <a:ext cx="23622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</a:t>
            </a:r>
            <a:r>
              <a:rPr lang="en-US" dirty="0" smtClean="0"/>
              <a:t> </a:t>
            </a:r>
            <a:r>
              <a:rPr lang="en-US" dirty="0"/>
              <a:t>Dam inspection data from Texas and federal government</a:t>
            </a:r>
          </a:p>
          <a:p>
            <a:endParaRPr lang="en-US" dirty="0"/>
          </a:p>
          <a:p>
            <a:r>
              <a:rPr lang="en-US" u="sng" dirty="0"/>
              <a:t>Findings: </a:t>
            </a:r>
            <a:r>
              <a:rPr lang="en-US" dirty="0"/>
              <a:t>Dam records had not been updated to account for population growth</a:t>
            </a:r>
          </a:p>
        </p:txBody>
      </p:sp>
      <p:pic>
        <p:nvPicPr>
          <p:cNvPr id="15770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514600"/>
            <a:ext cx="7881938" cy="404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27" descr="1112katrina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685800"/>
            <a:ext cx="6691312" cy="52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507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87740" y="4648200"/>
            <a:ext cx="813276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 dirty="0" smtClean="0"/>
              <a:t>Source: </a:t>
            </a:r>
            <a:r>
              <a:rPr lang="en-US" dirty="0" smtClean="0"/>
              <a:t> </a:t>
            </a:r>
            <a:r>
              <a:rPr lang="en-US" dirty="0"/>
              <a:t>Illinois health data, police </a:t>
            </a:r>
            <a:r>
              <a:rPr lang="en-US" dirty="0" smtClean="0"/>
              <a:t>data</a:t>
            </a:r>
          </a:p>
          <a:p>
            <a:endParaRPr lang="en-US" dirty="0"/>
          </a:p>
          <a:p>
            <a:r>
              <a:rPr lang="en-US" u="sng" dirty="0"/>
              <a:t>Findings:  D</a:t>
            </a:r>
            <a:r>
              <a:rPr lang="en-US" dirty="0"/>
              <a:t>angerous systemic failed to protect elderly patients in Illinois nursing homes that also house mentally ill younger residents, including murderers, sex offenders, and armed robbers. </a:t>
            </a:r>
          </a:p>
        </p:txBody>
      </p:sp>
      <p:pic>
        <p:nvPicPr>
          <p:cNvPr id="2662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1000"/>
            <a:ext cx="5991225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400050"/>
            <a:ext cx="26003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w-muckrock-com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905675"/>
            <a:ext cx="4879127" cy="5046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1200" y="1495485"/>
            <a:ext cx="29664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Source</a:t>
            </a:r>
            <a:r>
              <a:rPr lang="en-US" dirty="0" smtClean="0"/>
              <a:t>: ICE referrals</a:t>
            </a:r>
          </a:p>
          <a:p>
            <a:endParaRPr lang="en-US" dirty="0"/>
          </a:p>
          <a:p>
            <a:r>
              <a:rPr lang="en-US" u="sng" dirty="0" smtClean="0"/>
              <a:t>Findings</a:t>
            </a:r>
            <a:r>
              <a:rPr lang="en-US" dirty="0" smtClean="0"/>
              <a:t>: Somerville </a:t>
            </a:r>
            <a:r>
              <a:rPr lang="en-US" dirty="0"/>
              <a:t>p</a:t>
            </a:r>
            <a:r>
              <a:rPr lang="en-US" dirty="0" smtClean="0"/>
              <a:t>olice referred nine individuals to federal immigration officials between January 2009 and April 2010 for </a:t>
            </a:r>
            <a:r>
              <a:rPr lang="en-US" dirty="0"/>
              <a:t>offenses ranging from </a:t>
            </a:r>
            <a:r>
              <a:rPr lang="en-US" dirty="0">
                <a:hlinkClick r:id="rId4"/>
              </a:rPr>
              <a:t>prostitution</a:t>
            </a:r>
            <a:r>
              <a:rPr lang="en-US" dirty="0"/>
              <a:t> to </a:t>
            </a:r>
            <a:r>
              <a:rPr lang="en-US" dirty="0">
                <a:hlinkClick r:id="rId4"/>
              </a:rPr>
              <a:t>narcotics trafficking</a:t>
            </a:r>
            <a:r>
              <a:rPr lang="en-US" dirty="0"/>
              <a:t> to </a:t>
            </a:r>
            <a:r>
              <a:rPr lang="en-US" dirty="0">
                <a:hlinkClick r:id="rId4"/>
              </a:rPr>
              <a:t>possession of stolen property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1371600"/>
            <a:ext cx="3505200" cy="128215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dirty="0" smtClean="0">
                <a:latin typeface="Arial Narrow" pitchFamily="34" charset="0"/>
              </a:rPr>
              <a:t>Disparities in water usage</a:t>
            </a:r>
            <a:endParaRPr lang="en-US" sz="3200" dirty="0">
              <a:latin typeface="Arial Narrow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23081" y="2784143"/>
            <a:ext cx="3970784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>
                <a:latin typeface="Arial Narrow" pitchFamily="34" charset="0"/>
              </a:rPr>
              <a:t>“Water use highest in poor areas of the city”</a:t>
            </a:r>
          </a:p>
          <a:p>
            <a:r>
              <a:rPr lang="en-US" dirty="0" smtClean="0">
                <a:latin typeface="Arial Narrow" pitchFamily="34" charset="0"/>
              </a:rPr>
              <a:t>Mapping and statistical analysis</a:t>
            </a:r>
            <a:endParaRPr lang="en-US" dirty="0">
              <a:latin typeface="Arial Narrow" pitchFamily="34" charset="0"/>
            </a:endParaRPr>
          </a:p>
        </p:txBody>
      </p:sp>
      <p:pic>
        <p:nvPicPr>
          <p:cNvPr id="7" name="Picture 4" descr="WATERUSE18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1000"/>
            <a:ext cx="3081338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81000"/>
            <a:ext cx="3521944" cy="708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92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19800" y="495300"/>
            <a:ext cx="2743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Federal jobs data</a:t>
            </a:r>
          </a:p>
          <a:p>
            <a:endParaRPr lang="en-US" dirty="0"/>
          </a:p>
          <a:p>
            <a:r>
              <a:rPr lang="en-US" dirty="0" smtClean="0"/>
              <a:t>Findings: When Tories took power, the percentage of females began to drop.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95300"/>
            <a:ext cx="5057775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5207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8125" t="13000" r="25000" b="14000"/>
          <a:stretch>
            <a:fillRect/>
          </a:stretch>
        </p:blipFill>
        <p:spPr bwMode="auto">
          <a:xfrm>
            <a:off x="1676400" y="457200"/>
            <a:ext cx="5715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05182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900" y="266700"/>
            <a:ext cx="6667500" cy="476250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TextBox 2"/>
          <p:cNvSpPr txBox="1"/>
          <p:nvPr/>
        </p:nvSpPr>
        <p:spPr>
          <a:xfrm>
            <a:off x="1143000" y="5181600"/>
            <a:ext cx="670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311 calls for downed trees</a:t>
            </a:r>
          </a:p>
          <a:p>
            <a:endParaRPr lang="en-US" dirty="0"/>
          </a:p>
          <a:p>
            <a:r>
              <a:rPr lang="en-US" dirty="0" smtClean="0"/>
              <a:t>Findings: After a tornado swept across New York City, 311 calls for downed trees helps trace its path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4" cstate="print"/>
          <a:srcRect l="34936" t="25642" r="36058" b="66381"/>
          <a:stretch>
            <a:fillRect/>
          </a:stretch>
        </p:blipFill>
        <p:spPr bwMode="auto">
          <a:xfrm>
            <a:off x="1143000" y="304800"/>
            <a:ext cx="17240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35000" t="14000" r="22500" b="22000"/>
          <a:stretch>
            <a:fillRect/>
          </a:stretch>
        </p:blipFill>
        <p:spPr bwMode="auto">
          <a:xfrm>
            <a:off x="1371600" y="609600"/>
            <a:ext cx="6315076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949786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7086600" cy="466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200150"/>
            <a:ext cx="6343650" cy="489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-42863"/>
            <a:ext cx="4378325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4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819400" y="0"/>
            <a:ext cx="63246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kern="0" smtClean="0">
                <a:latin typeface="Maiandra GD" pitchFamily="34" charset="0"/>
              </a:rPr>
              <a:t>Just another way of saying no</a:t>
            </a:r>
            <a:endParaRPr lang="en-US" altLang="en-US" kern="0" smtClean="0">
              <a:latin typeface="Maiandra GD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209800" y="1905000"/>
            <a:ext cx="67056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indent="-609600" eaLnBrk="1" hangingPunct="1">
              <a:buClr>
                <a:srgbClr val="969696"/>
              </a:buClr>
            </a:pPr>
            <a:r>
              <a:rPr lang="en-US" altLang="en-US" kern="0" smtClean="0">
                <a:solidFill>
                  <a:srgbClr val="FFFFFF"/>
                </a:solidFill>
                <a:latin typeface="Maiandra GD" pitchFamily="34" charset="0"/>
              </a:rPr>
              <a:t>Huge costs</a:t>
            </a:r>
          </a:p>
          <a:p>
            <a:pPr marL="609600" indent="-609600" eaLnBrk="1" hangingPunct="1">
              <a:buClr>
                <a:srgbClr val="969696"/>
              </a:buClr>
            </a:pPr>
            <a:r>
              <a:rPr lang="en-US" altLang="en-US" kern="0" smtClean="0">
                <a:solidFill>
                  <a:srgbClr val="FFFFFF"/>
                </a:solidFill>
                <a:latin typeface="Maiandra GD" pitchFamily="34" charset="0"/>
              </a:rPr>
              <a:t>Delay tactics</a:t>
            </a:r>
          </a:p>
          <a:p>
            <a:pPr marL="609600" indent="-609600" eaLnBrk="1" hangingPunct="1">
              <a:buClr>
                <a:srgbClr val="969696"/>
              </a:buClr>
            </a:pPr>
            <a:r>
              <a:rPr lang="en-US" altLang="en-US" kern="0" smtClean="0">
                <a:solidFill>
                  <a:srgbClr val="FFFFFF"/>
                </a:solidFill>
                <a:latin typeface="Maiandra GD" pitchFamily="34" charset="0"/>
              </a:rPr>
              <a:t>“Oh you silly little journalist”</a:t>
            </a:r>
          </a:p>
          <a:p>
            <a:pPr marL="609600" indent="-609600" eaLnBrk="1" hangingPunct="1">
              <a:buClr>
                <a:srgbClr val="969696"/>
              </a:buClr>
            </a:pPr>
            <a:r>
              <a:rPr lang="en-US" altLang="en-US" kern="0" smtClean="0">
                <a:solidFill>
                  <a:srgbClr val="FFFFFF"/>
                </a:solidFill>
                <a:latin typeface="Maiandra GD" pitchFamily="34" charset="0"/>
              </a:rPr>
              <a:t>Sending you the wrong thing</a:t>
            </a:r>
          </a:p>
          <a:p>
            <a:pPr marL="609600" indent="-609600" eaLnBrk="1" hangingPunct="1">
              <a:buClr>
                <a:srgbClr val="969696"/>
              </a:buClr>
            </a:pPr>
            <a:r>
              <a:rPr lang="en-US" altLang="en-US" kern="0" smtClean="0">
                <a:solidFill>
                  <a:srgbClr val="FFFFFF"/>
                </a:solidFill>
                <a:latin typeface="Maiandra GD" pitchFamily="34" charset="0"/>
              </a:rPr>
              <a:t>“Your request was unclear”</a:t>
            </a:r>
          </a:p>
          <a:p>
            <a:pPr marL="609600" indent="-609600" eaLnBrk="1" hangingPunct="1">
              <a:buClr>
                <a:srgbClr val="969696"/>
              </a:buClr>
              <a:buFont typeface="Wingdings" pitchFamily="2" charset="2"/>
              <a:buNone/>
            </a:pPr>
            <a:endParaRPr lang="en-US" altLang="en-US" kern="0" smtClean="0">
              <a:solidFill>
                <a:srgbClr val="FFFFFF"/>
              </a:solidFill>
              <a:latin typeface="Maiandra GD" pitchFamily="34" charset="0"/>
            </a:endParaRPr>
          </a:p>
          <a:p>
            <a:pPr marL="609600" indent="-609600" eaLnBrk="1" hangingPunct="1">
              <a:buClr>
                <a:srgbClr val="969696"/>
              </a:buClr>
            </a:pPr>
            <a:endParaRPr lang="en-US" altLang="en-US" kern="0" smtClean="0">
              <a:solidFill>
                <a:srgbClr val="FFFFFF"/>
              </a:solidFill>
              <a:latin typeface="Maiandra GD" pitchFamily="34" charset="0"/>
            </a:endParaRPr>
          </a:p>
          <a:p>
            <a:pPr marL="609600" indent="-609600" eaLnBrk="1" hangingPunct="1">
              <a:buClr>
                <a:srgbClr val="969696"/>
              </a:buClr>
              <a:buFont typeface="Wingdings" pitchFamily="2" charset="2"/>
              <a:buNone/>
            </a:pPr>
            <a:endParaRPr lang="en-US" altLang="en-US" kern="0" smtClean="0">
              <a:solidFill>
                <a:srgbClr val="FFFFFF"/>
              </a:solidFill>
              <a:latin typeface="Maiandra GD" pitchFamily="34" charset="0"/>
            </a:endParaRPr>
          </a:p>
        </p:txBody>
      </p:sp>
      <p:pic>
        <p:nvPicPr>
          <p:cNvPr id="5" name="Picture 6" descr="r?t=a&amp;d=us&amp;s=a&amp;c=p&amp;ti=1&amp;ai=30752&amp;l=dir&amp;o=0&amp;sv=0a300517&amp;ip=4cbbed63&amp;u=http%3A%2F%2Fhahacomi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3812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2356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1143000" y="1219200"/>
            <a:ext cx="6477000" cy="3581400"/>
          </a:xfrm>
          <a:prstGeom prst="wedgeRoundRectCallout">
            <a:avLst>
              <a:gd name="adj1" fmla="val -63310"/>
              <a:gd name="adj2" fmla="val -6728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endParaRPr lang="en-US" altLang="en-US" b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28800" y="1905000"/>
            <a:ext cx="48006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0">
                <a:solidFill>
                  <a:schemeClr val="bg2"/>
                </a:solidFill>
                <a:latin typeface="Comic Sans MS" pitchFamily="66" charset="0"/>
              </a:rPr>
              <a:t>Our database is on a mainframe and it’s very complicated, Missy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1143000" y="1219200"/>
            <a:ext cx="6477000" cy="3581400"/>
          </a:xfrm>
          <a:prstGeom prst="wedgeRoundRectCallout">
            <a:avLst>
              <a:gd name="adj1" fmla="val -63310"/>
              <a:gd name="adj2" fmla="val -6728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endParaRPr lang="en-US" altLang="en-US" b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667000" y="1905000"/>
            <a:ext cx="33528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0" dirty="0">
                <a:solidFill>
                  <a:schemeClr val="bg2"/>
                </a:solidFill>
                <a:latin typeface="Comic Sans MS" pitchFamily="66" charset="0"/>
              </a:rPr>
              <a:t>That uses proprietary software.</a:t>
            </a:r>
          </a:p>
        </p:txBody>
      </p:sp>
    </p:spTree>
    <p:extLst>
      <p:ext uri="{BB962C8B-B14F-4D97-AF65-F5344CB8AC3E}">
        <p14:creationId xmlns:p14="http://schemas.microsoft.com/office/powerpoint/2010/main" val="2290232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1143000" y="1219200"/>
            <a:ext cx="6477000" cy="3581400"/>
          </a:xfrm>
          <a:prstGeom prst="wedgeRoundRectCallout">
            <a:avLst>
              <a:gd name="adj1" fmla="val -63310"/>
              <a:gd name="adj2" fmla="val -6728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endParaRPr lang="en-US" altLang="en-US" b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67000" y="1905000"/>
            <a:ext cx="33528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0" dirty="0">
                <a:solidFill>
                  <a:schemeClr val="bg2"/>
                </a:solidFill>
                <a:latin typeface="Comic Sans MS" pitchFamily="66" charset="0"/>
              </a:rPr>
              <a:t>We don’t keep that on computer</a:t>
            </a:r>
          </a:p>
        </p:txBody>
      </p:sp>
    </p:spTree>
    <p:extLst>
      <p:ext uri="{BB962C8B-B14F-4D97-AF65-F5344CB8AC3E}">
        <p14:creationId xmlns:p14="http://schemas.microsoft.com/office/powerpoint/2010/main" val="3661720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1143000" y="1219200"/>
            <a:ext cx="6477000" cy="3581400"/>
          </a:xfrm>
          <a:prstGeom prst="wedgeRoundRectCallout">
            <a:avLst>
              <a:gd name="adj1" fmla="val -63310"/>
              <a:gd name="adj2" fmla="val -6728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endParaRPr lang="en-US" altLang="en-US" b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67000" y="1905000"/>
            <a:ext cx="33528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0" dirty="0">
                <a:solidFill>
                  <a:schemeClr val="bg2"/>
                </a:solidFill>
                <a:latin typeface="Comic Sans MS" pitchFamily="66" charset="0"/>
              </a:rPr>
              <a:t>That information is protected by law</a:t>
            </a:r>
          </a:p>
        </p:txBody>
      </p:sp>
    </p:spTree>
    <p:extLst>
      <p:ext uri="{BB962C8B-B14F-4D97-AF65-F5344CB8AC3E}">
        <p14:creationId xmlns:p14="http://schemas.microsoft.com/office/powerpoint/2010/main" val="1236840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6948488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172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anish_cens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"/>
            <a:ext cx="6019800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607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73" y="2533484"/>
            <a:ext cx="845820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640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00200"/>
            <a:ext cx="55435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751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0"/>
            <a:ext cx="904861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686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876800"/>
            <a:ext cx="3200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309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524000"/>
            <a:ext cx="58674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Jennifer LaFleur</a:t>
            </a:r>
          </a:p>
          <a:p>
            <a:pPr algn="ctr"/>
            <a:r>
              <a:rPr lang="en-US" sz="3200" dirty="0" smtClean="0">
                <a:hlinkClick r:id="rId3"/>
              </a:rPr>
              <a:t>jlafleur@cironline.org</a:t>
            </a:r>
            <a:endParaRPr lang="en-US" sz="3200" dirty="0" smtClean="0"/>
          </a:p>
          <a:p>
            <a:pPr algn="ctr"/>
            <a:r>
              <a:rPr lang="en-US" sz="3200" dirty="0" smtClean="0"/>
              <a:t>@j_la28</a:t>
            </a:r>
          </a:p>
          <a:p>
            <a:pPr algn="ctr"/>
            <a:r>
              <a:rPr lang="en-US" sz="3200" dirty="0" smtClean="0">
                <a:hlinkClick r:id="rId4"/>
              </a:rPr>
              <a:t>www.cironline.org</a:t>
            </a:r>
            <a:endParaRPr lang="en-US" sz="3200" dirty="0" smtClean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2590800" y="4495800"/>
            <a:ext cx="3657600" cy="14478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3074" name="Picture 2" descr="The Center for Investigative Report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891" y="4724399"/>
            <a:ext cx="3151909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323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0866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latin typeface="Arial Narrow" pitchFamily="34" charset="0"/>
              </a:rPr>
              <a:t>Why Computer-Assisted Reporting?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905000"/>
            <a:ext cx="7086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 Narrow" pitchFamily="34" charset="0"/>
              </a:rPr>
              <a:t>Contrasts are in the data</a:t>
            </a: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Arial Narrow" pitchFamily="34" charset="0"/>
              </a:rPr>
              <a:t>Your most powerful figures are in the data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>
              <a:solidFill>
                <a:srgbClr val="FFFFFF"/>
              </a:solidFill>
              <a:latin typeface="Arial Narrow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999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6172200" y="1752600"/>
            <a:ext cx="265747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/>
              <a:t>California Health Dept. data, Medicare billing data</a:t>
            </a:r>
          </a:p>
          <a:p>
            <a:endParaRPr lang="en-US" dirty="0"/>
          </a:p>
          <a:p>
            <a:r>
              <a:rPr lang="en-US" dirty="0"/>
              <a:t>Findings: Some hospitals had “alarming rates of a Third World nutritional disorder among its Medicare patients.”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23850"/>
            <a:ext cx="5735638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25" y="323850"/>
            <a:ext cx="284797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693463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tory">
  <a:themeElements>
    <a:clrScheme name="Factory 1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Designs\Factory.pot</Template>
  <TotalTime>3952</TotalTime>
  <Words>1097</Words>
  <Application>Microsoft Office PowerPoint</Application>
  <PresentationFormat>On-screen Show (4:3)</PresentationFormat>
  <Paragraphs>218</Paragraphs>
  <Slides>74</Slides>
  <Notes>74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Factory</vt:lpstr>
      <vt:lpstr>PowerPoint Presentation</vt:lpstr>
      <vt:lpstr>Why data?</vt:lpstr>
      <vt:lpstr>PowerPoint Presentation</vt:lpstr>
      <vt:lpstr>Why data?</vt:lpstr>
      <vt:lpstr>PowerPoint Presentation</vt:lpstr>
      <vt:lpstr>PowerPoint Presentation</vt:lpstr>
      <vt:lpstr>PowerPoint Presentation</vt:lpstr>
      <vt:lpstr>Why Computer-Assisted Reporting?</vt:lpstr>
      <vt:lpstr>PowerPoint Presentation</vt:lpstr>
      <vt:lpstr>PowerPoint Presentation</vt:lpstr>
      <vt:lpstr>Why data?</vt:lpstr>
      <vt:lpstr>PowerPoint Presentation</vt:lpstr>
      <vt:lpstr>PowerPoint Presentation</vt:lpstr>
      <vt:lpstr>Why data?</vt:lpstr>
      <vt:lpstr>PowerPoint Presentation</vt:lpstr>
      <vt:lpstr>PowerPoint Presentation</vt:lpstr>
      <vt:lpstr>PowerPoint Presentation</vt:lpstr>
      <vt:lpstr>Collecting the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Pulitzer Publishing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Pulitzer Publishing Company</dc:creator>
  <cp:lastModifiedBy>Jennifer LaFleur</cp:lastModifiedBy>
  <cp:revision>294</cp:revision>
  <dcterms:created xsi:type="dcterms:W3CDTF">2000-05-01T16:49:35Z</dcterms:created>
  <dcterms:modified xsi:type="dcterms:W3CDTF">2013-11-17T22:59:05Z</dcterms:modified>
</cp:coreProperties>
</file>