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337" r:id="rId4"/>
    <p:sldId id="332" r:id="rId5"/>
    <p:sldId id="339" r:id="rId6"/>
    <p:sldId id="322" r:id="rId7"/>
    <p:sldId id="335" r:id="rId8"/>
    <p:sldId id="329" r:id="rId9"/>
    <p:sldId id="258" r:id="rId10"/>
    <p:sldId id="340" r:id="rId11"/>
    <p:sldId id="341" r:id="rId12"/>
    <p:sldId id="344" r:id="rId13"/>
    <p:sldId id="345" r:id="rId14"/>
    <p:sldId id="346" r:id="rId15"/>
    <p:sldId id="347" r:id="rId16"/>
    <p:sldId id="348" r:id="rId17"/>
    <p:sldId id="282" r:id="rId18"/>
    <p:sldId id="385" r:id="rId19"/>
    <p:sldId id="351" r:id="rId20"/>
    <p:sldId id="352" r:id="rId21"/>
    <p:sldId id="283" r:id="rId22"/>
    <p:sldId id="354" r:id="rId23"/>
    <p:sldId id="355" r:id="rId24"/>
    <p:sldId id="261" r:id="rId25"/>
    <p:sldId id="357" r:id="rId26"/>
    <p:sldId id="364" r:id="rId27"/>
    <p:sldId id="366" r:id="rId28"/>
    <p:sldId id="386" r:id="rId29"/>
    <p:sldId id="286" r:id="rId30"/>
    <p:sldId id="378" r:id="rId31"/>
    <p:sldId id="316" r:id="rId32"/>
    <p:sldId id="294" r:id="rId33"/>
    <p:sldId id="359" r:id="rId34"/>
    <p:sldId id="380" r:id="rId35"/>
    <p:sldId id="375" r:id="rId36"/>
    <p:sldId id="387" r:id="rId37"/>
    <p:sldId id="299" r:id="rId38"/>
    <p:sldId id="262" r:id="rId39"/>
    <p:sldId id="377" r:id="rId40"/>
    <p:sldId id="263" r:id="rId41"/>
    <p:sldId id="264" r:id="rId42"/>
    <p:sldId id="296" r:id="rId43"/>
    <p:sldId id="381" r:id="rId44"/>
    <p:sldId id="301" r:id="rId45"/>
    <p:sldId id="306" r:id="rId46"/>
    <p:sldId id="307" r:id="rId47"/>
    <p:sldId id="309" r:id="rId48"/>
    <p:sldId id="310" r:id="rId49"/>
    <p:sldId id="314" r:id="rId50"/>
    <p:sldId id="373" r:id="rId51"/>
    <p:sldId id="374" r:id="rId52"/>
    <p:sldId id="319" r:id="rId53"/>
    <p:sldId id="304" r:id="rId54"/>
    <p:sldId id="266" r:id="rId55"/>
    <p:sldId id="382" r:id="rId56"/>
    <p:sldId id="383" r:id="rId57"/>
    <p:sldId id="379" r:id="rId58"/>
    <p:sldId id="384" r:id="rId59"/>
    <p:sldId id="370" r:id="rId60"/>
    <p:sldId id="388" r:id="rId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00" autoAdjust="0"/>
  </p:normalViewPr>
  <p:slideViewPr>
    <p:cSldViewPr>
      <p:cViewPr>
        <p:scale>
          <a:sx n="77" d="100"/>
          <a:sy n="77" d="100"/>
        </p:scale>
        <p:origin x="-9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3B7AC55-1224-4257-9BBF-AAFDB2E21B25}" type="slidenum">
              <a:rPr lang="en-US"/>
              <a:pPr/>
              <a:t>‹#›</a:t>
            </a:fld>
            <a:endParaRPr lang="en-US"/>
          </a:p>
        </p:txBody>
      </p:sp>
    </p:spTree>
    <p:extLst>
      <p:ext uri="{BB962C8B-B14F-4D97-AF65-F5344CB8AC3E}">
        <p14:creationId xmlns:p14="http://schemas.microsoft.com/office/powerpoint/2010/main" val="2614927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8A6A15A-59C5-4C6C-827D-402197DF8147}" type="slidenum">
              <a:rPr lang="en-US" sz="1200"/>
              <a:pPr eaLnBrk="1" hangingPunct="1"/>
              <a:t>1</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98657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3D32F8C-65D8-4EB1-B74E-EC87479C200D}" type="slidenum">
              <a:rPr lang="en-US" sz="1200"/>
              <a:pPr eaLnBrk="1" hangingPunct="1"/>
              <a:t>10</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55019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2310B7-2F85-4E57-90A5-59D33C20C87D}" type="slidenum">
              <a:rPr lang="en-US" sz="1200"/>
              <a:pPr eaLnBrk="1" hangingPunct="1"/>
              <a:t>11</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09619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F8043E2-9040-412A-AC7B-D2534C7B7E63}" type="slidenum">
              <a:rPr lang="en-US" sz="1200"/>
              <a:pPr eaLnBrk="1" hangingPunct="1"/>
              <a:t>12</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1351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2155EB8-D389-43C7-8616-6CC56B4CB340}" type="slidenum">
              <a:rPr lang="en-US" sz="1200"/>
              <a:pPr eaLnBrk="1" hangingPunct="1"/>
              <a:t>13</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7087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FD0E3CB-1111-43F9-990A-4CC30AF74968}" type="slidenum">
              <a:rPr lang="en-US" sz="1200"/>
              <a:pPr eaLnBrk="1" hangingPunct="1"/>
              <a:t>14</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9014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A367BE0-03CE-42E6-966A-FC6F2236C9C2}" type="slidenum">
              <a:rPr lang="en-US" sz="1200"/>
              <a:pPr eaLnBrk="1" hangingPunct="1"/>
              <a:t>15</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4330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4E30E0C-1E7A-4A7C-991B-76C5AAE95BD1}" type="slidenum">
              <a:rPr lang="en-US" sz="1200"/>
              <a:pPr eaLnBrk="1" hangingPunct="1"/>
              <a:t>16</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65970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FA75AEC-C2A3-4F98-8DB8-307635E63BFB}" type="slidenum">
              <a:rPr lang="en-US" sz="1200"/>
              <a:pPr eaLnBrk="1" hangingPunct="1"/>
              <a:t>17</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1633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4C2092-4CA4-41AC-BEDE-ED2E98793603}" type="slidenum">
              <a:rPr lang="en-US" sz="1200"/>
              <a:pPr eaLnBrk="1" hangingPunct="1"/>
              <a:t>18</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90000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0B66FD2-D0AB-475C-ABAA-AAFE46C957B3}" type="slidenum">
              <a:rPr lang="en-US" sz="1200"/>
              <a:pPr eaLnBrk="1" hangingPunct="1"/>
              <a:t>19</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6107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02BFE87-79B0-4FEC-AC9F-6E22304EF3D5}" type="slidenum">
              <a:rPr lang="en-US" sz="1200"/>
              <a:pPr eaLnBrk="1" hangingPunct="1"/>
              <a:t>2</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25927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02C4800-E4A5-4BE0-B76C-0A40D8FB94CB}" type="slidenum">
              <a:rPr lang="en-US" sz="1200"/>
              <a:pPr eaLnBrk="1" hangingPunct="1"/>
              <a:t>20</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08971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87A9210-8445-47B5-A437-2BFAB9D32CBB}" type="slidenum">
              <a:rPr lang="en-US" sz="1200"/>
              <a:pPr eaLnBrk="1" hangingPunct="1"/>
              <a:t>21</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45963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10CE189-10BD-4666-880C-44E480AA4712}" type="slidenum">
              <a:rPr lang="en-US" sz="1200"/>
              <a:pPr eaLnBrk="1" hangingPunct="1"/>
              <a:t>22</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96820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290014E-1B0E-484E-9E56-7C293F1F72BC}" type="slidenum">
              <a:rPr lang="en-US" sz="1200"/>
              <a:pPr eaLnBrk="1" hangingPunct="1"/>
              <a:t>23</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59699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E42F122-2840-44F4-82AF-AA26D7ABAE99}" type="slidenum">
              <a:rPr lang="en-US" sz="1200"/>
              <a:pPr eaLnBrk="1" hangingPunct="1"/>
              <a:t>24</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79169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CFF7191-77ED-4D61-8F66-B049AA24DAB0}" type="slidenum">
              <a:rPr lang="en-US" sz="1200"/>
              <a:pPr eaLnBrk="1" hangingPunct="1"/>
              <a:t>25</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23618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18FE931-AB6E-49E5-B70B-637AE691999C}" type="slidenum">
              <a:rPr lang="en-US" sz="1200"/>
              <a:pPr eaLnBrk="1" hangingPunct="1"/>
              <a:t>26</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80514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1FEEFEE-AEA0-4A65-B69D-48CEB880FDA6}" type="slidenum">
              <a:rPr lang="en-US" sz="1200"/>
              <a:pPr eaLnBrk="1" hangingPunct="1"/>
              <a:t>27</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44472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ED4C45F-412D-4102-9C6A-BBB14C455E33}" type="slidenum">
              <a:rPr lang="en-US" sz="1200"/>
              <a:pPr eaLnBrk="1" hangingPunct="1"/>
              <a:t>28</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47796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CB47E0D-CA79-48E7-8794-C846A8F84D8A}" type="slidenum">
              <a:rPr lang="en-US" sz="1200"/>
              <a:pPr eaLnBrk="1" hangingPunct="1"/>
              <a:t>29</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3432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FC02022-509F-40B5-B0F9-EAB7C5FD358E}" type="slidenum">
              <a:rPr lang="en-US" sz="1200"/>
              <a:pPr eaLnBrk="1" hangingPunct="1"/>
              <a:t>3</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10496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6F9E98B-8904-480A-A782-7E86E1357C82}" type="slidenum">
              <a:rPr lang="en-US" sz="1200"/>
              <a:pPr eaLnBrk="1" hangingPunct="1"/>
              <a:t>30</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06731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D08F996-BB09-4366-AF57-04C254AE2226}" type="slidenum">
              <a:rPr lang="en-US" sz="1200"/>
              <a:pPr eaLnBrk="1" hangingPunct="1"/>
              <a:t>31</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14259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1EB953B-32E2-4072-BFFC-FE82FC22435A}" type="slidenum">
              <a:rPr lang="en-US" sz="1200"/>
              <a:pPr eaLnBrk="1" hangingPunct="1"/>
              <a:t>32</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5257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7A47735-B1CD-4574-B697-0DC6BC9A9D43}" type="slidenum">
              <a:rPr lang="en-US" sz="1200"/>
              <a:pPr eaLnBrk="1" hangingPunct="1"/>
              <a:t>33</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29325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F72CB35-4E28-4199-AC9E-7F1DD4A58A62}" type="slidenum">
              <a:rPr lang="en-US" sz="1200"/>
              <a:pPr eaLnBrk="1" hangingPunct="1"/>
              <a:t>34</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32467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D1018D-5965-4065-A853-AB7BFADCE7C3}" type="slidenum">
              <a:rPr lang="en-US" sz="1200"/>
              <a:pPr eaLnBrk="1" hangingPunct="1"/>
              <a:t>35</a:t>
            </a:fld>
            <a:endParaRPr 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89508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17FC1B1-F377-4BC4-AC93-F9E446546E97}" type="slidenum">
              <a:rPr lang="en-US" sz="1200"/>
              <a:pPr eaLnBrk="1" hangingPunct="1"/>
              <a:t>36</a:t>
            </a:fld>
            <a:endParaRPr 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86091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8059957-6135-4DDD-80A2-41C3DAB0EAA6}" type="slidenum">
              <a:rPr lang="en-US" sz="1200"/>
              <a:pPr eaLnBrk="1" hangingPunct="1"/>
              <a:t>37</a:t>
            </a:fld>
            <a:endParaRPr 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13393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825A0D8-3CD9-4E37-A35C-9C602D5FD809}" type="slidenum">
              <a:rPr lang="en-US" sz="1200"/>
              <a:pPr eaLnBrk="1" hangingPunct="1"/>
              <a:t>38</a:t>
            </a:fld>
            <a:endParaRPr 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082068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80DD72-158E-4B06-9C77-AB46BEB5BA4A}" type="slidenum">
              <a:rPr lang="en-US" sz="1200"/>
              <a:pPr eaLnBrk="1" hangingPunct="1"/>
              <a:t>39</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6033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9518D1A-2ED1-4190-8E81-EAAD5B9590E6}" type="slidenum">
              <a:rPr lang="en-US" sz="1200"/>
              <a:pPr eaLnBrk="1" hangingPunct="1"/>
              <a:t>4</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28184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6580C0D-14F3-4C6B-98D3-D413560C0A08}" type="slidenum">
              <a:rPr lang="en-US" sz="1200"/>
              <a:pPr eaLnBrk="1" hangingPunct="1"/>
              <a:t>40</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35345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2771022-5A79-40D6-B2AE-08527A035ADA}" type="slidenum">
              <a:rPr lang="en-US" sz="1200"/>
              <a:pPr eaLnBrk="1" hangingPunct="1"/>
              <a:t>41</a:t>
            </a:fld>
            <a:endParaRPr 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39021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432B2B9-A65A-4EC2-821B-B1E92371C8C1}" type="slidenum">
              <a:rPr lang="en-US" sz="1200"/>
              <a:pPr eaLnBrk="1" hangingPunct="1"/>
              <a:t>42</a:t>
            </a:fld>
            <a:endParaRPr 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79669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3123592-A30A-4D0B-9F38-E84082AFCB45}" type="slidenum">
              <a:rPr lang="en-US" sz="1200"/>
              <a:pPr eaLnBrk="1" hangingPunct="1"/>
              <a:t>43</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180177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478D791-B569-4D30-A142-143177610ADE}" type="slidenum">
              <a:rPr lang="en-US" sz="1200"/>
              <a:pPr eaLnBrk="1" hangingPunct="1"/>
              <a:t>44</a:t>
            </a:fld>
            <a:endParaRPr 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4638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7ED4A7F-7105-411D-993A-5CD5EB7F102B}" type="slidenum">
              <a:rPr lang="en-US" sz="1200"/>
              <a:pPr eaLnBrk="1" hangingPunct="1"/>
              <a:t>45</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43770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C509632-8F54-419D-BC7E-1337BBDD760C}" type="slidenum">
              <a:rPr lang="en-US" sz="1200"/>
              <a:pPr eaLnBrk="1" hangingPunct="1"/>
              <a:t>46</a:t>
            </a:fld>
            <a:endParaRPr 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152116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5704A15-C9B6-409F-B4EE-90915618C865}" type="slidenum">
              <a:rPr lang="en-US" sz="1200"/>
              <a:pPr eaLnBrk="1" hangingPunct="1"/>
              <a:t>47</a:t>
            </a:fld>
            <a:endParaRPr 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24208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69FC709-1D60-46F3-9FA3-24770DD4A393}" type="slidenum">
              <a:rPr lang="en-US" sz="1200"/>
              <a:pPr eaLnBrk="1" hangingPunct="1"/>
              <a:t>48</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819732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0954E98-DF44-4E66-B0C6-BEA80B151B0D}" type="slidenum">
              <a:rPr lang="en-US" sz="1200"/>
              <a:pPr eaLnBrk="1" hangingPunct="1"/>
              <a:t>49</a:t>
            </a:fld>
            <a:endParaRPr 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2702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8205614-C76C-498D-B232-5CE01B1F7A1F}" type="slidenum">
              <a:rPr lang="en-US" sz="1200"/>
              <a:pPr eaLnBrk="1" hangingPunct="1"/>
              <a:t>5</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44564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21504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865563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4D87C24-486F-4821-AE4E-A214BAC29980}" type="slidenum">
              <a:rPr lang="en-US" sz="1200"/>
              <a:pPr eaLnBrk="1" hangingPunct="1"/>
              <a:t>52</a:t>
            </a:fld>
            <a:endParaRPr 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943879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B98AD2-D3BD-4FED-A10B-F4E7E6E5F62F}" type="slidenum">
              <a:rPr lang="en-US" sz="1200"/>
              <a:pPr eaLnBrk="1" hangingPunct="1"/>
              <a:t>53</a:t>
            </a:fld>
            <a:endParaRPr 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208924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ECBE07B-6034-40A0-AFDA-E748493139CC}" type="slidenum">
              <a:rPr lang="en-US" sz="1200"/>
              <a:pPr eaLnBrk="1" hangingPunct="1"/>
              <a:t>54</a:t>
            </a:fld>
            <a:endParaRPr 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73403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1D530E9-2422-4F6E-9DAC-C139E1DBA05B}" type="slidenum">
              <a:rPr lang="en-US" sz="1200"/>
              <a:pPr eaLnBrk="1" hangingPunct="1"/>
              <a:t>55</a:t>
            </a:fld>
            <a:endParaRPr lang="en-US"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564516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622FD6C-C260-4790-97A3-92C8D6F878A4}" type="slidenum">
              <a:rPr lang="en-US" sz="1200"/>
              <a:pPr eaLnBrk="1" hangingPunct="1"/>
              <a:t>56</a:t>
            </a:fld>
            <a:endParaRPr 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47200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E57B25D-442F-48B2-8E6B-1A0E11FB371A}" type="slidenum">
              <a:rPr lang="en-US" sz="1200"/>
              <a:pPr eaLnBrk="1" hangingPunct="1"/>
              <a:t>57</a:t>
            </a:fld>
            <a:endParaRPr 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499673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5F76F0B-7FB3-4A82-A389-932455162769}" type="slidenum">
              <a:rPr lang="en-US" sz="1200"/>
              <a:pPr eaLnBrk="1" hangingPunct="1"/>
              <a:t>58</a:t>
            </a:fld>
            <a:endParaRPr 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873698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03AD401-9D28-40B3-9C86-4DB269219B0E}" type="slidenum">
              <a:rPr lang="en-US" sz="1200"/>
              <a:pPr eaLnBrk="1" hangingPunct="1"/>
              <a:t>59</a:t>
            </a:fld>
            <a:endParaRPr lang="en-US"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1885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67063F2-3E73-4A71-9975-E369CA9FEF8C}" type="slidenum">
              <a:rPr lang="en-US" sz="1200"/>
              <a:pPr eaLnBrk="1" hangingPunct="1"/>
              <a:t>6</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354673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00A82D4-3424-42AD-8059-9DDC30088485}" type="slidenum">
              <a:rPr lang="en-US" sz="1200"/>
              <a:pPr eaLnBrk="1" hangingPunct="1"/>
              <a:t>60</a:t>
            </a:fld>
            <a:endParaRPr 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7085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81FBEA2-008A-4948-98F8-78F426E6EC37}" type="slidenum">
              <a:rPr lang="en-US" sz="1200"/>
              <a:pPr eaLnBrk="1" hangingPunct="1"/>
              <a:t>7</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166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21819EA-AA5D-4CC5-859B-13FFC60BB962}" type="slidenum">
              <a:rPr lang="en-US" sz="1200"/>
              <a:pPr eaLnBrk="1" hangingPunct="1"/>
              <a:t>8</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9056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171AA06-E942-47DD-813A-B4243F8CA7A1}" type="slidenum">
              <a:rPr lang="en-US" sz="1200"/>
              <a:pPr eaLnBrk="1" hangingPunct="1"/>
              <a:t>9</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15315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40C7E4-F6C4-440A-A0BF-B4BFE53664A1}" type="slidenum">
              <a:rPr lang="en-US"/>
              <a:pPr/>
              <a:t>‹#›</a:t>
            </a:fld>
            <a:endParaRPr lang="en-US"/>
          </a:p>
        </p:txBody>
      </p:sp>
    </p:spTree>
    <p:extLst>
      <p:ext uri="{BB962C8B-B14F-4D97-AF65-F5344CB8AC3E}">
        <p14:creationId xmlns:p14="http://schemas.microsoft.com/office/powerpoint/2010/main" val="322616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1AB37C-28A2-4F69-9397-63249539E4E5}" type="slidenum">
              <a:rPr lang="en-US"/>
              <a:pPr/>
              <a:t>‹#›</a:t>
            </a:fld>
            <a:endParaRPr lang="en-US"/>
          </a:p>
        </p:txBody>
      </p:sp>
    </p:spTree>
    <p:extLst>
      <p:ext uri="{BB962C8B-B14F-4D97-AF65-F5344CB8AC3E}">
        <p14:creationId xmlns:p14="http://schemas.microsoft.com/office/powerpoint/2010/main" val="222761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CAF0DD-BF45-4B7F-9609-92F12C4AEA04}" type="slidenum">
              <a:rPr lang="en-US"/>
              <a:pPr/>
              <a:t>‹#›</a:t>
            </a:fld>
            <a:endParaRPr lang="en-US"/>
          </a:p>
        </p:txBody>
      </p:sp>
    </p:spTree>
    <p:extLst>
      <p:ext uri="{BB962C8B-B14F-4D97-AF65-F5344CB8AC3E}">
        <p14:creationId xmlns:p14="http://schemas.microsoft.com/office/powerpoint/2010/main" val="424982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C48F2B-7B7D-40E4-B87F-7FFA7148BF66}" type="slidenum">
              <a:rPr lang="en-US"/>
              <a:pPr/>
              <a:t>‹#›</a:t>
            </a:fld>
            <a:endParaRPr lang="en-US"/>
          </a:p>
        </p:txBody>
      </p:sp>
    </p:spTree>
    <p:extLst>
      <p:ext uri="{BB962C8B-B14F-4D97-AF65-F5344CB8AC3E}">
        <p14:creationId xmlns:p14="http://schemas.microsoft.com/office/powerpoint/2010/main" val="19568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8BD108-355C-43CE-A23D-B47981688DC9}" type="slidenum">
              <a:rPr lang="en-US"/>
              <a:pPr/>
              <a:t>‹#›</a:t>
            </a:fld>
            <a:endParaRPr lang="en-US"/>
          </a:p>
        </p:txBody>
      </p:sp>
    </p:spTree>
    <p:extLst>
      <p:ext uri="{BB962C8B-B14F-4D97-AF65-F5344CB8AC3E}">
        <p14:creationId xmlns:p14="http://schemas.microsoft.com/office/powerpoint/2010/main" val="330875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66E416D-FD4A-43AF-93DC-29D59030021B}" type="slidenum">
              <a:rPr lang="en-US"/>
              <a:pPr/>
              <a:t>‹#›</a:t>
            </a:fld>
            <a:endParaRPr lang="en-US"/>
          </a:p>
        </p:txBody>
      </p:sp>
    </p:spTree>
    <p:extLst>
      <p:ext uri="{BB962C8B-B14F-4D97-AF65-F5344CB8AC3E}">
        <p14:creationId xmlns:p14="http://schemas.microsoft.com/office/powerpoint/2010/main" val="361206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2850146-E313-4136-9926-42A7B66C4808}" type="slidenum">
              <a:rPr lang="en-US"/>
              <a:pPr/>
              <a:t>‹#›</a:t>
            </a:fld>
            <a:endParaRPr lang="en-US"/>
          </a:p>
        </p:txBody>
      </p:sp>
    </p:spTree>
    <p:extLst>
      <p:ext uri="{BB962C8B-B14F-4D97-AF65-F5344CB8AC3E}">
        <p14:creationId xmlns:p14="http://schemas.microsoft.com/office/powerpoint/2010/main" val="265758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30F425C-ABBF-4511-81DE-6A947B7A7141}" type="slidenum">
              <a:rPr lang="en-US"/>
              <a:pPr/>
              <a:t>‹#›</a:t>
            </a:fld>
            <a:endParaRPr lang="en-US"/>
          </a:p>
        </p:txBody>
      </p:sp>
    </p:spTree>
    <p:extLst>
      <p:ext uri="{BB962C8B-B14F-4D97-AF65-F5344CB8AC3E}">
        <p14:creationId xmlns:p14="http://schemas.microsoft.com/office/powerpoint/2010/main" val="28128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A049831-A4E0-495E-B5F4-0CAD7BC80BDC}" type="slidenum">
              <a:rPr lang="en-US"/>
              <a:pPr/>
              <a:t>‹#›</a:t>
            </a:fld>
            <a:endParaRPr lang="en-US"/>
          </a:p>
        </p:txBody>
      </p:sp>
    </p:spTree>
    <p:extLst>
      <p:ext uri="{BB962C8B-B14F-4D97-AF65-F5344CB8AC3E}">
        <p14:creationId xmlns:p14="http://schemas.microsoft.com/office/powerpoint/2010/main" val="3191283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4414CF8-16BA-4D38-8E92-BA10461E151B}" type="slidenum">
              <a:rPr lang="en-US"/>
              <a:pPr/>
              <a:t>‹#›</a:t>
            </a:fld>
            <a:endParaRPr lang="en-US"/>
          </a:p>
        </p:txBody>
      </p:sp>
    </p:spTree>
    <p:extLst>
      <p:ext uri="{BB962C8B-B14F-4D97-AF65-F5344CB8AC3E}">
        <p14:creationId xmlns:p14="http://schemas.microsoft.com/office/powerpoint/2010/main" val="352276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5C9FEF-CED0-4BF9-A1B9-88B97A96220A}" type="slidenum">
              <a:rPr lang="en-US"/>
              <a:pPr/>
              <a:t>‹#›</a:t>
            </a:fld>
            <a:endParaRPr lang="en-US"/>
          </a:p>
        </p:txBody>
      </p:sp>
    </p:spTree>
    <p:extLst>
      <p:ext uri="{BB962C8B-B14F-4D97-AF65-F5344CB8AC3E}">
        <p14:creationId xmlns:p14="http://schemas.microsoft.com/office/powerpoint/2010/main" val="2970887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B3B"/>
            </a:gs>
            <a:gs pos="100000">
              <a:srgbClr val="00808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DBA22E-0A4C-4B1B-92AF-FB50333B1E1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fornian FB" pitchFamily="18" charset="0"/>
        </a:defRPr>
      </a:lvl2pPr>
      <a:lvl3pPr algn="ctr" rtl="0" eaLnBrk="0" fontAlgn="base" hangingPunct="0">
        <a:spcBef>
          <a:spcPct val="0"/>
        </a:spcBef>
        <a:spcAft>
          <a:spcPct val="0"/>
        </a:spcAft>
        <a:defRPr sz="4400">
          <a:solidFill>
            <a:schemeClr val="tx2"/>
          </a:solidFill>
          <a:latin typeface="Californian FB" pitchFamily="18" charset="0"/>
        </a:defRPr>
      </a:lvl3pPr>
      <a:lvl4pPr algn="ctr" rtl="0" eaLnBrk="0" fontAlgn="base" hangingPunct="0">
        <a:spcBef>
          <a:spcPct val="0"/>
        </a:spcBef>
        <a:spcAft>
          <a:spcPct val="0"/>
        </a:spcAft>
        <a:defRPr sz="4400">
          <a:solidFill>
            <a:schemeClr val="tx2"/>
          </a:solidFill>
          <a:latin typeface="Californian FB" pitchFamily="18" charset="0"/>
        </a:defRPr>
      </a:lvl4pPr>
      <a:lvl5pPr algn="ctr" rtl="0" eaLnBrk="0" fontAlgn="base" hangingPunct="0">
        <a:spcBef>
          <a:spcPct val="0"/>
        </a:spcBef>
        <a:spcAft>
          <a:spcPct val="0"/>
        </a:spcAft>
        <a:defRPr sz="4400">
          <a:solidFill>
            <a:schemeClr val="tx2"/>
          </a:solidFill>
          <a:latin typeface="Californian FB" pitchFamily="18" charset="0"/>
        </a:defRPr>
      </a:lvl5pPr>
      <a:lvl6pPr marL="457200" algn="ctr" rtl="0" fontAlgn="base">
        <a:spcBef>
          <a:spcPct val="0"/>
        </a:spcBef>
        <a:spcAft>
          <a:spcPct val="0"/>
        </a:spcAft>
        <a:defRPr sz="4400">
          <a:solidFill>
            <a:schemeClr val="tx2"/>
          </a:solidFill>
          <a:latin typeface="Californian FB" pitchFamily="18" charset="0"/>
        </a:defRPr>
      </a:lvl6pPr>
      <a:lvl7pPr marL="914400" algn="ctr" rtl="0" fontAlgn="base">
        <a:spcBef>
          <a:spcPct val="0"/>
        </a:spcBef>
        <a:spcAft>
          <a:spcPct val="0"/>
        </a:spcAft>
        <a:defRPr sz="4400">
          <a:solidFill>
            <a:schemeClr val="tx2"/>
          </a:solidFill>
          <a:latin typeface="Californian FB" pitchFamily="18" charset="0"/>
        </a:defRPr>
      </a:lvl7pPr>
      <a:lvl8pPr marL="1371600" algn="ctr" rtl="0" fontAlgn="base">
        <a:spcBef>
          <a:spcPct val="0"/>
        </a:spcBef>
        <a:spcAft>
          <a:spcPct val="0"/>
        </a:spcAft>
        <a:defRPr sz="4400">
          <a:solidFill>
            <a:schemeClr val="tx2"/>
          </a:solidFill>
          <a:latin typeface="Californian FB" pitchFamily="18" charset="0"/>
        </a:defRPr>
      </a:lvl8pPr>
      <a:lvl9pPr marL="1828800" algn="ctr" rtl="0" fontAlgn="base">
        <a:spcBef>
          <a:spcPct val="0"/>
        </a:spcBef>
        <a:spcAft>
          <a:spcPct val="0"/>
        </a:spcAft>
        <a:defRPr sz="4400">
          <a:solidFill>
            <a:schemeClr val="tx2"/>
          </a:solidFill>
          <a:latin typeface="Californian FB"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3.e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04800"/>
            <a:ext cx="9144000" cy="1143000"/>
          </a:xfrm>
        </p:spPr>
        <p:txBody>
          <a:bodyPr/>
          <a:lstStyle/>
          <a:p>
            <a:pPr eaLnBrk="1" hangingPunct="1"/>
            <a:r>
              <a:rPr lang="en-US" smtClean="0"/>
              <a:t>Ratchet up your investigation with statistics</a:t>
            </a:r>
          </a:p>
        </p:txBody>
      </p:sp>
      <p:sp>
        <p:nvSpPr>
          <p:cNvPr id="2051" name="Rectangle 3"/>
          <p:cNvSpPr>
            <a:spLocks noGrp="1" noChangeArrowheads="1"/>
          </p:cNvSpPr>
          <p:nvPr>
            <p:ph type="subTitle" idx="1"/>
          </p:nvPr>
        </p:nvSpPr>
        <p:spPr>
          <a:xfrm>
            <a:off x="228600" y="5029200"/>
            <a:ext cx="8458200" cy="1219200"/>
          </a:xfrm>
        </p:spPr>
        <p:txBody>
          <a:bodyPr/>
          <a:lstStyle/>
          <a:p>
            <a:pPr eaLnBrk="1" hangingPunct="1"/>
            <a:r>
              <a:rPr lang="en-US" sz="2800" dirty="0" smtClean="0"/>
              <a:t>David </a:t>
            </a:r>
            <a:r>
              <a:rPr lang="en-US" sz="2800" dirty="0" smtClean="0"/>
              <a:t>Donald, The Center for Public Integrity</a:t>
            </a:r>
          </a:p>
          <a:p>
            <a:pPr eaLnBrk="1" hangingPunct="1"/>
            <a:r>
              <a:rPr lang="en-US" sz="2800" dirty="0" smtClean="0"/>
              <a:t>Jennifer LaFleur, </a:t>
            </a:r>
            <a:r>
              <a:rPr lang="en-US" sz="2800" dirty="0" smtClean="0"/>
              <a:t>CIR</a:t>
            </a:r>
            <a:endParaRPr lang="en-US" sz="2800" dirty="0" smtClean="0"/>
          </a:p>
        </p:txBody>
      </p:sp>
      <p:pic>
        <p:nvPicPr>
          <p:cNvPr id="20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88" y="1676400"/>
            <a:ext cx="31718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763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Oval 4"/>
          <p:cNvSpPr>
            <a:spLocks noChangeArrowheads="1"/>
          </p:cNvSpPr>
          <p:nvPr/>
        </p:nvSpPr>
        <p:spPr bwMode="auto">
          <a:xfrm>
            <a:off x="3352800" y="1371600"/>
            <a:ext cx="228600" cy="609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1269" name="Oval 5"/>
          <p:cNvSpPr>
            <a:spLocks noChangeArrowheads="1"/>
          </p:cNvSpPr>
          <p:nvPr/>
        </p:nvSpPr>
        <p:spPr bwMode="auto">
          <a:xfrm>
            <a:off x="8077200" y="3733800"/>
            <a:ext cx="228600" cy="609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600"/>
            <a:ext cx="2447925" cy="9620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1" name="Line 7"/>
          <p:cNvSpPr>
            <a:spLocks noChangeShapeType="1"/>
          </p:cNvSpPr>
          <p:nvPr/>
        </p:nvSpPr>
        <p:spPr bwMode="auto">
          <a:xfrm flipH="1">
            <a:off x="3581400" y="1066800"/>
            <a:ext cx="1981200" cy="60960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pic>
        <p:nvPicPr>
          <p:cNvPr id="112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334000"/>
            <a:ext cx="2419350" cy="11049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3" name="Line 9"/>
          <p:cNvSpPr>
            <a:spLocks noChangeShapeType="1"/>
          </p:cNvSpPr>
          <p:nvPr/>
        </p:nvSpPr>
        <p:spPr bwMode="auto">
          <a:xfrm flipH="1">
            <a:off x="6858000" y="4191000"/>
            <a:ext cx="1219200" cy="1143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2291" name="Rectangle 4"/>
          <p:cNvSpPr>
            <a:spLocks noGrp="1" noChangeArrowheads="1"/>
          </p:cNvSpPr>
          <p:nvPr>
            <p:ph type="body" idx="1"/>
          </p:nvPr>
        </p:nvSpPr>
        <p:spPr/>
        <p:txBody>
          <a:bodyPr/>
          <a:lstStyle/>
          <a:p>
            <a:pPr eaLnBrk="1" hangingPunct="1">
              <a:buFont typeface="Wingdings" panose="05000000000000000000" pitchFamily="2" charset="2"/>
              <a:buChar char="ü"/>
            </a:pPr>
            <a:r>
              <a:rPr lang="en-US" smtClean="0">
                <a:solidFill>
                  <a:schemeClr val="folHlink"/>
                </a:solidFill>
              </a:rPr>
              <a:t>Frequencies</a:t>
            </a:r>
          </a:p>
          <a:p>
            <a:pPr eaLnBrk="1" hangingPunct="1">
              <a:buFont typeface="Wingdings" panose="05000000000000000000" pitchFamily="2" charset="2"/>
              <a:buChar char="ü"/>
            </a:pPr>
            <a:r>
              <a:rPr lang="en-US" smtClean="0"/>
              <a:t>Cross-tabs</a:t>
            </a:r>
          </a:p>
        </p:txBody>
      </p:sp>
      <p:sp>
        <p:nvSpPr>
          <p:cNvPr id="12292" name="Rectangle 6"/>
          <p:cNvSpPr>
            <a:spLocks noGrp="1" noChangeArrowheads="1"/>
          </p:cNvSpPr>
          <p:nvPr>
            <p:ph type="title"/>
          </p:nvPr>
        </p:nvSpPr>
        <p:spPr/>
        <p:txBody>
          <a:bodyPr/>
          <a:lstStyle/>
          <a:p>
            <a:pPr eaLnBrk="1" hangingPunct="1"/>
            <a:r>
              <a:rPr lang="en-US" smtClean="0"/>
              <a:t>Categorical </a:t>
            </a:r>
            <a:r>
              <a:rPr lang="en-US" smtClean="0">
                <a:sym typeface="Wingdings" panose="05000000000000000000" pitchFamily="2" charset="2"/>
              </a:rPr>
              <a:t></a:t>
            </a:r>
            <a:r>
              <a:rPr lang="en-US" smtClean="0">
                <a:solidFill>
                  <a:schemeClr val="tx1"/>
                </a:solidFill>
              </a:rPr>
              <a:t>Dichotomous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763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Oval 4"/>
          <p:cNvSpPr>
            <a:spLocks noChangeArrowheads="1"/>
          </p:cNvSpPr>
          <p:nvPr/>
        </p:nvSpPr>
        <p:spPr bwMode="auto">
          <a:xfrm>
            <a:off x="3352800" y="1371600"/>
            <a:ext cx="228600" cy="609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3317" name="Oval 5"/>
          <p:cNvSpPr>
            <a:spLocks noChangeArrowheads="1"/>
          </p:cNvSpPr>
          <p:nvPr/>
        </p:nvSpPr>
        <p:spPr bwMode="auto">
          <a:xfrm>
            <a:off x="8077200" y="3733800"/>
            <a:ext cx="228600" cy="609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3318" name="Line 7"/>
          <p:cNvSpPr>
            <a:spLocks noChangeShapeType="1"/>
          </p:cNvSpPr>
          <p:nvPr/>
        </p:nvSpPr>
        <p:spPr bwMode="auto">
          <a:xfrm flipH="1" flipV="1">
            <a:off x="3581400" y="1676400"/>
            <a:ext cx="1676400" cy="91440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pic>
        <p:nvPicPr>
          <p:cNvPr id="1331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590800"/>
            <a:ext cx="3248025" cy="11906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20" name="Line 11"/>
          <p:cNvSpPr>
            <a:spLocks noChangeShapeType="1"/>
          </p:cNvSpPr>
          <p:nvPr/>
        </p:nvSpPr>
        <p:spPr bwMode="auto">
          <a:xfrm flipH="1" flipV="1">
            <a:off x="7086600" y="3810000"/>
            <a:ext cx="990600" cy="304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Stepping up the data ladder</a:t>
            </a:r>
          </a:p>
        </p:txBody>
      </p:sp>
      <p:sp>
        <p:nvSpPr>
          <p:cNvPr id="14339"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Line 6"/>
          <p:cNvSpPr>
            <a:spLocks noChangeShapeType="1"/>
          </p:cNvSpPr>
          <p:nvPr/>
        </p:nvSpPr>
        <p:spPr bwMode="auto">
          <a:xfrm flipH="1">
            <a:off x="2743200" y="5181600"/>
            <a:ext cx="838200" cy="76200"/>
          </a:xfrm>
          <a:prstGeom prst="line">
            <a:avLst/>
          </a:prstGeom>
          <a:noFill/>
          <a:ln w="3810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2" name="Rectangle 7"/>
          <p:cNvSpPr>
            <a:spLocks noChangeArrowheads="1"/>
          </p:cNvSpPr>
          <p:nvPr/>
        </p:nvSpPr>
        <p:spPr bwMode="auto">
          <a:xfrm>
            <a:off x="3429000" y="4343400"/>
            <a:ext cx="502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Wingdings" panose="05000000000000000000" pitchFamily="2" charset="2"/>
              <a:buNone/>
            </a:pPr>
            <a:r>
              <a:rPr lang="en-US" sz="3200">
                <a:latin typeface="Californian FB" panose="0207040306080B030204" pitchFamily="18" charset="0"/>
              </a:rPr>
              <a:t> Categorical data</a:t>
            </a:r>
          </a:p>
          <a:p>
            <a:pPr lvl="1" eaLnBrk="1" hangingPunct="1">
              <a:spcBef>
                <a:spcPct val="20000"/>
              </a:spcBef>
              <a:buFont typeface="Wingdings" panose="05000000000000000000" pitchFamily="2" charset="2"/>
              <a:buChar char="ü"/>
            </a:pPr>
            <a:r>
              <a:rPr lang="en-US" sz="2800">
                <a:solidFill>
                  <a:schemeClr val="folHlink"/>
                </a:solidFill>
                <a:latin typeface="Californian FB" panose="0207040306080B030204" pitchFamily="18" charset="0"/>
              </a:rPr>
              <a:t>Dichotomous: yes/no, 1/0</a:t>
            </a:r>
          </a:p>
          <a:p>
            <a:pPr lvl="1" eaLnBrk="1" hangingPunct="1">
              <a:spcBef>
                <a:spcPct val="20000"/>
              </a:spcBef>
              <a:buFont typeface="Wingdings" panose="05000000000000000000" pitchFamily="2" charset="2"/>
              <a:buChar char="ü"/>
            </a:pPr>
            <a:r>
              <a:rPr lang="en-US" sz="2800">
                <a:latin typeface="Californian FB" panose="0207040306080B030204" pitchFamily="18" charset="0"/>
              </a:rPr>
              <a:t>Multiple categories</a:t>
            </a:r>
          </a:p>
          <a:p>
            <a:pPr lvl="4" eaLnBrk="1" hangingPunct="1">
              <a:spcBef>
                <a:spcPct val="20000"/>
              </a:spcBef>
              <a:buFont typeface="Wingdings" panose="05000000000000000000" pitchFamily="2" charset="2"/>
              <a:buNone/>
            </a:pPr>
            <a:r>
              <a:rPr lang="en-US" sz="2000">
                <a:latin typeface="Californian FB" panose="0207040306080B030204" pitchFamily="18" charset="0"/>
              </a:rPr>
              <a:t>		 </a:t>
            </a:r>
          </a:p>
        </p:txBody>
      </p:sp>
      <p:sp>
        <p:nvSpPr>
          <p:cNvPr id="14343" name="Line 9"/>
          <p:cNvSpPr>
            <a:spLocks noChangeShapeType="1"/>
          </p:cNvSpPr>
          <p:nvPr/>
        </p:nvSpPr>
        <p:spPr bwMode="auto">
          <a:xfrm flipH="1">
            <a:off x="2667000" y="4876800"/>
            <a:ext cx="838200" cy="76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124825"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Oval 4"/>
          <p:cNvSpPr>
            <a:spLocks noChangeArrowheads="1"/>
          </p:cNvSpPr>
          <p:nvPr/>
        </p:nvSpPr>
        <p:spPr bwMode="auto">
          <a:xfrm>
            <a:off x="1371600" y="2286000"/>
            <a:ext cx="914400" cy="1219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5365" name="Oval 5"/>
          <p:cNvSpPr>
            <a:spLocks noChangeArrowheads="1"/>
          </p:cNvSpPr>
          <p:nvPr/>
        </p:nvSpPr>
        <p:spPr bwMode="auto">
          <a:xfrm>
            <a:off x="381000" y="4191000"/>
            <a:ext cx="990600" cy="1371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5366" name="Rectangle 7"/>
          <p:cNvSpPr>
            <a:spLocks noGrp="1" noChangeArrowheads="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2113"/>
            <a:ext cx="91440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Oval 5"/>
          <p:cNvSpPr>
            <a:spLocks noChangeArrowheads="1"/>
          </p:cNvSpPr>
          <p:nvPr/>
        </p:nvSpPr>
        <p:spPr bwMode="auto">
          <a:xfrm>
            <a:off x="0" y="1828800"/>
            <a:ext cx="1676400" cy="22860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389" name="Oval 6"/>
          <p:cNvSpPr>
            <a:spLocks noChangeArrowheads="1"/>
          </p:cNvSpPr>
          <p:nvPr/>
        </p:nvSpPr>
        <p:spPr bwMode="auto">
          <a:xfrm>
            <a:off x="6629400" y="2819400"/>
            <a:ext cx="1676400" cy="22860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390" name="Rectangle 7"/>
          <p:cNvSpPr>
            <a:spLocks noGrp="1" noChangeArrowheads="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7411" name="Rectangle 3"/>
          <p:cNvSpPr>
            <a:spLocks noGrp="1" noChangeArrowheads="1"/>
          </p:cNvSpPr>
          <p:nvPr>
            <p:ph type="body" idx="1"/>
          </p:nvPr>
        </p:nvSpPr>
        <p:spPr/>
        <p:txBody>
          <a:bodyPr/>
          <a:lstStyle/>
          <a:p>
            <a:pPr eaLnBrk="1" hangingPunct="1">
              <a:buFont typeface="Wingdings" panose="05000000000000000000" pitchFamily="2" charset="2"/>
              <a:buChar char="ü"/>
            </a:pPr>
            <a:r>
              <a:rPr lang="en-US" smtClean="0"/>
              <a:t>Frequencies</a:t>
            </a:r>
          </a:p>
        </p:txBody>
      </p:sp>
      <p:sp>
        <p:nvSpPr>
          <p:cNvPr id="17412" name="Rectangle 4"/>
          <p:cNvSpPr>
            <a:spLocks noGrp="1" noChangeArrowheads="1"/>
          </p:cNvSpPr>
          <p:nvPr>
            <p:ph type="title"/>
          </p:nvPr>
        </p:nvSpPr>
        <p:spPr/>
        <p:txBody>
          <a:bodyPr/>
          <a:lstStyle/>
          <a:p>
            <a:pPr eaLnBrk="1" hangingPunct="1"/>
            <a:r>
              <a:rPr lang="en-US" smtClean="0"/>
              <a:t>Categorical </a:t>
            </a:r>
            <a:r>
              <a:rPr lang="en-US" smtClean="0">
                <a:sym typeface="Wingdings" panose="05000000000000000000" pitchFamily="2" charset="2"/>
              </a:rPr>
              <a:t> </a:t>
            </a:r>
            <a:r>
              <a:rPr lang="en-US" smtClean="0">
                <a:solidFill>
                  <a:schemeClr val="tx1"/>
                </a:solidFill>
              </a:rPr>
              <a:t>Multi-categorical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0"/>
            <a:ext cx="70866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985838"/>
            <a:ext cx="510540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0483" name="Rectangle 3"/>
          <p:cNvSpPr>
            <a:spLocks noGrp="1" noChangeArrowheads="1"/>
          </p:cNvSpPr>
          <p:nvPr>
            <p:ph type="body" idx="1"/>
          </p:nvPr>
        </p:nvSpPr>
        <p:spPr/>
        <p:txBody>
          <a:bodyPr/>
          <a:lstStyle/>
          <a:p>
            <a:pPr eaLnBrk="1" hangingPunct="1">
              <a:buFont typeface="Wingdings" panose="05000000000000000000" pitchFamily="2" charset="2"/>
              <a:buChar char="ü"/>
            </a:pPr>
            <a:r>
              <a:rPr lang="en-US" smtClean="0"/>
              <a:t>Frequencies</a:t>
            </a:r>
          </a:p>
          <a:p>
            <a:pPr eaLnBrk="1" hangingPunct="1">
              <a:buFont typeface="Wingdings" panose="05000000000000000000" pitchFamily="2" charset="2"/>
              <a:buChar char="ü"/>
            </a:pPr>
            <a:r>
              <a:rPr lang="en-US" smtClean="0"/>
              <a:t>Cross-tabs</a:t>
            </a:r>
          </a:p>
        </p:txBody>
      </p:sp>
      <p:sp>
        <p:nvSpPr>
          <p:cNvPr id="20484" name="Rectangle 4"/>
          <p:cNvSpPr>
            <a:spLocks noGrp="1" noChangeArrowheads="1"/>
          </p:cNvSpPr>
          <p:nvPr>
            <p:ph type="title"/>
          </p:nvPr>
        </p:nvSpPr>
        <p:spPr/>
        <p:txBody>
          <a:bodyPr/>
          <a:lstStyle/>
          <a:p>
            <a:pPr eaLnBrk="1" hangingPunct="1"/>
            <a:r>
              <a:rPr lang="en-US" smtClean="0"/>
              <a:t>Categorical </a:t>
            </a:r>
            <a:r>
              <a:rPr lang="en-US" smtClean="0">
                <a:sym typeface="Wingdings" panose="05000000000000000000" pitchFamily="2" charset="2"/>
              </a:rPr>
              <a:t> </a:t>
            </a:r>
            <a:r>
              <a:rPr lang="en-US" smtClean="0">
                <a:solidFill>
                  <a:schemeClr val="tx1"/>
                </a:solidFill>
              </a:rPr>
              <a:t>Multi-categorical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These may all be nuts</a:t>
            </a:r>
          </a:p>
        </p:txBody>
      </p:sp>
      <p:sp>
        <p:nvSpPr>
          <p:cNvPr id="3075" name="Rectangle 5"/>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307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0"/>
            <a:ext cx="12192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90800"/>
            <a:ext cx="11144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962400"/>
            <a:ext cx="168592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267200"/>
            <a:ext cx="10668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2133600"/>
            <a:ext cx="1981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981200"/>
            <a:ext cx="11890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124825"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Oval 4"/>
          <p:cNvSpPr>
            <a:spLocks noChangeArrowheads="1"/>
          </p:cNvSpPr>
          <p:nvPr/>
        </p:nvSpPr>
        <p:spPr bwMode="auto">
          <a:xfrm>
            <a:off x="1371600" y="2286000"/>
            <a:ext cx="914400" cy="1219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215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263" y="2333625"/>
            <a:ext cx="6629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Oval 10"/>
          <p:cNvSpPr>
            <a:spLocks noChangeArrowheads="1"/>
          </p:cNvSpPr>
          <p:nvPr/>
        </p:nvSpPr>
        <p:spPr bwMode="auto">
          <a:xfrm>
            <a:off x="381000" y="3962400"/>
            <a:ext cx="914400" cy="1219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NYd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 y="381000"/>
            <a:ext cx="497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700338"/>
            <a:ext cx="22320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Stepping up the data ladder</a:t>
            </a:r>
          </a:p>
        </p:txBody>
      </p:sp>
      <p:sp>
        <p:nvSpPr>
          <p:cNvPr id="23555" name="Rectangle 3"/>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5"/>
          <p:cNvSpPr>
            <a:spLocks noChangeShapeType="1"/>
          </p:cNvSpPr>
          <p:nvPr/>
        </p:nvSpPr>
        <p:spPr bwMode="auto">
          <a:xfrm flipH="1">
            <a:off x="2743200" y="5181600"/>
            <a:ext cx="838200" cy="76200"/>
          </a:xfrm>
          <a:prstGeom prst="line">
            <a:avLst/>
          </a:prstGeom>
          <a:noFill/>
          <a:ln w="3810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8" name="Rectangle 6"/>
          <p:cNvSpPr>
            <a:spLocks noChangeArrowheads="1"/>
          </p:cNvSpPr>
          <p:nvPr/>
        </p:nvSpPr>
        <p:spPr bwMode="auto">
          <a:xfrm>
            <a:off x="3581400" y="3048000"/>
            <a:ext cx="5029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Wingdings" panose="05000000000000000000" pitchFamily="2" charset="2"/>
              <a:buNone/>
            </a:pPr>
            <a:r>
              <a:rPr lang="en-US" sz="3200">
                <a:latin typeface="Californian FB" panose="0207040306080B030204" pitchFamily="18" charset="0"/>
              </a:rPr>
              <a:t>Continuous data</a:t>
            </a:r>
          </a:p>
          <a:p>
            <a:pPr eaLnBrk="1" hangingPunct="1">
              <a:spcBef>
                <a:spcPct val="20000"/>
              </a:spcBef>
              <a:buFont typeface="Wingdings" panose="05000000000000000000" pitchFamily="2" charset="2"/>
              <a:buNone/>
            </a:pPr>
            <a:r>
              <a:rPr lang="en-US" sz="3200">
                <a:latin typeface="Californian FB" panose="0207040306080B030204" pitchFamily="18" charset="0"/>
              </a:rPr>
              <a:t> </a:t>
            </a:r>
          </a:p>
          <a:p>
            <a:pPr eaLnBrk="1" hangingPunct="1">
              <a:spcBef>
                <a:spcPct val="20000"/>
              </a:spcBef>
              <a:buFont typeface="Wingdings" panose="05000000000000000000" pitchFamily="2" charset="2"/>
              <a:buNone/>
            </a:pPr>
            <a:r>
              <a:rPr lang="en-US" sz="3200">
                <a:latin typeface="Californian FB" panose="0207040306080B030204" pitchFamily="18" charset="0"/>
              </a:rPr>
              <a:t>Categorical data</a:t>
            </a:r>
          </a:p>
          <a:p>
            <a:pPr lvl="1" eaLnBrk="1" hangingPunct="1">
              <a:spcBef>
                <a:spcPct val="20000"/>
              </a:spcBef>
              <a:buFont typeface="Wingdings" panose="05000000000000000000" pitchFamily="2" charset="2"/>
              <a:buChar char="ü"/>
            </a:pPr>
            <a:r>
              <a:rPr lang="en-US" sz="2800">
                <a:solidFill>
                  <a:schemeClr val="folHlink"/>
                </a:solidFill>
                <a:latin typeface="Californian FB" panose="0207040306080B030204" pitchFamily="18" charset="0"/>
              </a:rPr>
              <a:t>Dichotomous: yes/no, 1/0</a:t>
            </a:r>
          </a:p>
          <a:p>
            <a:pPr lvl="1" eaLnBrk="1" hangingPunct="1">
              <a:spcBef>
                <a:spcPct val="20000"/>
              </a:spcBef>
              <a:buFont typeface="Wingdings" panose="05000000000000000000" pitchFamily="2" charset="2"/>
              <a:buChar char="ü"/>
            </a:pPr>
            <a:r>
              <a:rPr lang="en-US" sz="2800">
                <a:latin typeface="Californian FB" panose="0207040306080B030204" pitchFamily="18" charset="0"/>
              </a:rPr>
              <a:t>Multiple categories</a:t>
            </a:r>
          </a:p>
          <a:p>
            <a:pPr lvl="4" eaLnBrk="1" hangingPunct="1">
              <a:spcBef>
                <a:spcPct val="20000"/>
              </a:spcBef>
              <a:buFont typeface="Wingdings" panose="05000000000000000000" pitchFamily="2" charset="2"/>
              <a:buNone/>
            </a:pPr>
            <a:r>
              <a:rPr lang="en-US" sz="2000">
                <a:latin typeface="Californian FB" panose="0207040306080B030204" pitchFamily="18" charset="0"/>
              </a:rPr>
              <a:t>		 </a:t>
            </a:r>
          </a:p>
        </p:txBody>
      </p:sp>
      <p:sp>
        <p:nvSpPr>
          <p:cNvPr id="23559" name="Line 7"/>
          <p:cNvSpPr>
            <a:spLocks noChangeShapeType="1"/>
          </p:cNvSpPr>
          <p:nvPr/>
        </p:nvSpPr>
        <p:spPr bwMode="auto">
          <a:xfrm flipH="1">
            <a:off x="2667000" y="4876800"/>
            <a:ext cx="914400" cy="76200"/>
          </a:xfrm>
          <a:prstGeom prst="line">
            <a:avLst/>
          </a:prstGeom>
          <a:noFill/>
          <a:ln w="3810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0" name="Line 8"/>
          <p:cNvSpPr>
            <a:spLocks noChangeShapeType="1"/>
          </p:cNvSpPr>
          <p:nvPr/>
        </p:nvSpPr>
        <p:spPr bwMode="auto">
          <a:xfrm flipH="1">
            <a:off x="2362200" y="3429000"/>
            <a:ext cx="1295400" cy="76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3225"/>
            <a:ext cx="89154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Oval 4"/>
          <p:cNvSpPr>
            <a:spLocks noChangeArrowheads="1"/>
          </p:cNvSpPr>
          <p:nvPr/>
        </p:nvSpPr>
        <p:spPr bwMode="auto">
          <a:xfrm>
            <a:off x="4495800" y="2438400"/>
            <a:ext cx="914400" cy="1219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4581" name="Oval 5"/>
          <p:cNvSpPr>
            <a:spLocks noChangeArrowheads="1"/>
          </p:cNvSpPr>
          <p:nvPr/>
        </p:nvSpPr>
        <p:spPr bwMode="auto">
          <a:xfrm>
            <a:off x="5562600" y="3733800"/>
            <a:ext cx="914400" cy="1219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4582" name="Oval 6"/>
          <p:cNvSpPr>
            <a:spLocks noChangeArrowheads="1"/>
          </p:cNvSpPr>
          <p:nvPr/>
        </p:nvSpPr>
        <p:spPr bwMode="auto">
          <a:xfrm>
            <a:off x="7086600" y="3124200"/>
            <a:ext cx="914400" cy="1219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114800" y="1828800"/>
            <a:ext cx="5029200" cy="4267200"/>
          </a:xfrm>
        </p:spPr>
        <p:txBody>
          <a:bodyPr/>
          <a:lstStyle/>
          <a:p>
            <a:pPr eaLnBrk="1" hangingPunct="1">
              <a:buFont typeface="Wingdings" panose="05000000000000000000" pitchFamily="2" charset="2"/>
              <a:buNone/>
            </a:pPr>
            <a:r>
              <a:rPr lang="en-US" smtClean="0"/>
              <a:t> Continuous data</a:t>
            </a:r>
          </a:p>
          <a:p>
            <a:pPr eaLnBrk="1" hangingPunct="1">
              <a:buFont typeface="Wingdings" panose="05000000000000000000" pitchFamily="2" charset="2"/>
              <a:buChar char="ü"/>
            </a:pPr>
            <a:r>
              <a:rPr lang="en-US" smtClean="0"/>
              <a:t>Mean</a:t>
            </a:r>
          </a:p>
          <a:p>
            <a:pPr eaLnBrk="1" hangingPunct="1">
              <a:buFont typeface="Wingdings" panose="05000000000000000000" pitchFamily="2" charset="2"/>
              <a:buChar char="ü"/>
            </a:pPr>
            <a:r>
              <a:rPr lang="en-US" smtClean="0"/>
              <a:t>Median</a:t>
            </a:r>
          </a:p>
          <a:p>
            <a:pPr eaLnBrk="1" hangingPunct="1">
              <a:buFont typeface="Wingdings" panose="05000000000000000000" pitchFamily="2" charset="2"/>
              <a:buChar char="ü"/>
            </a:pPr>
            <a:r>
              <a:rPr lang="en-US" smtClean="0"/>
              <a:t>Range</a:t>
            </a:r>
          </a:p>
          <a:p>
            <a:pPr eaLnBrk="1" hangingPunct="1">
              <a:buFont typeface="Wingdings" panose="05000000000000000000" pitchFamily="2" charset="2"/>
              <a:buChar char="ü"/>
            </a:pPr>
            <a:r>
              <a:rPr lang="en-US" smtClean="0"/>
              <a:t>Rank</a:t>
            </a:r>
          </a:p>
          <a:p>
            <a:pPr lvl="1" eaLnBrk="1" hangingPunct="1">
              <a:buFont typeface="Wingdings" panose="05000000000000000000" pitchFamily="2" charset="2"/>
              <a:buNone/>
            </a:pPr>
            <a:endParaRPr lang="en-US" smtClean="0"/>
          </a:p>
          <a:p>
            <a:pPr lvl="4" eaLnBrk="1" hangingPunct="1">
              <a:buFont typeface="Wingdings" panose="05000000000000000000" pitchFamily="2" charset="2"/>
              <a:buNone/>
            </a:pPr>
            <a:r>
              <a:rPr lang="en-US" smtClean="0"/>
              <a:t>		 </a:t>
            </a:r>
          </a:p>
        </p:txBody>
      </p:sp>
      <p:sp>
        <p:nvSpPr>
          <p:cNvPr id="25603"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5604" name="Rectangle 8"/>
          <p:cNvSpPr>
            <a:spLocks noGrp="1" noChangeArrowheads="1"/>
          </p:cNvSpPr>
          <p:nvPr>
            <p:ph type="title"/>
          </p:nvPr>
        </p:nvSpPr>
        <p:spPr/>
        <p:txBody>
          <a:bodyPr/>
          <a:lstStyle/>
          <a:p>
            <a:pPr eaLnBrk="1" hangingPunct="1"/>
            <a:r>
              <a:rPr lang="en-US" smtClean="0"/>
              <a:t>Working with continuous data</a:t>
            </a:r>
          </a:p>
        </p:txBody>
      </p:sp>
      <p:pic>
        <p:nvPicPr>
          <p:cNvPr id="25605" name="Picture 5" descr="dd_ladd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2971800"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8763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91200" y="1314271"/>
            <a:ext cx="3352800" cy="1200329"/>
          </a:xfrm>
          <a:prstGeom prst="rect">
            <a:avLst/>
          </a:prstGeom>
          <a:solidFill>
            <a:schemeClr val="tx1"/>
          </a:solidFill>
          <a:ln>
            <a:solidFill>
              <a:schemeClr val="bg2"/>
            </a:solidFill>
          </a:ln>
        </p:spPr>
        <p:txBody>
          <a:bodyPr>
            <a:spAutoFit/>
          </a:bodyPr>
          <a:lstStyle/>
          <a:p>
            <a:pPr>
              <a:defRPr/>
            </a:pPr>
            <a:r>
              <a:rPr lang="en-US" dirty="0">
                <a:ln>
                  <a:solidFill>
                    <a:schemeClr val="bg2"/>
                  </a:solidFill>
                </a:ln>
                <a:solidFill>
                  <a:schemeClr val="bg2"/>
                </a:solidFill>
              </a:rPr>
              <a:t>MPH</a:t>
            </a:r>
          </a:p>
          <a:p>
            <a:pPr>
              <a:defRPr/>
            </a:pPr>
            <a:r>
              <a:rPr lang="en-US" dirty="0">
                <a:ln>
                  <a:solidFill>
                    <a:schemeClr val="bg2"/>
                  </a:solidFill>
                </a:ln>
                <a:solidFill>
                  <a:schemeClr val="bg2"/>
                </a:solidFill>
              </a:rPr>
              <a:t>Mean: 54.63</a:t>
            </a:r>
          </a:p>
          <a:p>
            <a:pPr>
              <a:defRPr/>
            </a:pPr>
            <a:r>
              <a:rPr lang="en-US" dirty="0">
                <a:ln>
                  <a:solidFill>
                    <a:schemeClr val="bg2"/>
                  </a:solidFill>
                </a:ln>
                <a:solidFill>
                  <a:schemeClr val="bg2"/>
                </a:solidFill>
              </a:rPr>
              <a:t>Median: 54.09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00175"/>
            <a:ext cx="8077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429000" y="1828800"/>
            <a:ext cx="5324475" cy="4267200"/>
          </a:xfrm>
        </p:spPr>
        <p:txBody>
          <a:bodyPr/>
          <a:lstStyle/>
          <a:p>
            <a:pPr eaLnBrk="1" hangingPunct="1">
              <a:lnSpc>
                <a:spcPct val="90000"/>
              </a:lnSpc>
              <a:buFont typeface="Wingdings" panose="05000000000000000000" pitchFamily="2" charset="2"/>
              <a:buNone/>
            </a:pPr>
            <a:r>
              <a:rPr lang="en-US" sz="3600" smtClean="0"/>
              <a:t> More with continuous data</a:t>
            </a:r>
          </a:p>
          <a:p>
            <a:pPr eaLnBrk="1" hangingPunct="1">
              <a:lnSpc>
                <a:spcPct val="90000"/>
              </a:lnSpc>
              <a:buFont typeface="Wingdings" panose="05000000000000000000" pitchFamily="2" charset="2"/>
              <a:buChar char="ü"/>
            </a:pPr>
            <a:r>
              <a:rPr lang="en-US" sz="3600" smtClean="0"/>
              <a:t>N-tiles</a:t>
            </a:r>
          </a:p>
          <a:p>
            <a:pPr eaLnBrk="1" hangingPunct="1">
              <a:lnSpc>
                <a:spcPct val="90000"/>
              </a:lnSpc>
              <a:buFont typeface="Wingdings" panose="05000000000000000000" pitchFamily="2" charset="2"/>
              <a:buChar char="ü"/>
            </a:pPr>
            <a:r>
              <a:rPr lang="en-US" sz="3600" smtClean="0"/>
              <a:t>Rates</a:t>
            </a:r>
          </a:p>
          <a:p>
            <a:pPr eaLnBrk="1" hangingPunct="1">
              <a:lnSpc>
                <a:spcPct val="90000"/>
              </a:lnSpc>
              <a:buFont typeface="Wingdings" panose="05000000000000000000" pitchFamily="2" charset="2"/>
              <a:buChar char="ü"/>
            </a:pPr>
            <a:r>
              <a:rPr lang="en-US" sz="3600" smtClean="0"/>
              <a:t>Correlation</a:t>
            </a:r>
          </a:p>
          <a:p>
            <a:pPr eaLnBrk="1" hangingPunct="1">
              <a:lnSpc>
                <a:spcPct val="90000"/>
              </a:lnSpc>
              <a:buFont typeface="Wingdings" panose="05000000000000000000" pitchFamily="2" charset="2"/>
              <a:buChar char="ü"/>
            </a:pPr>
            <a:r>
              <a:rPr lang="en-US" sz="3600" smtClean="0"/>
              <a:t>Regression</a:t>
            </a:r>
          </a:p>
          <a:p>
            <a:pPr lvl="1" eaLnBrk="1" hangingPunct="1">
              <a:lnSpc>
                <a:spcPct val="90000"/>
              </a:lnSpc>
              <a:buFont typeface="Wingdings" panose="05000000000000000000" pitchFamily="2" charset="2"/>
              <a:buNone/>
            </a:pPr>
            <a:endParaRPr lang="en-US" sz="3200" smtClean="0"/>
          </a:p>
          <a:p>
            <a:pPr lvl="4" eaLnBrk="1" hangingPunct="1">
              <a:lnSpc>
                <a:spcPct val="90000"/>
              </a:lnSpc>
              <a:buFont typeface="Wingdings" panose="05000000000000000000" pitchFamily="2" charset="2"/>
              <a:buNone/>
            </a:pPr>
            <a:r>
              <a:rPr lang="en-US" sz="2400" smtClean="0"/>
              <a:t>		 </a:t>
            </a:r>
          </a:p>
        </p:txBody>
      </p:sp>
      <p:sp>
        <p:nvSpPr>
          <p:cNvPr id="28675" name="Rectangle 3"/>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8676" name="Rectangle 4"/>
          <p:cNvSpPr>
            <a:spLocks noGrp="1" noChangeArrowheads="1"/>
          </p:cNvSpPr>
          <p:nvPr>
            <p:ph type="title"/>
          </p:nvPr>
        </p:nvSpPr>
        <p:spPr/>
        <p:txBody>
          <a:bodyPr/>
          <a:lstStyle/>
          <a:p>
            <a:pPr eaLnBrk="1" hangingPunct="1"/>
            <a:r>
              <a:rPr lang="en-US" smtClean="0"/>
              <a:t>But wait! There’s more</a:t>
            </a:r>
          </a:p>
        </p:txBody>
      </p:sp>
      <p:pic>
        <p:nvPicPr>
          <p:cNvPr id="286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752600"/>
            <a:ext cx="27908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438275"/>
            <a:ext cx="614362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Rectangle 2"/>
          <p:cNvSpPr>
            <a:spLocks noGrp="1" noChangeArrowheads="1"/>
          </p:cNvSpPr>
          <p:nvPr>
            <p:ph type="title"/>
          </p:nvPr>
        </p:nvSpPr>
        <p:spPr>
          <a:xfrm>
            <a:off x="685800" y="381000"/>
            <a:ext cx="7772400" cy="1371600"/>
          </a:xfrm>
        </p:spPr>
        <p:txBody>
          <a:bodyPr/>
          <a:lstStyle/>
          <a:p>
            <a:pPr eaLnBrk="1" hangingPunct="1"/>
            <a:r>
              <a:rPr lang="en-US" sz="3600" smtClean="0"/>
              <a:t>Correlation</a:t>
            </a: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57288"/>
            <a:ext cx="533400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457200"/>
            <a:ext cx="7772400" cy="1143000"/>
          </a:xfrm>
        </p:spPr>
        <p:txBody>
          <a:bodyPr/>
          <a:lstStyle/>
          <a:p>
            <a:pPr eaLnBrk="1" hangingPunct="1"/>
            <a:r>
              <a:rPr lang="en-US" sz="4000" smtClean="0"/>
              <a:t>But they do different things</a:t>
            </a:r>
            <a:br>
              <a:rPr lang="en-US" sz="4000" smtClean="0"/>
            </a:br>
            <a:r>
              <a:rPr lang="en-US" sz="4000" smtClean="0"/>
              <a:t>and need different tools</a:t>
            </a:r>
          </a:p>
        </p:txBody>
      </p:sp>
      <p:sp>
        <p:nvSpPr>
          <p:cNvPr id="4099" name="Rectangle 3"/>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410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057400"/>
            <a:ext cx="20574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0371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138" y="31146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5425" y="1989138"/>
            <a:ext cx="1955800" cy="293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smtClean="0"/>
              <a:t> Distribution</a:t>
            </a:r>
            <a:endParaRPr lang="en-US" smtClean="0"/>
          </a:p>
        </p:txBody>
      </p:sp>
      <p:pic>
        <p:nvPicPr>
          <p:cNvPr id="31747" name="Content Placeholder 5" descr="Chart6-fullsize.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52663" y="1981200"/>
            <a:ext cx="4638675" cy="4114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2771" name="Rectangle 5"/>
          <p:cNvSpPr>
            <a:spLocks noGrp="1" noChangeArrowheads="1"/>
          </p:cNvSpPr>
          <p:nvPr>
            <p:ph type="title"/>
          </p:nvPr>
        </p:nvSpPr>
        <p:spPr>
          <a:xfrm>
            <a:off x="685800" y="533400"/>
            <a:ext cx="7772400" cy="914400"/>
          </a:xfrm>
        </p:spPr>
        <p:txBody>
          <a:bodyPr/>
          <a:lstStyle/>
          <a:p>
            <a:pPr eaLnBrk="1" hangingPunct="1"/>
            <a:r>
              <a:rPr lang="en-US" smtClean="0"/>
              <a:t>Regression</a:t>
            </a:r>
          </a:p>
        </p:txBody>
      </p:sp>
      <p:pic>
        <p:nvPicPr>
          <p:cNvPr id="32772"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641032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25700"/>
            <a:ext cx="78486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1524000" cy="48863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6" name="Rectangle 4"/>
          <p:cNvSpPr>
            <a:spLocks noGrp="1" noChangeArrowheads="1"/>
          </p:cNvSpPr>
          <p:nvPr>
            <p:ph type="title"/>
          </p:nvPr>
        </p:nvSpPr>
        <p:spPr/>
        <p:txBody>
          <a:bodyPr/>
          <a:lstStyle/>
          <a:p>
            <a:pPr eaLnBrk="1" hangingPunct="1"/>
            <a:r>
              <a:rPr lang="en-US" smtClean="0"/>
              <a:t>Regression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4819" name="Rectangle 4"/>
          <p:cNvSpPr>
            <a:spLocks noGrp="1" noChangeArrowheads="1"/>
          </p:cNvSpPr>
          <p:nvPr>
            <p:ph type="title"/>
          </p:nvPr>
        </p:nvSpPr>
        <p:spPr/>
        <p:txBody>
          <a:bodyPr/>
          <a:lstStyle/>
          <a:p>
            <a:pPr eaLnBrk="1" hangingPunct="1"/>
            <a:r>
              <a:rPr lang="en-US" smtClean="0"/>
              <a:t>Regression</a:t>
            </a:r>
          </a:p>
        </p:txBody>
      </p:sp>
      <p:sp>
        <p:nvSpPr>
          <p:cNvPr id="34820" name="Rectangle 5"/>
          <p:cNvSpPr>
            <a:spLocks noChangeArrowheads="1"/>
          </p:cNvSpPr>
          <p:nvPr/>
        </p:nvSpPr>
        <p:spPr bwMode="auto">
          <a:xfrm>
            <a:off x="914400" y="1600200"/>
            <a:ext cx="76962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00225" algn="ctr"/>
              </a:tabLst>
              <a:defRPr sz="2400">
                <a:solidFill>
                  <a:schemeClr val="tx1"/>
                </a:solidFill>
                <a:latin typeface="Times New Roman" panose="02020603050405020304" pitchFamily="18" charset="0"/>
              </a:defRPr>
            </a:lvl1pPr>
            <a:lvl2pPr marL="742950" indent="-285750" eaLnBrk="0" hangingPunct="0">
              <a:tabLst>
                <a:tab pos="1800225" algn="ctr"/>
              </a:tabLst>
              <a:defRPr sz="2400">
                <a:solidFill>
                  <a:schemeClr val="tx1"/>
                </a:solidFill>
                <a:latin typeface="Times New Roman" panose="02020603050405020304" pitchFamily="18" charset="0"/>
              </a:defRPr>
            </a:lvl2pPr>
            <a:lvl3pPr marL="1143000" indent="-228600" eaLnBrk="0" hangingPunct="0">
              <a:tabLst>
                <a:tab pos="1800225" algn="ctr"/>
              </a:tabLst>
              <a:defRPr sz="2400">
                <a:solidFill>
                  <a:schemeClr val="tx1"/>
                </a:solidFill>
                <a:latin typeface="Times New Roman" panose="02020603050405020304" pitchFamily="18" charset="0"/>
              </a:defRPr>
            </a:lvl3pPr>
            <a:lvl4pPr marL="1600200" indent="-228600" eaLnBrk="0" hangingPunct="0">
              <a:tabLst>
                <a:tab pos="1800225" algn="ctr"/>
              </a:tabLst>
              <a:defRPr sz="2400">
                <a:solidFill>
                  <a:schemeClr val="tx1"/>
                </a:solidFill>
                <a:latin typeface="Times New Roman" panose="02020603050405020304" pitchFamily="18" charset="0"/>
              </a:defRPr>
            </a:lvl4pPr>
            <a:lvl5pPr marL="2057400" indent="-228600" eaLnBrk="0" hangingPunct="0">
              <a:tabLst>
                <a:tab pos="1800225" algn="ct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9pPr>
          </a:lstStyle>
          <a:p>
            <a:pPr eaLnBrk="1" hangingPunct="1"/>
            <a:r>
              <a:rPr lang="en-US">
                <a:latin typeface="Californian FB" panose="0207040306080B030204" pitchFamily="18" charset="0"/>
                <a:cs typeface="Times New Roman" panose="02020603050405020304" pitchFamily="18" charset="0"/>
              </a:rPr>
              <a:t>When you run a regression, you get a result called an R-square. That will help you see how much the independent variable predicts the dependent variable.</a:t>
            </a:r>
            <a:endParaRPr lang="en-US">
              <a:cs typeface="Times New Roman" panose="02020603050405020304" pitchFamily="18" charset="0"/>
            </a:endParaRPr>
          </a:p>
          <a:p>
            <a:r>
              <a:rPr lang="en-US">
                <a:latin typeface="Californian FB" panose="0207040306080B030204" pitchFamily="18" charset="0"/>
                <a:cs typeface="Times New Roman" panose="02020603050405020304" pitchFamily="18" charset="0"/>
              </a:rPr>
              <a:t> </a:t>
            </a:r>
            <a:endParaRPr lang="en-US">
              <a:cs typeface="Times New Roman" panose="02020603050405020304" pitchFamily="18" charset="0"/>
            </a:endParaRPr>
          </a:p>
          <a:p>
            <a:r>
              <a:rPr lang="en-US">
                <a:latin typeface="Californian FB" panose="0207040306080B030204" pitchFamily="18" charset="0"/>
                <a:cs typeface="Times New Roman" panose="02020603050405020304" pitchFamily="18" charset="0"/>
              </a:rPr>
              <a:t> </a:t>
            </a:r>
            <a:endParaRPr lang="en-US">
              <a:cs typeface="Times New Roman" panose="02020603050405020304" pitchFamily="18" charset="0"/>
            </a:endParaRPr>
          </a:p>
          <a:p>
            <a:pPr algn="ctr"/>
            <a:r>
              <a:rPr lang="en-US" sz="900" b="1">
                <a:solidFill>
                  <a:srgbClr val="000000"/>
                </a:solidFill>
                <a:latin typeface="Arial" panose="020B0604020202020204" pitchFamily="34" charset="0"/>
                <a:cs typeface="Arial" panose="020B0604020202020204" pitchFamily="34" charset="0"/>
              </a:rPr>
              <a:t>Model Summary</a:t>
            </a:r>
            <a:endParaRPr lang="en-US" sz="1200">
              <a:cs typeface="Times New Roman" panose="02020603050405020304" pitchFamily="18" charset="0"/>
            </a:endParaRPr>
          </a:p>
          <a:p>
            <a:r>
              <a:rPr lang="en-US" sz="900" b="1">
                <a:solidFill>
                  <a:srgbClr val="000000"/>
                </a:solidFill>
                <a:latin typeface="Arial" panose="020B0604020202020204" pitchFamily="34" charset="0"/>
                <a:cs typeface="Arial" panose="020B0604020202020204" pitchFamily="34" charset="0"/>
              </a:rPr>
              <a:t> </a:t>
            </a:r>
            <a:endParaRPr lang="en-US" sz="1200">
              <a:cs typeface="Times New Roman" panose="02020603050405020304" pitchFamily="18" charset="0"/>
            </a:endParaRPr>
          </a:p>
          <a:p>
            <a:endParaRPr lang="en-US"/>
          </a:p>
        </p:txBody>
      </p:sp>
      <p:grpSp>
        <p:nvGrpSpPr>
          <p:cNvPr id="34821" name="Group 6"/>
          <p:cNvGrpSpPr>
            <a:grpSpLocks/>
          </p:cNvGrpSpPr>
          <p:nvPr/>
        </p:nvGrpSpPr>
        <p:grpSpPr bwMode="auto">
          <a:xfrm>
            <a:off x="1752600" y="3124200"/>
            <a:ext cx="4800600" cy="1781175"/>
            <a:chOff x="0" y="778"/>
            <a:chExt cx="2530" cy="834"/>
          </a:xfrm>
        </p:grpSpPr>
        <p:grpSp>
          <p:nvGrpSpPr>
            <p:cNvPr id="34825" name="Group 7"/>
            <p:cNvGrpSpPr>
              <a:grpSpLocks/>
            </p:cNvGrpSpPr>
            <p:nvPr/>
          </p:nvGrpSpPr>
          <p:grpSpPr bwMode="auto">
            <a:xfrm>
              <a:off x="0" y="778"/>
              <a:ext cx="385" cy="460"/>
              <a:chOff x="0" y="778"/>
              <a:chExt cx="385" cy="460"/>
            </a:xfrm>
          </p:grpSpPr>
          <p:sp>
            <p:nvSpPr>
              <p:cNvPr id="34871" name="Rectangle 8"/>
              <p:cNvSpPr>
                <a:spLocks noChangeArrowheads="1"/>
              </p:cNvSpPr>
              <p:nvPr/>
            </p:nvSpPr>
            <p:spPr bwMode="auto">
              <a:xfrm>
                <a:off x="0" y="778"/>
                <a:ext cx="385"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72" name="Group 9"/>
              <p:cNvGrpSpPr>
                <a:grpSpLocks/>
              </p:cNvGrpSpPr>
              <p:nvPr/>
            </p:nvGrpSpPr>
            <p:grpSpPr bwMode="auto">
              <a:xfrm>
                <a:off x="0" y="778"/>
                <a:ext cx="385" cy="460"/>
                <a:chOff x="0" y="778"/>
                <a:chExt cx="385" cy="460"/>
              </a:xfrm>
            </p:grpSpPr>
            <p:sp>
              <p:nvSpPr>
                <p:cNvPr id="34873" name="Rectangle 10"/>
                <p:cNvSpPr>
                  <a:spLocks noChangeArrowheads="1"/>
                </p:cNvSpPr>
                <p:nvPr/>
              </p:nvSpPr>
              <p:spPr bwMode="auto">
                <a:xfrm>
                  <a:off x="37" y="778"/>
                  <a:ext cx="311"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900">
                      <a:solidFill>
                        <a:srgbClr val="000000"/>
                      </a:solidFill>
                      <a:latin typeface="Arial" panose="020B0604020202020204" pitchFamily="34" charset="0"/>
                      <a:cs typeface="Arial" panose="020B0604020202020204" pitchFamily="34" charset="0"/>
                    </a:rPr>
                    <a:t>Model</a:t>
                  </a:r>
                  <a:endParaRPr lang="en-US" sz="1200">
                    <a:cs typeface="Times New Roman" panose="02020603050405020304" pitchFamily="18" charset="0"/>
                  </a:endParaRPr>
                </a:p>
                <a:p>
                  <a:endParaRPr lang="en-US"/>
                </a:p>
              </p:txBody>
            </p:sp>
            <p:sp>
              <p:nvSpPr>
                <p:cNvPr id="34874" name="Rectangle 11"/>
                <p:cNvSpPr>
                  <a:spLocks noChangeArrowheads="1"/>
                </p:cNvSpPr>
                <p:nvPr/>
              </p:nvSpPr>
              <p:spPr bwMode="auto">
                <a:xfrm>
                  <a:off x="0" y="778"/>
                  <a:ext cx="385" cy="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26" name="Group 12"/>
            <p:cNvGrpSpPr>
              <a:grpSpLocks/>
            </p:cNvGrpSpPr>
            <p:nvPr/>
          </p:nvGrpSpPr>
          <p:grpSpPr bwMode="auto">
            <a:xfrm>
              <a:off x="385" y="778"/>
              <a:ext cx="506" cy="460"/>
              <a:chOff x="385" y="778"/>
              <a:chExt cx="506" cy="460"/>
            </a:xfrm>
          </p:grpSpPr>
          <p:sp>
            <p:nvSpPr>
              <p:cNvPr id="34867" name="Rectangle 13"/>
              <p:cNvSpPr>
                <a:spLocks noChangeArrowheads="1"/>
              </p:cNvSpPr>
              <p:nvPr/>
            </p:nvSpPr>
            <p:spPr bwMode="auto">
              <a:xfrm>
                <a:off x="385" y="778"/>
                <a:ext cx="506"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68" name="Group 14"/>
              <p:cNvGrpSpPr>
                <a:grpSpLocks/>
              </p:cNvGrpSpPr>
              <p:nvPr/>
            </p:nvGrpSpPr>
            <p:grpSpPr bwMode="auto">
              <a:xfrm>
                <a:off x="385" y="778"/>
                <a:ext cx="506" cy="460"/>
                <a:chOff x="385" y="778"/>
                <a:chExt cx="506" cy="460"/>
              </a:xfrm>
            </p:grpSpPr>
            <p:sp>
              <p:nvSpPr>
                <p:cNvPr id="34869" name="Rectangle 15"/>
                <p:cNvSpPr>
                  <a:spLocks noChangeArrowheads="1"/>
                </p:cNvSpPr>
                <p:nvPr/>
              </p:nvSpPr>
              <p:spPr bwMode="auto">
                <a:xfrm>
                  <a:off x="422" y="778"/>
                  <a:ext cx="432"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900">
                      <a:solidFill>
                        <a:srgbClr val="000000"/>
                      </a:solidFill>
                      <a:latin typeface="Arial" panose="020B0604020202020204" pitchFamily="34" charset="0"/>
                      <a:cs typeface="Arial" panose="020B0604020202020204" pitchFamily="34" charset="0"/>
                    </a:rPr>
                    <a:t>R</a:t>
                  </a:r>
                  <a:endParaRPr lang="en-US" sz="1200">
                    <a:cs typeface="Times New Roman" panose="02020603050405020304" pitchFamily="18" charset="0"/>
                  </a:endParaRPr>
                </a:p>
                <a:p>
                  <a:pPr algn="ctr"/>
                  <a:endParaRPr lang="en-US"/>
                </a:p>
              </p:txBody>
            </p:sp>
            <p:sp>
              <p:nvSpPr>
                <p:cNvPr id="34870" name="Rectangle 16"/>
                <p:cNvSpPr>
                  <a:spLocks noChangeArrowheads="1"/>
                </p:cNvSpPr>
                <p:nvPr/>
              </p:nvSpPr>
              <p:spPr bwMode="auto">
                <a:xfrm>
                  <a:off x="385" y="778"/>
                  <a:ext cx="506" cy="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27" name="Group 17"/>
            <p:cNvGrpSpPr>
              <a:grpSpLocks/>
            </p:cNvGrpSpPr>
            <p:nvPr/>
          </p:nvGrpSpPr>
          <p:grpSpPr bwMode="auto">
            <a:xfrm>
              <a:off x="891" y="778"/>
              <a:ext cx="506" cy="460"/>
              <a:chOff x="891" y="778"/>
              <a:chExt cx="506" cy="460"/>
            </a:xfrm>
          </p:grpSpPr>
          <p:sp>
            <p:nvSpPr>
              <p:cNvPr id="34863" name="Rectangle 18"/>
              <p:cNvSpPr>
                <a:spLocks noChangeArrowheads="1"/>
              </p:cNvSpPr>
              <p:nvPr/>
            </p:nvSpPr>
            <p:spPr bwMode="auto">
              <a:xfrm>
                <a:off x="891" y="778"/>
                <a:ext cx="506"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64" name="Group 19"/>
              <p:cNvGrpSpPr>
                <a:grpSpLocks/>
              </p:cNvGrpSpPr>
              <p:nvPr/>
            </p:nvGrpSpPr>
            <p:grpSpPr bwMode="auto">
              <a:xfrm>
                <a:off x="891" y="778"/>
                <a:ext cx="506" cy="460"/>
                <a:chOff x="891" y="778"/>
                <a:chExt cx="506" cy="460"/>
              </a:xfrm>
            </p:grpSpPr>
            <p:sp>
              <p:nvSpPr>
                <p:cNvPr id="34865" name="Rectangle 20"/>
                <p:cNvSpPr>
                  <a:spLocks noChangeArrowheads="1"/>
                </p:cNvSpPr>
                <p:nvPr/>
              </p:nvSpPr>
              <p:spPr bwMode="auto">
                <a:xfrm>
                  <a:off x="928" y="778"/>
                  <a:ext cx="432"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900">
                      <a:solidFill>
                        <a:srgbClr val="000000"/>
                      </a:solidFill>
                      <a:latin typeface="Arial" panose="020B0604020202020204" pitchFamily="34" charset="0"/>
                      <a:cs typeface="Arial" panose="020B0604020202020204" pitchFamily="34" charset="0"/>
                    </a:rPr>
                    <a:t>R Square</a:t>
                  </a:r>
                  <a:endParaRPr lang="en-US" sz="1200">
                    <a:cs typeface="Times New Roman" panose="02020603050405020304" pitchFamily="18" charset="0"/>
                  </a:endParaRPr>
                </a:p>
                <a:p>
                  <a:pPr algn="ctr"/>
                  <a:endParaRPr lang="en-US"/>
                </a:p>
              </p:txBody>
            </p:sp>
            <p:sp>
              <p:nvSpPr>
                <p:cNvPr id="34866" name="Rectangle 21"/>
                <p:cNvSpPr>
                  <a:spLocks noChangeArrowheads="1"/>
                </p:cNvSpPr>
                <p:nvPr/>
              </p:nvSpPr>
              <p:spPr bwMode="auto">
                <a:xfrm>
                  <a:off x="891" y="778"/>
                  <a:ext cx="506" cy="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28" name="Group 22"/>
            <p:cNvGrpSpPr>
              <a:grpSpLocks/>
            </p:cNvGrpSpPr>
            <p:nvPr/>
          </p:nvGrpSpPr>
          <p:grpSpPr bwMode="auto">
            <a:xfrm>
              <a:off x="1397" y="778"/>
              <a:ext cx="529" cy="460"/>
              <a:chOff x="1397" y="778"/>
              <a:chExt cx="529" cy="460"/>
            </a:xfrm>
          </p:grpSpPr>
          <p:sp>
            <p:nvSpPr>
              <p:cNvPr id="34859" name="Rectangle 23"/>
              <p:cNvSpPr>
                <a:spLocks noChangeArrowheads="1"/>
              </p:cNvSpPr>
              <p:nvPr/>
            </p:nvSpPr>
            <p:spPr bwMode="auto">
              <a:xfrm>
                <a:off x="1397" y="778"/>
                <a:ext cx="529"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60" name="Group 24"/>
              <p:cNvGrpSpPr>
                <a:grpSpLocks/>
              </p:cNvGrpSpPr>
              <p:nvPr/>
            </p:nvGrpSpPr>
            <p:grpSpPr bwMode="auto">
              <a:xfrm>
                <a:off x="1397" y="778"/>
                <a:ext cx="529" cy="460"/>
                <a:chOff x="1397" y="778"/>
                <a:chExt cx="529" cy="460"/>
              </a:xfrm>
            </p:grpSpPr>
            <p:sp>
              <p:nvSpPr>
                <p:cNvPr id="34861" name="Rectangle 25"/>
                <p:cNvSpPr>
                  <a:spLocks noChangeArrowheads="1"/>
                </p:cNvSpPr>
                <p:nvPr/>
              </p:nvSpPr>
              <p:spPr bwMode="auto">
                <a:xfrm>
                  <a:off x="1434" y="778"/>
                  <a:ext cx="455"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900">
                      <a:solidFill>
                        <a:srgbClr val="000000"/>
                      </a:solidFill>
                      <a:latin typeface="Arial" panose="020B0604020202020204" pitchFamily="34" charset="0"/>
                      <a:cs typeface="Arial" panose="020B0604020202020204" pitchFamily="34" charset="0"/>
                    </a:rPr>
                    <a:t>Adjusted R Square</a:t>
                  </a:r>
                  <a:endParaRPr lang="en-US" sz="1200">
                    <a:cs typeface="Times New Roman" panose="02020603050405020304" pitchFamily="18" charset="0"/>
                  </a:endParaRPr>
                </a:p>
                <a:p>
                  <a:pPr algn="ctr"/>
                  <a:endParaRPr lang="en-US"/>
                </a:p>
              </p:txBody>
            </p:sp>
            <p:sp>
              <p:nvSpPr>
                <p:cNvPr id="34862" name="Rectangle 26"/>
                <p:cNvSpPr>
                  <a:spLocks noChangeArrowheads="1"/>
                </p:cNvSpPr>
                <p:nvPr/>
              </p:nvSpPr>
              <p:spPr bwMode="auto">
                <a:xfrm>
                  <a:off x="1397" y="778"/>
                  <a:ext cx="529" cy="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29" name="Group 27"/>
            <p:cNvGrpSpPr>
              <a:grpSpLocks/>
            </p:cNvGrpSpPr>
            <p:nvPr/>
          </p:nvGrpSpPr>
          <p:grpSpPr bwMode="auto">
            <a:xfrm>
              <a:off x="1926" y="778"/>
              <a:ext cx="604" cy="460"/>
              <a:chOff x="1926" y="778"/>
              <a:chExt cx="604" cy="460"/>
            </a:xfrm>
          </p:grpSpPr>
          <p:sp>
            <p:nvSpPr>
              <p:cNvPr id="34855" name="Rectangle 28"/>
              <p:cNvSpPr>
                <a:spLocks noChangeArrowheads="1"/>
              </p:cNvSpPr>
              <p:nvPr/>
            </p:nvSpPr>
            <p:spPr bwMode="auto">
              <a:xfrm>
                <a:off x="1926" y="778"/>
                <a:ext cx="604"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56" name="Group 29"/>
              <p:cNvGrpSpPr>
                <a:grpSpLocks/>
              </p:cNvGrpSpPr>
              <p:nvPr/>
            </p:nvGrpSpPr>
            <p:grpSpPr bwMode="auto">
              <a:xfrm>
                <a:off x="1926" y="778"/>
                <a:ext cx="604" cy="460"/>
                <a:chOff x="1926" y="778"/>
                <a:chExt cx="604" cy="460"/>
              </a:xfrm>
            </p:grpSpPr>
            <p:sp>
              <p:nvSpPr>
                <p:cNvPr id="34857" name="Rectangle 30"/>
                <p:cNvSpPr>
                  <a:spLocks noChangeArrowheads="1"/>
                </p:cNvSpPr>
                <p:nvPr/>
              </p:nvSpPr>
              <p:spPr bwMode="auto">
                <a:xfrm>
                  <a:off x="1963" y="778"/>
                  <a:ext cx="530"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900">
                      <a:solidFill>
                        <a:srgbClr val="000000"/>
                      </a:solidFill>
                      <a:latin typeface="Arial" panose="020B0604020202020204" pitchFamily="34" charset="0"/>
                      <a:cs typeface="Arial" panose="020B0604020202020204" pitchFamily="34" charset="0"/>
                    </a:rPr>
                    <a:t>Std. Error of the Estimate</a:t>
                  </a:r>
                  <a:endParaRPr lang="en-US" sz="1200">
                    <a:cs typeface="Times New Roman" panose="02020603050405020304" pitchFamily="18" charset="0"/>
                  </a:endParaRPr>
                </a:p>
                <a:p>
                  <a:pPr algn="ctr"/>
                  <a:endParaRPr lang="en-US"/>
                </a:p>
              </p:txBody>
            </p:sp>
            <p:sp>
              <p:nvSpPr>
                <p:cNvPr id="34858" name="Rectangle 31"/>
                <p:cNvSpPr>
                  <a:spLocks noChangeArrowheads="1"/>
                </p:cNvSpPr>
                <p:nvPr/>
              </p:nvSpPr>
              <p:spPr bwMode="auto">
                <a:xfrm>
                  <a:off x="1926" y="778"/>
                  <a:ext cx="604" cy="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30" name="Group 32"/>
            <p:cNvGrpSpPr>
              <a:grpSpLocks/>
            </p:cNvGrpSpPr>
            <p:nvPr/>
          </p:nvGrpSpPr>
          <p:grpSpPr bwMode="auto">
            <a:xfrm>
              <a:off x="0" y="1238"/>
              <a:ext cx="385" cy="374"/>
              <a:chOff x="0" y="1238"/>
              <a:chExt cx="385" cy="374"/>
            </a:xfrm>
          </p:grpSpPr>
          <p:sp>
            <p:nvSpPr>
              <p:cNvPr id="34851" name="Rectangle 33"/>
              <p:cNvSpPr>
                <a:spLocks noChangeArrowheads="1"/>
              </p:cNvSpPr>
              <p:nvPr/>
            </p:nvSpPr>
            <p:spPr bwMode="auto">
              <a:xfrm>
                <a:off x="0" y="1238"/>
                <a:ext cx="385"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52" name="Group 34"/>
              <p:cNvGrpSpPr>
                <a:grpSpLocks/>
              </p:cNvGrpSpPr>
              <p:nvPr/>
            </p:nvGrpSpPr>
            <p:grpSpPr bwMode="auto">
              <a:xfrm>
                <a:off x="0" y="1238"/>
                <a:ext cx="385" cy="374"/>
                <a:chOff x="0" y="1238"/>
                <a:chExt cx="385" cy="374"/>
              </a:xfrm>
            </p:grpSpPr>
            <p:sp>
              <p:nvSpPr>
                <p:cNvPr id="34853" name="Rectangle 35"/>
                <p:cNvSpPr>
                  <a:spLocks noChangeArrowheads="1"/>
                </p:cNvSpPr>
                <p:nvPr/>
              </p:nvSpPr>
              <p:spPr bwMode="auto">
                <a:xfrm>
                  <a:off x="37" y="1238"/>
                  <a:ext cx="311"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900">
                      <a:solidFill>
                        <a:srgbClr val="000000"/>
                      </a:solidFill>
                      <a:latin typeface="Arial" panose="020B0604020202020204" pitchFamily="34" charset="0"/>
                      <a:cs typeface="Arial" panose="020B0604020202020204" pitchFamily="34" charset="0"/>
                    </a:rPr>
                    <a:t>1</a:t>
                  </a:r>
                  <a:endParaRPr lang="en-US" sz="1200">
                    <a:cs typeface="Times New Roman" panose="02020603050405020304" pitchFamily="18" charset="0"/>
                  </a:endParaRPr>
                </a:p>
                <a:p>
                  <a:endParaRPr lang="en-US"/>
                </a:p>
              </p:txBody>
            </p:sp>
            <p:sp>
              <p:nvSpPr>
                <p:cNvPr id="34854" name="Rectangle 36"/>
                <p:cNvSpPr>
                  <a:spLocks noChangeArrowheads="1"/>
                </p:cNvSpPr>
                <p:nvPr/>
              </p:nvSpPr>
              <p:spPr bwMode="auto">
                <a:xfrm>
                  <a:off x="0" y="1238"/>
                  <a:ext cx="385"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31" name="Group 37"/>
            <p:cNvGrpSpPr>
              <a:grpSpLocks/>
            </p:cNvGrpSpPr>
            <p:nvPr/>
          </p:nvGrpSpPr>
          <p:grpSpPr bwMode="auto">
            <a:xfrm>
              <a:off x="385" y="1238"/>
              <a:ext cx="506" cy="374"/>
              <a:chOff x="385" y="1238"/>
              <a:chExt cx="506" cy="374"/>
            </a:xfrm>
          </p:grpSpPr>
          <p:sp>
            <p:nvSpPr>
              <p:cNvPr id="34847" name="Rectangle 38"/>
              <p:cNvSpPr>
                <a:spLocks noChangeArrowheads="1"/>
              </p:cNvSpPr>
              <p:nvPr/>
            </p:nvSpPr>
            <p:spPr bwMode="auto">
              <a:xfrm>
                <a:off x="385" y="1238"/>
                <a:ext cx="506"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48" name="Group 39"/>
              <p:cNvGrpSpPr>
                <a:grpSpLocks/>
              </p:cNvGrpSpPr>
              <p:nvPr/>
            </p:nvGrpSpPr>
            <p:grpSpPr bwMode="auto">
              <a:xfrm>
                <a:off x="385" y="1238"/>
                <a:ext cx="506" cy="374"/>
                <a:chOff x="385" y="1238"/>
                <a:chExt cx="506" cy="374"/>
              </a:xfrm>
            </p:grpSpPr>
            <p:sp>
              <p:nvSpPr>
                <p:cNvPr id="34849" name="Rectangle 40"/>
                <p:cNvSpPr>
                  <a:spLocks noChangeArrowheads="1"/>
                </p:cNvSpPr>
                <p:nvPr/>
              </p:nvSpPr>
              <p:spPr bwMode="auto">
                <a:xfrm>
                  <a:off x="422" y="1238"/>
                  <a:ext cx="432"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sz="900">
                      <a:solidFill>
                        <a:srgbClr val="000000"/>
                      </a:solidFill>
                      <a:latin typeface="Arial" panose="020B0604020202020204" pitchFamily="34" charset="0"/>
                      <a:cs typeface="Arial" panose="020B0604020202020204" pitchFamily="34" charset="0"/>
                    </a:rPr>
                    <a:t>.911(a)</a:t>
                  </a:r>
                  <a:endParaRPr lang="en-US" sz="1200">
                    <a:cs typeface="Times New Roman" panose="02020603050405020304" pitchFamily="18" charset="0"/>
                  </a:endParaRPr>
                </a:p>
                <a:p>
                  <a:pPr algn="r"/>
                  <a:endParaRPr lang="en-US"/>
                </a:p>
              </p:txBody>
            </p:sp>
            <p:sp>
              <p:nvSpPr>
                <p:cNvPr id="34850" name="Rectangle 41"/>
                <p:cNvSpPr>
                  <a:spLocks noChangeArrowheads="1"/>
                </p:cNvSpPr>
                <p:nvPr/>
              </p:nvSpPr>
              <p:spPr bwMode="auto">
                <a:xfrm>
                  <a:off x="385" y="1238"/>
                  <a:ext cx="50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32" name="Group 42"/>
            <p:cNvGrpSpPr>
              <a:grpSpLocks/>
            </p:cNvGrpSpPr>
            <p:nvPr/>
          </p:nvGrpSpPr>
          <p:grpSpPr bwMode="auto">
            <a:xfrm>
              <a:off x="891" y="1238"/>
              <a:ext cx="506" cy="374"/>
              <a:chOff x="891" y="1238"/>
              <a:chExt cx="506" cy="374"/>
            </a:xfrm>
          </p:grpSpPr>
          <p:sp>
            <p:nvSpPr>
              <p:cNvPr id="34843" name="Rectangle 43"/>
              <p:cNvSpPr>
                <a:spLocks noChangeArrowheads="1"/>
              </p:cNvSpPr>
              <p:nvPr/>
            </p:nvSpPr>
            <p:spPr bwMode="auto">
              <a:xfrm>
                <a:off x="891" y="1238"/>
                <a:ext cx="506"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44" name="Group 44"/>
              <p:cNvGrpSpPr>
                <a:grpSpLocks/>
              </p:cNvGrpSpPr>
              <p:nvPr/>
            </p:nvGrpSpPr>
            <p:grpSpPr bwMode="auto">
              <a:xfrm>
                <a:off x="891" y="1238"/>
                <a:ext cx="506" cy="374"/>
                <a:chOff x="891" y="1238"/>
                <a:chExt cx="506" cy="374"/>
              </a:xfrm>
            </p:grpSpPr>
            <p:sp>
              <p:nvSpPr>
                <p:cNvPr id="34845" name="Rectangle 45"/>
                <p:cNvSpPr>
                  <a:spLocks noChangeArrowheads="1"/>
                </p:cNvSpPr>
                <p:nvPr/>
              </p:nvSpPr>
              <p:spPr bwMode="auto">
                <a:xfrm>
                  <a:off x="928" y="1238"/>
                  <a:ext cx="432"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sz="900">
                      <a:solidFill>
                        <a:srgbClr val="000000"/>
                      </a:solidFill>
                      <a:latin typeface="Arial" panose="020B0604020202020204" pitchFamily="34" charset="0"/>
                      <a:cs typeface="Arial" panose="020B0604020202020204" pitchFamily="34" charset="0"/>
                    </a:rPr>
                    <a:t>.830</a:t>
                  </a:r>
                  <a:endParaRPr lang="en-US" sz="1200">
                    <a:cs typeface="Times New Roman" panose="02020603050405020304" pitchFamily="18" charset="0"/>
                  </a:endParaRPr>
                </a:p>
                <a:p>
                  <a:pPr algn="r"/>
                  <a:endParaRPr lang="en-US"/>
                </a:p>
              </p:txBody>
            </p:sp>
            <p:sp>
              <p:nvSpPr>
                <p:cNvPr id="34846" name="Rectangle 46"/>
                <p:cNvSpPr>
                  <a:spLocks noChangeArrowheads="1"/>
                </p:cNvSpPr>
                <p:nvPr/>
              </p:nvSpPr>
              <p:spPr bwMode="auto">
                <a:xfrm>
                  <a:off x="891" y="1238"/>
                  <a:ext cx="50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33" name="Group 47"/>
            <p:cNvGrpSpPr>
              <a:grpSpLocks/>
            </p:cNvGrpSpPr>
            <p:nvPr/>
          </p:nvGrpSpPr>
          <p:grpSpPr bwMode="auto">
            <a:xfrm>
              <a:off x="1397" y="1238"/>
              <a:ext cx="529" cy="374"/>
              <a:chOff x="1397" y="1238"/>
              <a:chExt cx="529" cy="374"/>
            </a:xfrm>
          </p:grpSpPr>
          <p:sp>
            <p:nvSpPr>
              <p:cNvPr id="34839" name="Rectangle 48"/>
              <p:cNvSpPr>
                <a:spLocks noChangeArrowheads="1"/>
              </p:cNvSpPr>
              <p:nvPr/>
            </p:nvSpPr>
            <p:spPr bwMode="auto">
              <a:xfrm>
                <a:off x="1397" y="1238"/>
                <a:ext cx="529"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40" name="Group 49"/>
              <p:cNvGrpSpPr>
                <a:grpSpLocks/>
              </p:cNvGrpSpPr>
              <p:nvPr/>
            </p:nvGrpSpPr>
            <p:grpSpPr bwMode="auto">
              <a:xfrm>
                <a:off x="1397" y="1238"/>
                <a:ext cx="529" cy="374"/>
                <a:chOff x="1397" y="1238"/>
                <a:chExt cx="529" cy="374"/>
              </a:xfrm>
            </p:grpSpPr>
            <p:sp>
              <p:nvSpPr>
                <p:cNvPr id="34841" name="Rectangle 50"/>
                <p:cNvSpPr>
                  <a:spLocks noChangeArrowheads="1"/>
                </p:cNvSpPr>
                <p:nvPr/>
              </p:nvSpPr>
              <p:spPr bwMode="auto">
                <a:xfrm>
                  <a:off x="1434" y="1238"/>
                  <a:ext cx="455"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sz="900">
                      <a:solidFill>
                        <a:srgbClr val="000000"/>
                      </a:solidFill>
                      <a:latin typeface="Arial" panose="020B0604020202020204" pitchFamily="34" charset="0"/>
                      <a:cs typeface="Arial" panose="020B0604020202020204" pitchFamily="34" charset="0"/>
                    </a:rPr>
                    <a:t>.829</a:t>
                  </a:r>
                  <a:endParaRPr lang="en-US" sz="1200">
                    <a:cs typeface="Times New Roman" panose="02020603050405020304" pitchFamily="18" charset="0"/>
                  </a:endParaRPr>
                </a:p>
                <a:p>
                  <a:pPr algn="r"/>
                  <a:endParaRPr lang="en-US"/>
                </a:p>
              </p:txBody>
            </p:sp>
            <p:sp>
              <p:nvSpPr>
                <p:cNvPr id="34842" name="Rectangle 51"/>
                <p:cNvSpPr>
                  <a:spLocks noChangeArrowheads="1"/>
                </p:cNvSpPr>
                <p:nvPr/>
              </p:nvSpPr>
              <p:spPr bwMode="auto">
                <a:xfrm>
                  <a:off x="1397" y="1238"/>
                  <a:ext cx="529"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34" name="Group 52"/>
            <p:cNvGrpSpPr>
              <a:grpSpLocks/>
            </p:cNvGrpSpPr>
            <p:nvPr/>
          </p:nvGrpSpPr>
          <p:grpSpPr bwMode="auto">
            <a:xfrm>
              <a:off x="1926" y="1238"/>
              <a:ext cx="604" cy="374"/>
              <a:chOff x="1926" y="1238"/>
              <a:chExt cx="604" cy="374"/>
            </a:xfrm>
          </p:grpSpPr>
          <p:sp>
            <p:nvSpPr>
              <p:cNvPr id="34835" name="Rectangle 53"/>
              <p:cNvSpPr>
                <a:spLocks noChangeArrowheads="1"/>
              </p:cNvSpPr>
              <p:nvPr/>
            </p:nvSpPr>
            <p:spPr bwMode="auto">
              <a:xfrm>
                <a:off x="1926" y="1238"/>
                <a:ext cx="604"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36" name="Group 54"/>
              <p:cNvGrpSpPr>
                <a:grpSpLocks/>
              </p:cNvGrpSpPr>
              <p:nvPr/>
            </p:nvGrpSpPr>
            <p:grpSpPr bwMode="auto">
              <a:xfrm>
                <a:off x="1926" y="1238"/>
                <a:ext cx="604" cy="374"/>
                <a:chOff x="1926" y="1238"/>
                <a:chExt cx="604" cy="374"/>
              </a:xfrm>
            </p:grpSpPr>
            <p:sp>
              <p:nvSpPr>
                <p:cNvPr id="34837" name="Rectangle 55"/>
                <p:cNvSpPr>
                  <a:spLocks noChangeArrowheads="1"/>
                </p:cNvSpPr>
                <p:nvPr/>
              </p:nvSpPr>
              <p:spPr bwMode="auto">
                <a:xfrm>
                  <a:off x="1963" y="1238"/>
                  <a:ext cx="530"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sz="900">
                      <a:solidFill>
                        <a:srgbClr val="000000"/>
                      </a:solidFill>
                      <a:latin typeface="Arial" panose="020B0604020202020204" pitchFamily="34" charset="0"/>
                      <a:cs typeface="Arial" panose="020B0604020202020204" pitchFamily="34" charset="0"/>
                    </a:rPr>
                    <a:t>10.8330</a:t>
                  </a:r>
                  <a:endParaRPr lang="en-US" sz="1200">
                    <a:cs typeface="Times New Roman" panose="02020603050405020304" pitchFamily="18" charset="0"/>
                  </a:endParaRPr>
                </a:p>
                <a:p>
                  <a:pPr algn="r"/>
                  <a:endParaRPr lang="en-US"/>
                </a:p>
              </p:txBody>
            </p:sp>
            <p:sp>
              <p:nvSpPr>
                <p:cNvPr id="34838" name="Rectangle 56"/>
                <p:cNvSpPr>
                  <a:spLocks noChangeArrowheads="1"/>
                </p:cNvSpPr>
                <p:nvPr/>
              </p:nvSpPr>
              <p:spPr bwMode="auto">
                <a:xfrm>
                  <a:off x="1926" y="1238"/>
                  <a:ext cx="604"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sp>
        <p:nvSpPr>
          <p:cNvPr id="34822" name="Oval 58"/>
          <p:cNvSpPr>
            <a:spLocks noChangeArrowheads="1"/>
          </p:cNvSpPr>
          <p:nvPr/>
        </p:nvSpPr>
        <p:spPr bwMode="auto">
          <a:xfrm>
            <a:off x="4724400" y="4114800"/>
            <a:ext cx="6096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4823" name="Rectangle 59"/>
          <p:cNvSpPr>
            <a:spLocks noChangeArrowheads="1"/>
          </p:cNvSpPr>
          <p:nvPr/>
        </p:nvSpPr>
        <p:spPr bwMode="auto">
          <a:xfrm>
            <a:off x="3810000" y="4953000"/>
            <a:ext cx="4495800" cy="1212850"/>
          </a:xfrm>
          <a:prstGeom prst="rect">
            <a:avLst/>
          </a:prstGeom>
          <a:solidFill>
            <a:schemeClr val="tx1"/>
          </a:solidFill>
          <a:ln w="25400">
            <a:solidFill>
              <a:srgbClr val="000000"/>
            </a:solidFill>
            <a:miter lim="800000"/>
            <a:headEnd/>
            <a:tailEnd/>
          </a:ln>
        </p:spPr>
        <p:txBody>
          <a:bodyPr>
            <a:spAutoFit/>
          </a:bodyPr>
          <a:lstStyle>
            <a:lvl1pPr eaLnBrk="0" hangingPunct="0">
              <a:tabLst>
                <a:tab pos="1800225" algn="ctr"/>
              </a:tabLst>
              <a:defRPr sz="2400">
                <a:solidFill>
                  <a:schemeClr val="tx1"/>
                </a:solidFill>
                <a:latin typeface="Times New Roman" panose="02020603050405020304" pitchFamily="18" charset="0"/>
              </a:defRPr>
            </a:lvl1pPr>
            <a:lvl2pPr marL="742950" indent="-285750" eaLnBrk="0" hangingPunct="0">
              <a:tabLst>
                <a:tab pos="1800225" algn="ctr"/>
              </a:tabLst>
              <a:defRPr sz="2400">
                <a:solidFill>
                  <a:schemeClr val="tx1"/>
                </a:solidFill>
                <a:latin typeface="Times New Roman" panose="02020603050405020304" pitchFamily="18" charset="0"/>
              </a:defRPr>
            </a:lvl2pPr>
            <a:lvl3pPr marL="1143000" indent="-228600" eaLnBrk="0" hangingPunct="0">
              <a:tabLst>
                <a:tab pos="1800225" algn="ctr"/>
              </a:tabLst>
              <a:defRPr sz="2400">
                <a:solidFill>
                  <a:schemeClr val="tx1"/>
                </a:solidFill>
                <a:latin typeface="Times New Roman" panose="02020603050405020304" pitchFamily="18" charset="0"/>
              </a:defRPr>
            </a:lvl3pPr>
            <a:lvl4pPr marL="1600200" indent="-228600" eaLnBrk="0" hangingPunct="0">
              <a:tabLst>
                <a:tab pos="1800225" algn="ctr"/>
              </a:tabLst>
              <a:defRPr sz="2400">
                <a:solidFill>
                  <a:schemeClr val="tx1"/>
                </a:solidFill>
                <a:latin typeface="Times New Roman" panose="02020603050405020304" pitchFamily="18" charset="0"/>
              </a:defRPr>
            </a:lvl4pPr>
            <a:lvl5pPr marL="2057400" indent="-228600" eaLnBrk="0" hangingPunct="0">
              <a:tabLst>
                <a:tab pos="1800225" algn="ct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9pPr>
          </a:lstStyle>
          <a:p>
            <a:pPr eaLnBrk="1" hangingPunct="1"/>
            <a:r>
              <a:rPr lang="en-US">
                <a:solidFill>
                  <a:schemeClr val="bg2"/>
                </a:solidFill>
                <a:latin typeface="Californian FB" panose="0207040306080B030204" pitchFamily="18" charset="0"/>
                <a:cs typeface="Times New Roman" panose="02020603050405020304" pitchFamily="18" charset="0"/>
              </a:rPr>
              <a:t>83 percent of the variation in test scores is explained by change in poverty</a:t>
            </a:r>
            <a:endParaRPr lang="en-US">
              <a:solidFill>
                <a:schemeClr val="bg2"/>
              </a:solidFill>
            </a:endParaRPr>
          </a:p>
        </p:txBody>
      </p:sp>
      <p:sp>
        <p:nvSpPr>
          <p:cNvPr id="34824" name="Line 60"/>
          <p:cNvSpPr>
            <a:spLocks noChangeShapeType="1"/>
          </p:cNvSpPr>
          <p:nvPr/>
        </p:nvSpPr>
        <p:spPr bwMode="auto">
          <a:xfrm flipH="1" flipV="1">
            <a:off x="5257800" y="4572000"/>
            <a:ext cx="381000" cy="381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5843" name="Rectangle 4"/>
          <p:cNvSpPr>
            <a:spLocks noGrp="1" noChangeArrowheads="1"/>
          </p:cNvSpPr>
          <p:nvPr>
            <p:ph type="title"/>
          </p:nvPr>
        </p:nvSpPr>
        <p:spPr>
          <a:xfrm>
            <a:off x="990600" y="609600"/>
            <a:ext cx="7086600" cy="1143000"/>
          </a:xfrm>
        </p:spPr>
        <p:txBody>
          <a:bodyPr/>
          <a:lstStyle/>
          <a:p>
            <a:pPr eaLnBrk="1" hangingPunct="1"/>
            <a:r>
              <a:rPr lang="en-US" smtClean="0"/>
              <a:t>Regression</a:t>
            </a:r>
          </a:p>
        </p:txBody>
      </p:sp>
      <p:sp>
        <p:nvSpPr>
          <p:cNvPr id="35844" name="Rectangle 5"/>
          <p:cNvSpPr>
            <a:spLocks noChangeArrowheads="1"/>
          </p:cNvSpPr>
          <p:nvPr/>
        </p:nvSpPr>
        <p:spPr bwMode="auto">
          <a:xfrm>
            <a:off x="914400" y="2133600"/>
            <a:ext cx="7696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00225" algn="ctr"/>
              </a:tabLst>
              <a:defRPr sz="2400">
                <a:solidFill>
                  <a:schemeClr val="tx1"/>
                </a:solidFill>
                <a:latin typeface="Times New Roman" panose="02020603050405020304" pitchFamily="18" charset="0"/>
              </a:defRPr>
            </a:lvl1pPr>
            <a:lvl2pPr marL="742950" indent="-285750" eaLnBrk="0" hangingPunct="0">
              <a:tabLst>
                <a:tab pos="1800225" algn="ctr"/>
              </a:tabLst>
              <a:defRPr sz="2400">
                <a:solidFill>
                  <a:schemeClr val="tx1"/>
                </a:solidFill>
                <a:latin typeface="Times New Roman" panose="02020603050405020304" pitchFamily="18" charset="0"/>
              </a:defRPr>
            </a:lvl2pPr>
            <a:lvl3pPr marL="1143000" indent="-228600" eaLnBrk="0" hangingPunct="0">
              <a:tabLst>
                <a:tab pos="1800225" algn="ctr"/>
              </a:tabLst>
              <a:defRPr sz="2400">
                <a:solidFill>
                  <a:schemeClr val="tx1"/>
                </a:solidFill>
                <a:latin typeface="Times New Roman" panose="02020603050405020304" pitchFamily="18" charset="0"/>
              </a:defRPr>
            </a:lvl3pPr>
            <a:lvl4pPr marL="1600200" indent="-228600" eaLnBrk="0" hangingPunct="0">
              <a:tabLst>
                <a:tab pos="1800225" algn="ctr"/>
              </a:tabLst>
              <a:defRPr sz="2400">
                <a:solidFill>
                  <a:schemeClr val="tx1"/>
                </a:solidFill>
                <a:latin typeface="Times New Roman" panose="02020603050405020304" pitchFamily="18" charset="0"/>
              </a:defRPr>
            </a:lvl4pPr>
            <a:lvl5pPr marL="2057400" indent="-228600" eaLnBrk="0" hangingPunct="0">
              <a:tabLst>
                <a:tab pos="1800225" algn="ct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9pPr>
          </a:lstStyle>
          <a:p>
            <a:pPr eaLnBrk="1" hangingPunct="1"/>
            <a:r>
              <a:rPr lang="en-US" sz="2800">
                <a:latin typeface="Californian FB" panose="0207040306080B030204" pitchFamily="18" charset="0"/>
                <a:cs typeface="Times New Roman" panose="02020603050405020304" pitchFamily="18" charset="0"/>
              </a:rPr>
              <a:t>Then use that information to “adjust” the data or to see if entities are doing better  or worse than they should.</a:t>
            </a:r>
            <a:endParaRPr lang="en-US" sz="2800">
              <a:cs typeface="Times New Roman" panose="02020603050405020304" pitchFamily="18" charset="0"/>
            </a:endParaRPr>
          </a:p>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7100887" cy="261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52878"/>
            <a:ext cx="2305050"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22923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828800"/>
            <a:ext cx="51149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001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152400"/>
            <a:ext cx="4152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400" y="2667000"/>
            <a:ext cx="6067425" cy="3514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Mixing it up</a:t>
            </a:r>
          </a:p>
        </p:txBody>
      </p:sp>
      <p:sp>
        <p:nvSpPr>
          <p:cNvPr id="40963" name="Rectangle 3"/>
          <p:cNvSpPr>
            <a:spLocks noGrp="1" noChangeArrowheads="1"/>
          </p:cNvSpPr>
          <p:nvPr>
            <p:ph type="body" idx="1"/>
          </p:nvPr>
        </p:nvSpPr>
        <p:spPr>
          <a:xfrm>
            <a:off x="3886200" y="1828800"/>
            <a:ext cx="4572000" cy="4267200"/>
          </a:xfrm>
        </p:spPr>
        <p:txBody>
          <a:bodyPr/>
          <a:lstStyle/>
          <a:p>
            <a:pPr eaLnBrk="1" hangingPunct="1">
              <a:lnSpc>
                <a:spcPct val="90000"/>
              </a:lnSpc>
              <a:buFont typeface="Wingdings" panose="05000000000000000000" pitchFamily="2" charset="2"/>
              <a:buNone/>
            </a:pPr>
            <a:r>
              <a:rPr lang="en-US" smtClean="0"/>
              <a:t>Categorical and continuous</a:t>
            </a:r>
          </a:p>
          <a:p>
            <a:pPr eaLnBrk="1" hangingPunct="1">
              <a:lnSpc>
                <a:spcPct val="90000"/>
              </a:lnSpc>
              <a:buFont typeface="Wingdings" panose="05000000000000000000" pitchFamily="2" charset="2"/>
              <a:buChar char="ü"/>
            </a:pPr>
            <a:r>
              <a:rPr lang="en-US" smtClean="0"/>
              <a:t>T-tests or nonparametric tests can be used to compare two groups</a:t>
            </a:r>
          </a:p>
          <a:p>
            <a:pPr lvl="1" eaLnBrk="1" hangingPunct="1">
              <a:lnSpc>
                <a:spcPct val="90000"/>
              </a:lnSpc>
              <a:buFont typeface="Wingdings" panose="05000000000000000000" pitchFamily="2" charset="2"/>
              <a:buNone/>
            </a:pPr>
            <a:endParaRPr lang="en-US" smtClean="0"/>
          </a:p>
          <a:p>
            <a:pPr lvl="4" eaLnBrk="1" hangingPunct="1">
              <a:lnSpc>
                <a:spcPct val="90000"/>
              </a:lnSpc>
              <a:buFont typeface="Wingdings" panose="05000000000000000000" pitchFamily="2" charset="2"/>
              <a:buNone/>
            </a:pPr>
            <a:r>
              <a:rPr lang="en-US" smtClean="0"/>
              <a:t>		 </a:t>
            </a:r>
          </a:p>
        </p:txBody>
      </p:sp>
      <p:sp>
        <p:nvSpPr>
          <p:cNvPr id="40964"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0965" name="Rectangle 7"/>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4096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354806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Mixing it up</a:t>
            </a:r>
          </a:p>
        </p:txBody>
      </p:sp>
      <p:sp>
        <p:nvSpPr>
          <p:cNvPr id="41987" name="Rectangle 3"/>
          <p:cNvSpPr>
            <a:spLocks noGrp="1" noChangeArrowheads="1"/>
          </p:cNvSpPr>
          <p:nvPr>
            <p:ph type="body" idx="1"/>
          </p:nvPr>
        </p:nvSpPr>
        <p:spPr>
          <a:xfrm>
            <a:off x="3429000" y="1828800"/>
            <a:ext cx="5029200" cy="4267200"/>
          </a:xfrm>
        </p:spPr>
        <p:txBody>
          <a:bodyPr/>
          <a:lstStyle/>
          <a:p>
            <a:pPr eaLnBrk="1" hangingPunct="1">
              <a:lnSpc>
                <a:spcPct val="90000"/>
              </a:lnSpc>
              <a:buFont typeface="Wingdings" panose="05000000000000000000" pitchFamily="2" charset="2"/>
              <a:buNone/>
            </a:pPr>
            <a:r>
              <a:rPr lang="en-US" smtClean="0"/>
              <a:t>Categorical and continuous</a:t>
            </a:r>
          </a:p>
          <a:p>
            <a:pPr eaLnBrk="1" hangingPunct="1">
              <a:lnSpc>
                <a:spcPct val="90000"/>
              </a:lnSpc>
              <a:buFont typeface="Wingdings" panose="05000000000000000000" pitchFamily="2" charset="2"/>
              <a:buChar char="ü"/>
            </a:pPr>
            <a:r>
              <a:rPr lang="en-US" smtClean="0"/>
              <a:t>ANOVA – analysis of variance</a:t>
            </a:r>
          </a:p>
          <a:p>
            <a:pPr eaLnBrk="1" hangingPunct="1">
              <a:lnSpc>
                <a:spcPct val="90000"/>
              </a:lnSpc>
              <a:buFont typeface="Wingdings" panose="05000000000000000000" pitchFamily="2" charset="2"/>
              <a:buChar char="ü"/>
            </a:pPr>
            <a:r>
              <a:rPr lang="en-US" smtClean="0"/>
              <a:t>Good for comparing more than 2 groups</a:t>
            </a:r>
          </a:p>
          <a:p>
            <a:pPr eaLnBrk="1" hangingPunct="1">
              <a:lnSpc>
                <a:spcPct val="90000"/>
              </a:lnSpc>
              <a:buFont typeface="Wingdings" panose="05000000000000000000" pitchFamily="2" charset="2"/>
              <a:buChar char="ü"/>
            </a:pPr>
            <a:r>
              <a:rPr lang="en-US" smtClean="0"/>
              <a:t>Is variation across groups greater than within groups </a:t>
            </a:r>
          </a:p>
          <a:p>
            <a:pPr lvl="1" eaLnBrk="1" hangingPunct="1">
              <a:lnSpc>
                <a:spcPct val="90000"/>
              </a:lnSpc>
              <a:buFont typeface="Wingdings" panose="05000000000000000000" pitchFamily="2" charset="2"/>
              <a:buNone/>
            </a:pPr>
            <a:endParaRPr lang="en-US" smtClean="0"/>
          </a:p>
          <a:p>
            <a:pPr lvl="4" eaLnBrk="1" hangingPunct="1">
              <a:lnSpc>
                <a:spcPct val="90000"/>
              </a:lnSpc>
              <a:buFont typeface="Wingdings" panose="05000000000000000000" pitchFamily="2" charset="2"/>
              <a:buNone/>
            </a:pPr>
            <a:r>
              <a:rPr lang="en-US" smtClean="0"/>
              <a:t>		 </a:t>
            </a:r>
          </a:p>
        </p:txBody>
      </p:sp>
      <p:sp>
        <p:nvSpPr>
          <p:cNvPr id="41988"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1989" name="Rectangle 7"/>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41990" name="Picture 6" descr="MIX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9812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51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95400"/>
            <a:ext cx="60960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64008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505200"/>
            <a:ext cx="6172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38400"/>
            <a:ext cx="655320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10"/>
          <p:cNvSpPr>
            <a:spLocks noGrp="1" noChangeArrowheads="1"/>
          </p:cNvSpPr>
          <p:nvPr>
            <p:ph type="title"/>
          </p:nvPr>
        </p:nvSpPr>
        <p:spPr>
          <a:xfrm>
            <a:off x="762000" y="0"/>
            <a:ext cx="7772400" cy="1143000"/>
          </a:xfrm>
        </p:spPr>
        <p:txBody>
          <a:bodyPr/>
          <a:lstStyle/>
          <a:p>
            <a:pPr eaLnBrk="1" hangingPunct="1"/>
            <a:r>
              <a:rPr lang="en-US" smtClean="0"/>
              <a:t>These may all be data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Mixing it up</a:t>
            </a:r>
          </a:p>
        </p:txBody>
      </p:sp>
      <p:sp>
        <p:nvSpPr>
          <p:cNvPr id="43011" name="Rectangle 3"/>
          <p:cNvSpPr>
            <a:spLocks noGrp="1" noChangeArrowheads="1"/>
          </p:cNvSpPr>
          <p:nvPr>
            <p:ph type="body" idx="1"/>
          </p:nvPr>
        </p:nvSpPr>
        <p:spPr>
          <a:xfrm>
            <a:off x="3810000" y="1828800"/>
            <a:ext cx="4648200" cy="4267200"/>
          </a:xfrm>
        </p:spPr>
        <p:txBody>
          <a:bodyPr/>
          <a:lstStyle/>
          <a:p>
            <a:pPr eaLnBrk="1" hangingPunct="1">
              <a:buFont typeface="Wingdings" panose="05000000000000000000" pitchFamily="2" charset="2"/>
              <a:buNone/>
            </a:pPr>
            <a:r>
              <a:rPr lang="en-US" smtClean="0"/>
              <a:t>Categorical and continuous</a:t>
            </a:r>
          </a:p>
          <a:p>
            <a:pPr eaLnBrk="1" hangingPunct="1">
              <a:buFont typeface="Wingdings" panose="05000000000000000000" pitchFamily="2" charset="2"/>
              <a:buNone/>
            </a:pPr>
            <a:r>
              <a:rPr lang="en-US" smtClean="0"/>
              <a:t>AND your outcome variables is dichotomous</a:t>
            </a:r>
          </a:p>
          <a:p>
            <a:pPr eaLnBrk="1" hangingPunct="1">
              <a:buFont typeface="Wingdings" panose="05000000000000000000" pitchFamily="2" charset="2"/>
              <a:buChar char="ü"/>
            </a:pPr>
            <a:r>
              <a:rPr lang="en-US" smtClean="0"/>
              <a:t>Logistic regression</a:t>
            </a:r>
          </a:p>
          <a:p>
            <a:pPr lvl="1" eaLnBrk="1" hangingPunct="1">
              <a:buFont typeface="Wingdings" panose="05000000000000000000" pitchFamily="2" charset="2"/>
              <a:buNone/>
            </a:pPr>
            <a:endParaRPr lang="en-US" smtClean="0"/>
          </a:p>
          <a:p>
            <a:pPr lvl="4" eaLnBrk="1" hangingPunct="1">
              <a:buFont typeface="Wingdings" panose="05000000000000000000" pitchFamily="2" charset="2"/>
              <a:buNone/>
            </a:pPr>
            <a:r>
              <a:rPr lang="en-US" smtClean="0"/>
              <a:t>		 </a:t>
            </a:r>
          </a:p>
        </p:txBody>
      </p:sp>
      <p:sp>
        <p:nvSpPr>
          <p:cNvPr id="43012"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3013"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430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33528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4035"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4036" name="Rectangle 10"/>
          <p:cNvSpPr>
            <a:spLocks noChangeArrowheads="1"/>
          </p:cNvSpPr>
          <p:nvPr/>
        </p:nvSpPr>
        <p:spPr bwMode="auto">
          <a:xfrm>
            <a:off x="323373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440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69342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12"/>
          <p:cNvSpPr>
            <a:spLocks noChangeArrowheads="1"/>
          </p:cNvSpPr>
          <p:nvPr/>
        </p:nvSpPr>
        <p:spPr bwMode="auto">
          <a:xfrm>
            <a:off x="2686050"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4403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343400"/>
            <a:ext cx="767715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7620000" y="4876800"/>
            <a:ext cx="914400" cy="533400"/>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038225"/>
            <a:ext cx="82677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Don’t reinvent the wheel</a:t>
            </a:r>
            <a:br>
              <a:rPr lang="en-US" smtClean="0"/>
            </a:br>
            <a:r>
              <a:rPr lang="en-US" smtClean="0"/>
              <a:t>Know the tools (or find them)</a:t>
            </a:r>
          </a:p>
        </p:txBody>
      </p:sp>
      <p:sp>
        <p:nvSpPr>
          <p:cNvPr id="46083"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6084"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460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2362200"/>
            <a:ext cx="27559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Index</a:t>
            </a:r>
          </a:p>
        </p:txBody>
      </p:sp>
      <p:sp>
        <p:nvSpPr>
          <p:cNvPr id="47107" name="Rectangle 3"/>
          <p:cNvSpPr>
            <a:spLocks noGrp="1" noChangeArrowheads="1"/>
          </p:cNvSpPr>
          <p:nvPr>
            <p:ph type="body" idx="1"/>
          </p:nvPr>
        </p:nvSpPr>
        <p:spPr>
          <a:xfrm>
            <a:off x="1295400" y="1905000"/>
            <a:ext cx="7543800" cy="4724400"/>
          </a:xfrm>
        </p:spPr>
        <p:txBody>
          <a:bodyPr/>
          <a:lstStyle/>
          <a:p>
            <a:pPr eaLnBrk="1" hangingPunct="1">
              <a:buFontTx/>
              <a:buNone/>
            </a:pPr>
            <a:r>
              <a:rPr lang="en-US" smtClean="0"/>
              <a:t>A measurement of movement used to simplify or compare a set of numbers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0"/>
          <p:cNvGraphicFramePr>
            <a:graphicFrameLocks noChangeAspect="1"/>
          </p:cNvGraphicFramePr>
          <p:nvPr/>
        </p:nvGraphicFramePr>
        <p:xfrm>
          <a:off x="595313" y="141288"/>
          <a:ext cx="8335962" cy="6253162"/>
        </p:xfrm>
        <a:graphic>
          <a:graphicData uri="http://schemas.openxmlformats.org/presentationml/2006/ole">
            <mc:AlternateContent xmlns:mc="http://schemas.openxmlformats.org/markup-compatibility/2006">
              <mc:Choice xmlns:v="urn:schemas-microsoft-com:vml" Requires="v">
                <p:oleObj spid="_x0000_s48135" name="Slide" r:id="rId4" imgW="4616143" imgH="3462545" progId="PowerPoint.Slide.8">
                  <p:embed/>
                </p:oleObj>
              </mc:Choice>
              <mc:Fallback>
                <p:oleObj name="Slide" r:id="rId4" imgW="4616143" imgH="3462545" progId="PowerPoint.Slide.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3" y="141288"/>
                        <a:ext cx="8335962" cy="625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772477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Indexes</a:t>
            </a:r>
          </a:p>
        </p:txBody>
      </p:sp>
      <p:sp>
        <p:nvSpPr>
          <p:cNvPr id="57347" name="Rectangle 3"/>
          <p:cNvSpPr>
            <a:spLocks noGrp="1" noChangeArrowheads="1"/>
          </p:cNvSpPr>
          <p:nvPr>
            <p:ph type="body" idx="1"/>
          </p:nvPr>
        </p:nvSpPr>
        <p:spPr>
          <a:xfrm>
            <a:off x="990600" y="1828800"/>
            <a:ext cx="7086600" cy="4724400"/>
          </a:xfrm>
        </p:spPr>
        <p:txBody>
          <a:bodyPr/>
          <a:lstStyle/>
          <a:p>
            <a:pPr eaLnBrk="1" hangingPunct="1">
              <a:buFont typeface="Wingdings" panose="05000000000000000000" pitchFamily="2" charset="2"/>
              <a:buChar char="ü"/>
            </a:pPr>
            <a:r>
              <a:rPr lang="en-US" dirty="0" smtClean="0"/>
              <a:t>FBI Crime index: total of seven crimes</a:t>
            </a:r>
          </a:p>
          <a:p>
            <a:pPr eaLnBrk="1" hangingPunct="1">
              <a:buFont typeface="Wingdings" panose="05000000000000000000" pitchFamily="2" charset="2"/>
              <a:buChar char="ü"/>
            </a:pPr>
            <a:r>
              <a:rPr lang="en-US" dirty="0" smtClean="0"/>
              <a:t>Diversity Index: probability that two people pulled out of a given area would be of the same race</a:t>
            </a:r>
          </a:p>
          <a:p>
            <a:pPr eaLnBrk="1" hangingPunct="1">
              <a:buFont typeface="Wingdings" panose="05000000000000000000" pitchFamily="2" charset="2"/>
              <a:buChar char="ü"/>
            </a:pPr>
            <a:r>
              <a:rPr lang="en-US" dirty="0" err="1" smtClean="0"/>
              <a:t>Herfindahl-Hirshman</a:t>
            </a:r>
            <a:r>
              <a:rPr lang="en-US" dirty="0" smtClean="0"/>
              <a:t> Index: measures competition in a market</a:t>
            </a:r>
          </a:p>
          <a:p>
            <a:pPr eaLnBrk="1" hangingPunct="1">
              <a:buFont typeface="Wingdings" panose="05000000000000000000" pitchFamily="2" charset="2"/>
              <a:buChar char="ü"/>
            </a:pPr>
            <a:r>
              <a:rPr lang="en-US" dirty="0" err="1" smtClean="0"/>
              <a:t>Gini</a:t>
            </a:r>
            <a:r>
              <a:rPr lang="en-US" dirty="0" smtClean="0"/>
              <a:t> Coefficient: measures income disparity</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7818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N_O_topp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
            <a:ext cx="6248400"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95400"/>
            <a:ext cx="60960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64008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505200"/>
            <a:ext cx="6172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438400"/>
            <a:ext cx="655320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7"/>
          <p:cNvSpPr>
            <a:spLocks noGrp="1" noChangeArrowheads="1"/>
          </p:cNvSpPr>
          <p:nvPr>
            <p:ph type="title"/>
          </p:nvPr>
        </p:nvSpPr>
        <p:spPr>
          <a:xfrm>
            <a:off x="762000" y="0"/>
            <a:ext cx="7772400" cy="1143000"/>
          </a:xfrm>
        </p:spPr>
        <p:txBody>
          <a:bodyPr/>
          <a:lstStyle/>
          <a:p>
            <a:pPr eaLnBrk="1" hangingPunct="1"/>
            <a:r>
              <a:rPr lang="en-US" sz="4000" smtClean="0"/>
              <a:t>But they too require the right tool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How to build your own index</a:t>
            </a:r>
          </a:p>
        </p:txBody>
      </p:sp>
      <p:sp>
        <p:nvSpPr>
          <p:cNvPr id="53251" name="Rectangle 3"/>
          <p:cNvSpPr>
            <a:spLocks noGrp="1" noChangeArrowheads="1"/>
          </p:cNvSpPr>
          <p:nvPr>
            <p:ph type="body" idx="1"/>
          </p:nvPr>
        </p:nvSpPr>
        <p:spPr>
          <a:xfrm>
            <a:off x="838200" y="1828800"/>
            <a:ext cx="7772400" cy="4495800"/>
          </a:xfrm>
        </p:spPr>
        <p:txBody>
          <a:bodyPr/>
          <a:lstStyle/>
          <a:p>
            <a:pPr>
              <a:lnSpc>
                <a:spcPct val="90000"/>
              </a:lnSpc>
              <a:buFont typeface="Wingdings" panose="05000000000000000000" pitchFamily="2" charset="2"/>
              <a:buNone/>
            </a:pPr>
            <a:r>
              <a:rPr lang="en-US" sz="2800" b="1" smtClean="0">
                <a:cs typeface="Times New Roman" panose="02020603050405020304" pitchFamily="18" charset="0"/>
              </a:rPr>
              <a:t>Make sure what your index is valid. Here’s an example:</a:t>
            </a:r>
          </a:p>
          <a:p>
            <a:pPr>
              <a:lnSpc>
                <a:spcPct val="90000"/>
              </a:lnSpc>
              <a:buFont typeface="Wingdings" panose="05000000000000000000" pitchFamily="2" charset="2"/>
              <a:buNone/>
            </a:pPr>
            <a:endParaRPr lang="en-US" sz="2800" b="1" smtClean="0">
              <a:cs typeface="Times New Roman" panose="02020603050405020304" pitchFamily="18" charset="0"/>
            </a:endParaRPr>
          </a:p>
          <a:p>
            <a:pPr>
              <a:lnSpc>
                <a:spcPct val="90000"/>
              </a:lnSpc>
              <a:buFont typeface="Wingdings" panose="05000000000000000000" pitchFamily="2" charset="2"/>
              <a:buNone/>
            </a:pPr>
            <a:r>
              <a:rPr lang="en-US" sz="2800" b="1" smtClean="0">
                <a:cs typeface="Times New Roman" panose="02020603050405020304" pitchFamily="18" charset="0"/>
              </a:rPr>
              <a:t>No index measures people’s attitudes toward pro-development versus pro-environment. And it’s hard to ask people up front, which are you? </a:t>
            </a:r>
          </a:p>
          <a:p>
            <a:pPr>
              <a:lnSpc>
                <a:spcPct val="90000"/>
              </a:lnSpc>
              <a:buFont typeface="Wingdings" panose="05000000000000000000" pitchFamily="2" charset="2"/>
              <a:buNone/>
            </a:pPr>
            <a:endParaRPr lang="en-US" sz="2800" b="1" smtClean="0">
              <a:cs typeface="Times New Roman" panose="02020603050405020304" pitchFamily="18" charset="0"/>
            </a:endParaRPr>
          </a:p>
          <a:p>
            <a:pPr>
              <a:lnSpc>
                <a:spcPct val="90000"/>
              </a:lnSpc>
              <a:buFont typeface="Wingdings" panose="05000000000000000000" pitchFamily="2" charset="2"/>
              <a:buNone/>
            </a:pPr>
            <a:r>
              <a:rPr lang="en-US" sz="2800" b="1" smtClean="0">
                <a:cs typeface="Times New Roman" panose="02020603050405020304" pitchFamily="18" charset="0"/>
              </a:rPr>
              <a:t>One way is in a survey to ask a bunch of questions on a scale, such as whether more material consumption makes happier people. You ask on a scale of 1-5 if you agree or disagree with the statement.</a:t>
            </a:r>
            <a:endParaRPr lang="en-US" sz="2800" b="1" i="1" smtClean="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None/>
            </a:pPr>
            <a:r>
              <a:rPr lang="en-US" sz="2800" b="1" smtClean="0">
                <a:cs typeface="Times New Roman" panose="02020603050405020304" pitchFamily="18" charset="0"/>
              </a:rPr>
              <a:t> </a:t>
            </a:r>
            <a:endParaRPr lang="en-US" sz="2800" b="1" i="1" smtClean="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None/>
            </a:pPr>
            <a:endParaRPr lang="en-US" sz="2800" b="1" i="1" smtClean="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None/>
            </a:pPr>
            <a:r>
              <a:rPr lang="en-US" sz="2800" b="1" smtClean="0">
                <a:latin typeface="Times New Roman" panose="02020603050405020304" pitchFamily="18" charset="0"/>
                <a:cs typeface="Times New Roman" panose="02020603050405020304" pitchFamily="18" charset="0"/>
              </a:rPr>
              <a:t> </a:t>
            </a:r>
          </a:p>
        </p:txBody>
      </p:sp>
      <p:sp>
        <p:nvSpPr>
          <p:cNvPr id="53252"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3253"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457200"/>
            <a:ext cx="7772400" cy="1143000"/>
          </a:xfrm>
        </p:spPr>
        <p:txBody>
          <a:bodyPr/>
          <a:lstStyle/>
          <a:p>
            <a:r>
              <a:rPr lang="en-US" smtClean="0"/>
              <a:t>Your own index</a:t>
            </a:r>
          </a:p>
        </p:txBody>
      </p:sp>
      <p:sp>
        <p:nvSpPr>
          <p:cNvPr id="54275" name="Rectangle 3"/>
          <p:cNvSpPr>
            <a:spLocks noGrp="1" noChangeArrowheads="1"/>
          </p:cNvSpPr>
          <p:nvPr>
            <p:ph type="body" idx="1"/>
          </p:nvPr>
        </p:nvSpPr>
        <p:spPr>
          <a:xfrm>
            <a:off x="838200" y="1752600"/>
            <a:ext cx="7772400" cy="4495800"/>
          </a:xfrm>
        </p:spPr>
        <p:txBody>
          <a:bodyPr/>
          <a:lstStyle/>
          <a:p>
            <a:pPr>
              <a:lnSpc>
                <a:spcPct val="90000"/>
              </a:lnSpc>
              <a:buFont typeface="Wingdings" panose="05000000000000000000" pitchFamily="2" charset="2"/>
              <a:buNone/>
            </a:pPr>
            <a:r>
              <a:rPr lang="en-US" sz="2800" b="1" smtClean="0">
                <a:cs typeface="Times New Roman" panose="02020603050405020304" pitchFamily="18" charset="0"/>
              </a:rPr>
              <a:t>Say you ask questions along this line. Then you can see if they correlate. </a:t>
            </a:r>
          </a:p>
          <a:p>
            <a:pPr>
              <a:lnSpc>
                <a:spcPct val="90000"/>
              </a:lnSpc>
              <a:buFont typeface="Wingdings" panose="05000000000000000000" pitchFamily="2" charset="2"/>
              <a:buChar char="ü"/>
            </a:pPr>
            <a:r>
              <a:rPr lang="en-US" sz="2800" b="1" smtClean="0">
                <a:cs typeface="Times New Roman" panose="02020603050405020304" pitchFamily="18" charset="0"/>
              </a:rPr>
              <a:t>You want some correlation but not too much. a Pearson “r” between .2 and .5 </a:t>
            </a:r>
          </a:p>
          <a:p>
            <a:pPr>
              <a:lnSpc>
                <a:spcPct val="90000"/>
              </a:lnSpc>
              <a:buFont typeface="Wingdings" panose="05000000000000000000" pitchFamily="2" charset="2"/>
              <a:buChar char="ü"/>
            </a:pPr>
            <a:r>
              <a:rPr lang="en-US" sz="2800" b="1" smtClean="0">
                <a:cs typeface="Times New Roman" panose="02020603050405020304" pitchFamily="18" charset="0"/>
              </a:rPr>
              <a:t>Run a test called Chronbach’s Alpha to examine affect each question has on the others. You want the score to be above .7 at least, .8 is better. </a:t>
            </a:r>
          </a:p>
          <a:p>
            <a:pPr>
              <a:lnSpc>
                <a:spcPct val="90000"/>
              </a:lnSpc>
              <a:buFont typeface="Wingdings" panose="05000000000000000000" pitchFamily="2" charset="2"/>
              <a:buChar char="ü"/>
            </a:pPr>
            <a:r>
              <a:rPr lang="en-US" sz="2800" b="1" smtClean="0">
                <a:cs typeface="Times New Roman" panose="02020603050405020304" pitchFamily="18" charset="0"/>
              </a:rPr>
              <a:t>If you find that to be met, then you can average the scores on the seven questions (or however many correlate) and come up with one score that measures your difficult concept.</a:t>
            </a:r>
            <a:endParaRPr lang="en-US" sz="2800" b="1" i="1" smtClean="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None/>
            </a:pPr>
            <a:r>
              <a:rPr lang="en-US" sz="2800" b="1" smtClean="0">
                <a:cs typeface="Times New Roman" panose="02020603050405020304" pitchFamily="18" charset="0"/>
              </a:rPr>
              <a:t> </a:t>
            </a:r>
            <a:endParaRPr lang="en-US" sz="2800" b="1" i="1" smtClean="0">
              <a:latin typeface="Times New Roman" panose="02020603050405020304" pitchFamily="18" charset="0"/>
              <a:cs typeface="Times New Roman" panose="02020603050405020304" pitchFamily="18" charset="0"/>
            </a:endParaRPr>
          </a:p>
        </p:txBody>
      </p:sp>
      <p:sp>
        <p:nvSpPr>
          <p:cNvPr id="54276"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4277"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Your own index</a:t>
            </a:r>
          </a:p>
        </p:txBody>
      </p:sp>
      <p:sp>
        <p:nvSpPr>
          <p:cNvPr id="55299" name="Rectangle 3"/>
          <p:cNvSpPr>
            <a:spLocks noGrp="1" noChangeArrowheads="1"/>
          </p:cNvSpPr>
          <p:nvPr>
            <p:ph type="body" idx="1"/>
          </p:nvPr>
        </p:nvSpPr>
        <p:spPr>
          <a:xfrm>
            <a:off x="838200" y="2057400"/>
            <a:ext cx="7772400" cy="4495800"/>
          </a:xfrm>
        </p:spPr>
        <p:txBody>
          <a:bodyPr/>
          <a:lstStyle/>
          <a:p>
            <a:pPr eaLnBrk="1" hangingPunct="1">
              <a:buFont typeface="Wingdings" panose="05000000000000000000" pitchFamily="2" charset="2"/>
              <a:buNone/>
            </a:pPr>
            <a:r>
              <a:rPr lang="en-US" sz="2800" smtClean="0">
                <a:cs typeface="Times New Roman" panose="02020603050405020304" pitchFamily="18" charset="0"/>
              </a:rPr>
              <a:t>Using a panel of questions and a statistical test known as </a:t>
            </a:r>
            <a:r>
              <a:rPr lang="en-US" sz="2800" smtClean="0"/>
              <a:t>Cronbach’s Alpha</a:t>
            </a:r>
            <a:r>
              <a:rPr lang="en-US" sz="2800" smtClean="0">
                <a:cs typeface="Times New Roman" panose="02020603050405020304" pitchFamily="18" charset="0"/>
              </a:rPr>
              <a:t>, David Donald, then with the </a:t>
            </a:r>
            <a:r>
              <a:rPr lang="en-US" sz="2800" i="1" smtClean="0">
                <a:cs typeface="Times New Roman" panose="02020603050405020304" pitchFamily="18" charset="0"/>
              </a:rPr>
              <a:t>Savannah Morning News</a:t>
            </a:r>
            <a:r>
              <a:rPr lang="en-US" sz="2800" smtClean="0">
                <a:cs typeface="Times New Roman" panose="02020603050405020304" pitchFamily="18" charset="0"/>
              </a:rPr>
              <a:t> , showed that those who are most pro-development were lower income people, those who had been left out of the American Dream. Material success apparently allows you to become more pro-environment.</a:t>
            </a:r>
            <a:endParaRPr lang="en-US" sz="2800" i="1"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r>
              <a:rPr lang="en-US" sz="2800" b="1" smtClean="0">
                <a:latin typeface="Times New Roman" panose="02020603050405020304" pitchFamily="18" charset="0"/>
                <a:cs typeface="Times New Roman" panose="02020603050405020304" pitchFamily="18" charset="0"/>
              </a:rPr>
              <a:t> </a:t>
            </a:r>
          </a:p>
        </p:txBody>
      </p:sp>
      <p:sp>
        <p:nvSpPr>
          <p:cNvPr id="55300"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5301"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62000"/>
            <a:ext cx="6281738"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Knowing all of these tools can get confusing</a:t>
            </a:r>
          </a:p>
        </p:txBody>
      </p:sp>
      <p:sp>
        <p:nvSpPr>
          <p:cNvPr id="57347"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7348"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573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362200"/>
            <a:ext cx="28575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So when you’re not sure which tool to use, ask someone.</a:t>
            </a:r>
          </a:p>
        </p:txBody>
      </p:sp>
      <p:sp>
        <p:nvSpPr>
          <p:cNvPr id="58371"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8372"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50178" name="Picture 2" descr="http://upload.wikimedia.org/wikipedia/commons/6/65/20_questions_19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4962525"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1066800" y="500063"/>
            <a:ext cx="71628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a:solidFill>
                  <a:schemeClr val="tx2"/>
                </a:solidFill>
                <a:latin typeface="Californian FB" panose="0207040306080B030204" pitchFamily="18" charset="0"/>
              </a:rPr>
              <a:t>Dos and Don’ts</a:t>
            </a:r>
          </a:p>
        </p:txBody>
      </p:sp>
      <p:sp>
        <p:nvSpPr>
          <p:cNvPr id="59395" name="TextBox 1"/>
          <p:cNvSpPr txBox="1">
            <a:spLocks noChangeArrowheads="1"/>
          </p:cNvSpPr>
          <p:nvPr/>
        </p:nvSpPr>
        <p:spPr bwMode="auto">
          <a:xfrm>
            <a:off x="1066800" y="2133600"/>
            <a:ext cx="7391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sz="3200"/>
              <a:t>Put your findings in terms readers can understand</a:t>
            </a:r>
          </a:p>
          <a:p>
            <a:pPr eaLnBrk="1" hangingPunct="1">
              <a:buFont typeface="Arial" panose="020B0604020202020204" pitchFamily="34" charset="0"/>
              <a:buChar char="•"/>
            </a:pPr>
            <a:r>
              <a:rPr lang="en-US" sz="3200"/>
              <a:t>Explain your methodology</a:t>
            </a:r>
          </a:p>
          <a:p>
            <a:pPr eaLnBrk="1" hangingPunct="1">
              <a:buFont typeface="Arial" panose="020B0604020202020204" pitchFamily="34" charset="0"/>
              <a:buChar char="•"/>
            </a:pPr>
            <a:r>
              <a:rPr lang="en-US" sz="3200"/>
              <a:t>Put complicated numbers in graphics</a:t>
            </a:r>
          </a:p>
          <a:p>
            <a:pPr eaLnBrk="1" hangingPunct="1">
              <a:buFont typeface="Arial" panose="020B0604020202020204" pitchFamily="34" charset="0"/>
              <a:buChar char="•"/>
            </a:pPr>
            <a:r>
              <a:rPr lang="en-US" sz="3200"/>
              <a:t>Duplicate your results</a:t>
            </a:r>
          </a:p>
          <a:p>
            <a:pPr eaLnBrk="1" hangingPunct="1">
              <a:buFont typeface="Arial" panose="020B0604020202020204" pitchFamily="34" charset="0"/>
              <a:buChar char="•"/>
            </a:pPr>
            <a:r>
              <a:rPr lang="en-US" sz="3200"/>
              <a:t>Duplicate your results</a:t>
            </a: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1066800" y="500063"/>
            <a:ext cx="71628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a:solidFill>
                  <a:schemeClr val="tx2"/>
                </a:solidFill>
                <a:latin typeface="Californian FB" panose="0207040306080B030204" pitchFamily="18" charset="0"/>
              </a:rPr>
              <a:t>Dos and Don’ts</a:t>
            </a:r>
          </a:p>
        </p:txBody>
      </p:sp>
      <p:sp>
        <p:nvSpPr>
          <p:cNvPr id="60419" name="TextBox 1"/>
          <p:cNvSpPr txBox="1">
            <a:spLocks noChangeArrowheads="1"/>
          </p:cNvSpPr>
          <p:nvPr/>
        </p:nvSpPr>
        <p:spPr bwMode="auto">
          <a:xfrm>
            <a:off x="1066800" y="2133600"/>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3200"/>
              <a:t>Watch your wording:</a:t>
            </a:r>
          </a:p>
        </p:txBody>
      </p:sp>
      <p:sp>
        <p:nvSpPr>
          <p:cNvPr id="60420" name="Rectangle 1"/>
          <p:cNvSpPr>
            <a:spLocks noChangeArrowheads="1"/>
          </p:cNvSpPr>
          <p:nvPr/>
        </p:nvSpPr>
        <p:spPr bwMode="auto">
          <a:xfrm>
            <a:off x="990600" y="3124200"/>
            <a:ext cx="7543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i="1">
                <a:ea typeface="Calibri" panose="020F0502020204030204" pitchFamily="34" charset="0"/>
                <a:cs typeface="Times New Roman" panose="02020603050405020304" pitchFamily="18" charset="0"/>
              </a:rPr>
              <a:t>A farm city of 122,000 known as the "Salad Bowl of the World," Salinas had become a cornucopia of gang violence. The number of gangs more than tripled since 1990. In 1994, the </a:t>
            </a:r>
            <a:r>
              <a:rPr lang="en-US" sz="2800" i="1">
                <a:solidFill>
                  <a:srgbClr val="FF0000"/>
                </a:solidFill>
                <a:ea typeface="Calibri" panose="020F0502020204030204" pitchFamily="34" charset="0"/>
                <a:cs typeface="Times New Roman" panose="02020603050405020304" pitchFamily="18" charset="0"/>
              </a:rPr>
              <a:t>per-capita murder rate </a:t>
            </a:r>
            <a:r>
              <a:rPr lang="en-US" sz="2800" i="1">
                <a:ea typeface="Calibri" panose="020F0502020204030204" pitchFamily="34" charset="0"/>
                <a:cs typeface="Times New Roman" panose="02020603050405020304" pitchFamily="18" charset="0"/>
              </a:rPr>
              <a:t>in Salinas, largely attributed to warring gangs, surpassed that of San Jose, at </a:t>
            </a:r>
            <a:r>
              <a:rPr lang="en-US" sz="2800" i="1">
                <a:solidFill>
                  <a:srgbClr val="FF0000"/>
                </a:solidFill>
                <a:ea typeface="Calibri" panose="020F0502020204030204" pitchFamily="34" charset="0"/>
                <a:cs typeface="Times New Roman" panose="02020603050405020304" pitchFamily="18" charset="0"/>
              </a:rPr>
              <a:t>38 and 24 </a:t>
            </a:r>
            <a:r>
              <a:rPr lang="en-US" sz="2800" i="1">
                <a:ea typeface="Calibri" panose="020F0502020204030204" pitchFamily="34" charset="0"/>
                <a:cs typeface="Times New Roman" panose="02020603050405020304" pitchFamily="18" charset="0"/>
              </a:rPr>
              <a:t>respectively.</a:t>
            </a:r>
            <a:endParaRPr lang="en-US" sz="2800">
              <a:ea typeface="Calibri" panose="020F0502020204030204" pitchFamily="34"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1066800" y="500063"/>
            <a:ext cx="71628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a:solidFill>
                  <a:schemeClr val="tx2"/>
                </a:solidFill>
                <a:latin typeface="Californian FB" panose="0207040306080B030204" pitchFamily="18" charset="0"/>
              </a:rPr>
              <a:t>Dos and Don’ts</a:t>
            </a:r>
          </a:p>
        </p:txBody>
      </p:sp>
      <p:sp>
        <p:nvSpPr>
          <p:cNvPr id="61443" name="TextBox 1"/>
          <p:cNvSpPr txBox="1">
            <a:spLocks noChangeArrowheads="1"/>
          </p:cNvSpPr>
          <p:nvPr/>
        </p:nvSpPr>
        <p:spPr bwMode="auto">
          <a:xfrm>
            <a:off x="1066800" y="2133600"/>
            <a:ext cx="7391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sz="3200"/>
              <a:t>Bounce findings off experts/targets</a:t>
            </a:r>
          </a:p>
          <a:p>
            <a:pPr eaLnBrk="1" hangingPunct="1">
              <a:buFont typeface="Arial" panose="020B0604020202020204" pitchFamily="34" charset="0"/>
              <a:buChar char="•"/>
            </a:pPr>
            <a:r>
              <a:rPr lang="en-US" sz="3200"/>
              <a:t>Don’t say significant – when you don’t really now (but you can test for that)</a:t>
            </a:r>
          </a:p>
          <a:p>
            <a:pPr eaLnBrk="1" hangingPunct="1">
              <a:buFont typeface="Arial" panose="020B0604020202020204" pitchFamily="34" charset="0"/>
              <a:buChar char="•"/>
            </a:pPr>
            <a:r>
              <a:rPr lang="en-US" sz="3200"/>
              <a:t>Beware the spurious correlation</a:t>
            </a:r>
          </a:p>
          <a:p>
            <a:pPr eaLnBrk="1" hangingPunct="1">
              <a:buFont typeface="Arial" panose="020B0604020202020204" pitchFamily="34" charset="0"/>
              <a:buChar char="•"/>
            </a:pPr>
            <a:r>
              <a:rPr lang="en-US" sz="3200"/>
              <a:t>While your analysis may generate lots of Rs and Ps --- you may want to go back to descriptives in print.</a:t>
            </a: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22320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830263"/>
            <a:ext cx="65817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4338" y="2667000"/>
            <a:ext cx="5638800"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First step: Understand your data</a:t>
            </a:r>
          </a:p>
        </p:txBody>
      </p:sp>
      <p:sp>
        <p:nvSpPr>
          <p:cNvPr id="7171" name="Rectangle 3"/>
          <p:cNvSpPr>
            <a:spLocks noGrp="1" noChangeArrowheads="1"/>
          </p:cNvSpPr>
          <p:nvPr>
            <p:ph type="body" idx="1"/>
          </p:nvPr>
        </p:nvSpPr>
        <p:spPr>
          <a:xfrm>
            <a:off x="3429000" y="4953000"/>
            <a:ext cx="5029200" cy="1143000"/>
          </a:xfrm>
        </p:spPr>
        <p:txBody>
          <a:bodyPr/>
          <a:lstStyle/>
          <a:p>
            <a:pPr eaLnBrk="1" hangingPunct="1">
              <a:lnSpc>
                <a:spcPct val="80000"/>
              </a:lnSpc>
              <a:buFont typeface="Wingdings" panose="05000000000000000000" pitchFamily="2" charset="2"/>
              <a:buNone/>
            </a:pPr>
            <a:r>
              <a:rPr lang="en-US" sz="2800" smtClean="0"/>
              <a:t> Categorical data</a:t>
            </a:r>
          </a:p>
          <a:p>
            <a:pPr lvl="1" eaLnBrk="1" hangingPunct="1">
              <a:lnSpc>
                <a:spcPct val="80000"/>
              </a:lnSpc>
              <a:buFont typeface="Wingdings" panose="05000000000000000000" pitchFamily="2" charset="2"/>
              <a:buChar char="ü"/>
            </a:pPr>
            <a:r>
              <a:rPr lang="en-US" sz="2400" smtClean="0"/>
              <a:t>Dichotomous: yes/no, 1/0</a:t>
            </a:r>
          </a:p>
          <a:p>
            <a:pPr lvl="4" eaLnBrk="1" hangingPunct="1">
              <a:lnSpc>
                <a:spcPct val="80000"/>
              </a:lnSpc>
              <a:buFont typeface="Wingdings" panose="05000000000000000000" pitchFamily="2" charset="2"/>
              <a:buNone/>
            </a:pPr>
            <a:r>
              <a:rPr lang="en-US" sz="1800" smtClean="0"/>
              <a:t>		 </a:t>
            </a:r>
          </a:p>
        </p:txBody>
      </p:sp>
      <p:sp>
        <p:nvSpPr>
          <p:cNvPr id="7172"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7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Line 7"/>
          <p:cNvSpPr>
            <a:spLocks noChangeShapeType="1"/>
          </p:cNvSpPr>
          <p:nvPr/>
        </p:nvSpPr>
        <p:spPr bwMode="auto">
          <a:xfrm flipH="1">
            <a:off x="2743200" y="5181600"/>
            <a:ext cx="838200" cy="76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1828800" y="685800"/>
            <a:ext cx="556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a:solidFill>
                  <a:schemeClr val="tx2"/>
                </a:solidFill>
                <a:latin typeface="Californian FB" panose="0207040306080B030204" pitchFamily="18" charset="0"/>
              </a:rPr>
              <a:t>Questions?</a:t>
            </a:r>
          </a:p>
        </p:txBody>
      </p:sp>
      <p:pic>
        <p:nvPicPr>
          <p:cNvPr id="634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62150"/>
            <a:ext cx="248602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81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763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Oval 6"/>
          <p:cNvSpPr>
            <a:spLocks noChangeArrowheads="1"/>
          </p:cNvSpPr>
          <p:nvPr/>
        </p:nvSpPr>
        <p:spPr bwMode="auto">
          <a:xfrm>
            <a:off x="3352800" y="1371600"/>
            <a:ext cx="228600" cy="609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8197" name="Oval 7"/>
          <p:cNvSpPr>
            <a:spLocks noChangeArrowheads="1"/>
          </p:cNvSpPr>
          <p:nvPr/>
        </p:nvSpPr>
        <p:spPr bwMode="auto">
          <a:xfrm>
            <a:off x="8077200" y="3733800"/>
            <a:ext cx="228600" cy="609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219" name="Rectangle 3"/>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9220" name="Picture 8" descr="devilst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52400"/>
            <a:ext cx="46894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7"/>
          <p:cNvSpPr>
            <a:spLocks noGrp="1" noChangeArrowheads="1"/>
          </p:cNvSpPr>
          <p:nvPr>
            <p:ph type="title"/>
          </p:nvPr>
        </p:nvSpPr>
        <p:spPr>
          <a:xfrm>
            <a:off x="73025" y="762000"/>
            <a:ext cx="1676400" cy="1143000"/>
          </a:xfrm>
        </p:spPr>
        <p:txBody>
          <a:bodyPr/>
          <a:lstStyle/>
          <a:p>
            <a:pPr eaLnBrk="1" hangingPunct="1"/>
            <a:r>
              <a:rPr lang="en-US" smtClean="0">
                <a:solidFill>
                  <a:schemeClr val="bg2"/>
                </a:solidFill>
              </a:rPr>
              <a:t>On</a:t>
            </a:r>
          </a:p>
        </p:txBody>
      </p:sp>
      <p:pic>
        <p:nvPicPr>
          <p:cNvPr id="9222" name="Picture 8" descr="stan_slee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4765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Rectangle 8"/>
          <p:cNvSpPr>
            <a:spLocks noChangeArrowheads="1"/>
          </p:cNvSpPr>
          <p:nvPr/>
        </p:nvSpPr>
        <p:spPr bwMode="auto">
          <a:xfrm>
            <a:off x="4767263" y="188913"/>
            <a:ext cx="148113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a:solidFill>
                  <a:schemeClr val="bg2"/>
                </a:solidFill>
                <a:latin typeface="Californian FB" panose="0207040306080B030204" pitchFamily="18" charset="0"/>
              </a:rPr>
              <a:t>Off</a:t>
            </a:r>
          </a:p>
        </p:txBody>
      </p:sp>
      <p:pic>
        <p:nvPicPr>
          <p:cNvPr id="1229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2450" y="3676650"/>
            <a:ext cx="47625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 y="3338513"/>
            <a:ext cx="2547938"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2659063" y="3676650"/>
            <a:ext cx="1703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ym typeface="Wingdings" panose="05000000000000000000" pitchFamily="2" charset="2"/>
              </a:rPr>
              <a:t></a:t>
            </a:r>
            <a:r>
              <a:rPr lang="en-US"/>
              <a:t>UP</a:t>
            </a:r>
          </a:p>
        </p:txBody>
      </p:sp>
      <p:sp>
        <p:nvSpPr>
          <p:cNvPr id="14" name="TextBox 13"/>
          <p:cNvSpPr txBox="1">
            <a:spLocks noChangeArrowheads="1"/>
          </p:cNvSpPr>
          <p:nvPr/>
        </p:nvSpPr>
        <p:spPr bwMode="auto">
          <a:xfrm>
            <a:off x="2657475" y="5016500"/>
            <a:ext cx="170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ym typeface="Wingdings" panose="05000000000000000000" pitchFamily="2" charset="2"/>
              </a:rPr>
              <a:t>DOWN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3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Next step: Know what you can do with it</a:t>
            </a:r>
            <a:endParaRPr lang="en-US" smtClean="0">
              <a:solidFill>
                <a:schemeClr val="tx1"/>
              </a:solidFill>
            </a:endParaRPr>
          </a:p>
        </p:txBody>
      </p:sp>
      <p:sp>
        <p:nvSpPr>
          <p:cNvPr id="10243"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0244" name="Rectangle 6"/>
          <p:cNvSpPr>
            <a:spLocks noGrp="1" noChangeArrowheads="1"/>
          </p:cNvSpPr>
          <p:nvPr>
            <p:ph type="body" idx="1"/>
          </p:nvPr>
        </p:nvSpPr>
        <p:spPr/>
        <p:txBody>
          <a:bodyPr/>
          <a:lstStyle/>
          <a:p>
            <a:pPr eaLnBrk="1" hangingPunct="1">
              <a:buFont typeface="Wingdings" panose="05000000000000000000" pitchFamily="2" charset="2"/>
              <a:buChar char="ü"/>
            </a:pPr>
            <a:r>
              <a:rPr lang="en-US" smtClean="0"/>
              <a:t>Frequencies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6666"/>
      </a:dk2>
      <a:lt2>
        <a:srgbClr val="FFFF99"/>
      </a:lt2>
      <a:accent1>
        <a:srgbClr val="FF9900"/>
      </a:accent1>
      <a:accent2>
        <a:srgbClr val="00FFFF"/>
      </a:accent2>
      <a:accent3>
        <a:srgbClr val="AAB8B8"/>
      </a:accent3>
      <a:accent4>
        <a:srgbClr val="DADADA"/>
      </a:accent4>
      <a:accent5>
        <a:srgbClr val="FFCAAA"/>
      </a:accent5>
      <a:accent6>
        <a:srgbClr val="00E7E7"/>
      </a:accent6>
      <a:hlink>
        <a:srgbClr val="FF0000"/>
      </a:hlink>
      <a:folHlink>
        <a:srgbClr val="969696"/>
      </a:folHlink>
    </a:clrScheme>
    <a:fontScheme name="Default Design">
      <a:majorFont>
        <a:latin typeface="Californian FB"/>
        <a:ea typeface=""/>
        <a:cs typeface=""/>
      </a:majorFont>
      <a:minorFont>
        <a:latin typeface="Californian F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1968</TotalTime>
  <Words>785</Words>
  <Application>Microsoft Office PowerPoint</Application>
  <PresentationFormat>On-screen Show (4:3)</PresentationFormat>
  <Paragraphs>198</Paragraphs>
  <Slides>60</Slides>
  <Notes>60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Default Design</vt:lpstr>
      <vt:lpstr>Slide</vt:lpstr>
      <vt:lpstr>Ratchet up your investigation with statistics</vt:lpstr>
      <vt:lpstr>These may all be nuts</vt:lpstr>
      <vt:lpstr>But they do different things and need different tools</vt:lpstr>
      <vt:lpstr>These may all be data</vt:lpstr>
      <vt:lpstr>But they too require the right tool</vt:lpstr>
      <vt:lpstr>First step: Understand your data</vt:lpstr>
      <vt:lpstr>PowerPoint Presentation</vt:lpstr>
      <vt:lpstr>On</vt:lpstr>
      <vt:lpstr>Next step: Know what you can do with it</vt:lpstr>
      <vt:lpstr>PowerPoint Presentation</vt:lpstr>
      <vt:lpstr>Categorical Dichotomous</vt:lpstr>
      <vt:lpstr>PowerPoint Presentation</vt:lpstr>
      <vt:lpstr>Stepping up the data ladder</vt:lpstr>
      <vt:lpstr>PowerPoint Presentation</vt:lpstr>
      <vt:lpstr>PowerPoint Presentation</vt:lpstr>
      <vt:lpstr>Categorical  Multi-categorical</vt:lpstr>
      <vt:lpstr>PowerPoint Presentation</vt:lpstr>
      <vt:lpstr>PowerPoint Presentation</vt:lpstr>
      <vt:lpstr>Categorical  Multi-categorical</vt:lpstr>
      <vt:lpstr>PowerPoint Presentation</vt:lpstr>
      <vt:lpstr>PowerPoint Presentation</vt:lpstr>
      <vt:lpstr>Stepping up the data ladder</vt:lpstr>
      <vt:lpstr>PowerPoint Presentation</vt:lpstr>
      <vt:lpstr>Working with continuous data</vt:lpstr>
      <vt:lpstr>PowerPoint Presentation</vt:lpstr>
      <vt:lpstr>PowerPoint Presentation</vt:lpstr>
      <vt:lpstr>But wait! There’s more</vt:lpstr>
      <vt:lpstr>Correlation</vt:lpstr>
      <vt:lpstr>PowerPoint Presentation</vt:lpstr>
      <vt:lpstr> Distribution</vt:lpstr>
      <vt:lpstr>Regression</vt:lpstr>
      <vt:lpstr>Regression</vt:lpstr>
      <vt:lpstr>Regression</vt:lpstr>
      <vt:lpstr>Regression</vt:lpstr>
      <vt:lpstr>PowerPoint Presentation</vt:lpstr>
      <vt:lpstr>PowerPoint Presentation</vt:lpstr>
      <vt:lpstr>PowerPoint Presentation</vt:lpstr>
      <vt:lpstr>Mixing it up</vt:lpstr>
      <vt:lpstr>Mixing it up</vt:lpstr>
      <vt:lpstr>Mixing it up</vt:lpstr>
      <vt:lpstr>PowerPoint Presentation</vt:lpstr>
      <vt:lpstr>PowerPoint Presentation</vt:lpstr>
      <vt:lpstr>Don’t reinvent the wheel Know the tools (or find them)</vt:lpstr>
      <vt:lpstr>Index</vt:lpstr>
      <vt:lpstr>PowerPoint Presentation</vt:lpstr>
      <vt:lpstr>PowerPoint Presentation</vt:lpstr>
      <vt:lpstr>Indexes</vt:lpstr>
      <vt:lpstr>PowerPoint Presentation</vt:lpstr>
      <vt:lpstr>PowerPoint Presentation</vt:lpstr>
      <vt:lpstr>How to build your own index</vt:lpstr>
      <vt:lpstr>Your own index</vt:lpstr>
      <vt:lpstr>Your own index</vt:lpstr>
      <vt:lpstr>PowerPoint Presentation</vt:lpstr>
      <vt:lpstr>Knowing all of these tools can get confusing</vt:lpstr>
      <vt:lpstr>So when you’re not sure which tool to use, ask someone.</vt:lpstr>
      <vt:lpstr>PowerPoint Presentation</vt:lpstr>
      <vt:lpstr>PowerPoint Presentation</vt:lpstr>
      <vt:lpstr>PowerPoint Presentation</vt:lpstr>
      <vt:lpstr>PowerPoint Presentation</vt:lpstr>
      <vt:lpstr>PowerPoint Presentation</vt:lpstr>
    </vt:vector>
  </TitlesOfParts>
  <Company>TDMN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Lafleur</dc:creator>
  <cp:lastModifiedBy>jlafleur</cp:lastModifiedBy>
  <cp:revision>86</cp:revision>
  <dcterms:created xsi:type="dcterms:W3CDTF">2006-03-05T20:54:24Z</dcterms:created>
  <dcterms:modified xsi:type="dcterms:W3CDTF">2014-05-12T03:00:02Z</dcterms:modified>
</cp:coreProperties>
</file>