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0"/>
  </p:notesMasterIdLst>
  <p:handoutMasterIdLst>
    <p:handoutMasterId r:id="rId41"/>
  </p:handoutMasterIdLst>
  <p:sldIdLst>
    <p:sldId id="404" r:id="rId2"/>
    <p:sldId id="446" r:id="rId3"/>
    <p:sldId id="421" r:id="rId4"/>
    <p:sldId id="461" r:id="rId5"/>
    <p:sldId id="462" r:id="rId6"/>
    <p:sldId id="464" r:id="rId7"/>
    <p:sldId id="463" r:id="rId8"/>
    <p:sldId id="470" r:id="rId9"/>
    <p:sldId id="471" r:id="rId10"/>
    <p:sldId id="466" r:id="rId11"/>
    <p:sldId id="465" r:id="rId12"/>
    <p:sldId id="525" r:id="rId13"/>
    <p:sldId id="467" r:id="rId14"/>
    <p:sldId id="468" r:id="rId15"/>
    <p:sldId id="469" r:id="rId16"/>
    <p:sldId id="423" r:id="rId17"/>
    <p:sldId id="476" r:id="rId18"/>
    <p:sldId id="458" r:id="rId19"/>
    <p:sldId id="433" r:id="rId20"/>
    <p:sldId id="472" r:id="rId21"/>
    <p:sldId id="526" r:id="rId22"/>
    <p:sldId id="527" r:id="rId23"/>
    <p:sldId id="529" r:id="rId24"/>
    <p:sldId id="528" r:id="rId25"/>
    <p:sldId id="424" r:id="rId26"/>
    <p:sldId id="473" r:id="rId27"/>
    <p:sldId id="474" r:id="rId28"/>
    <p:sldId id="475" r:id="rId29"/>
    <p:sldId id="478" r:id="rId30"/>
    <p:sldId id="479" r:id="rId31"/>
    <p:sldId id="489" r:id="rId32"/>
    <p:sldId id="494" r:id="rId33"/>
    <p:sldId id="495" r:id="rId34"/>
    <p:sldId id="507" r:id="rId35"/>
    <p:sldId id="509" r:id="rId36"/>
    <p:sldId id="522" r:id="rId37"/>
    <p:sldId id="523" r:id="rId38"/>
    <p:sldId id="524"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Arial Narrow" pitchFamily="34" charset="0"/>
        <a:ea typeface="+mn-ea"/>
        <a:cs typeface="+mn-cs"/>
      </a:defRPr>
    </a:lvl2pPr>
    <a:lvl3pPr marL="914400" algn="l" rtl="0" fontAlgn="base">
      <a:spcBef>
        <a:spcPct val="0"/>
      </a:spcBef>
      <a:spcAft>
        <a:spcPct val="0"/>
      </a:spcAft>
      <a:defRPr sz="2400" kern="1200">
        <a:solidFill>
          <a:schemeClr val="tx1"/>
        </a:solidFill>
        <a:latin typeface="Arial Narrow" pitchFamily="34" charset="0"/>
        <a:ea typeface="+mn-ea"/>
        <a:cs typeface="+mn-cs"/>
      </a:defRPr>
    </a:lvl3pPr>
    <a:lvl4pPr marL="1371600" algn="l" rtl="0" fontAlgn="base">
      <a:spcBef>
        <a:spcPct val="0"/>
      </a:spcBef>
      <a:spcAft>
        <a:spcPct val="0"/>
      </a:spcAft>
      <a:defRPr sz="2400" kern="1200">
        <a:solidFill>
          <a:schemeClr val="tx1"/>
        </a:solidFill>
        <a:latin typeface="Arial Narrow" pitchFamily="34" charset="0"/>
        <a:ea typeface="+mn-ea"/>
        <a:cs typeface="+mn-cs"/>
      </a:defRPr>
    </a:lvl4pPr>
    <a:lvl5pPr marL="1828800" algn="l"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27" autoAdjust="0"/>
    <p:restoredTop sz="94640" autoAdjust="0"/>
  </p:normalViewPr>
  <p:slideViewPr>
    <p:cSldViewPr>
      <p:cViewPr>
        <p:scale>
          <a:sx n="75" d="100"/>
          <a:sy n="75" d="100"/>
        </p:scale>
        <p:origin x="-100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3245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3245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3245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881BE91-DB78-44D1-9AE9-906C8DAB37FE}" type="slidenum">
              <a:rPr lang="en-US"/>
              <a:pPr/>
              <a:t>‹#›</a:t>
            </a:fld>
            <a:endParaRPr lang="en-US"/>
          </a:p>
        </p:txBody>
      </p:sp>
    </p:spTree>
    <p:extLst>
      <p:ext uri="{BB962C8B-B14F-4D97-AF65-F5344CB8AC3E}">
        <p14:creationId xmlns:p14="http://schemas.microsoft.com/office/powerpoint/2010/main" val="3063689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0D30A788-A6D7-46A5-A874-AAC783EB285B}" type="slidenum">
              <a:rPr lang="en-US"/>
              <a:pPr/>
              <a:t>‹#›</a:t>
            </a:fld>
            <a:endParaRPr lang="en-US"/>
          </a:p>
        </p:txBody>
      </p:sp>
    </p:spTree>
    <p:extLst>
      <p:ext uri="{BB962C8B-B14F-4D97-AF65-F5344CB8AC3E}">
        <p14:creationId xmlns:p14="http://schemas.microsoft.com/office/powerpoint/2010/main" val="1914603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4A6642-4E0E-4CF0-BCF4-209C7A35EE9D}" type="slidenum">
              <a:rPr lang="en-US"/>
              <a:pPr/>
              <a:t>1</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EA9C4-0781-41C4-AD67-A61E18EA0BD0}" type="slidenum">
              <a:rPr lang="en-US"/>
              <a:pPr/>
              <a:t>10</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EA9C4-0781-41C4-AD67-A61E18EA0BD0}" type="slidenum">
              <a:rPr lang="en-US"/>
              <a:pPr/>
              <a:t>11</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EA9C4-0781-41C4-AD67-A61E18EA0BD0}" type="slidenum">
              <a:rPr lang="en-US"/>
              <a:pPr/>
              <a:t>12</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EA9C4-0781-41C4-AD67-A61E18EA0BD0}" type="slidenum">
              <a:rPr lang="en-US"/>
              <a:pPr/>
              <a:t>13</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EA9C4-0781-41C4-AD67-A61E18EA0BD0}" type="slidenum">
              <a:rPr lang="en-US"/>
              <a:pPr/>
              <a:t>14</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EA9C4-0781-41C4-AD67-A61E18EA0BD0}" type="slidenum">
              <a:rPr lang="en-US"/>
              <a:pPr/>
              <a:t>15</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70BD5E-1556-4FC4-B6B3-4A4B37CF0639}" type="slidenum">
              <a:rPr lang="en-US"/>
              <a:pPr/>
              <a:t>16</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70BD5E-1556-4FC4-B6B3-4A4B37CF0639}" type="slidenum">
              <a:rPr lang="en-US"/>
              <a:pPr/>
              <a:t>17</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AC54C-21F4-4917-B061-1C65B93F2C08}" type="slidenum">
              <a:rPr lang="en-US"/>
              <a:pPr/>
              <a:t>18</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45DB98-3289-48FC-A627-A68E7A1FC74D}" type="slidenum">
              <a:rPr lang="en-US"/>
              <a:pPr/>
              <a:t>19</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DEB730-E544-49AB-994A-8DCA3DF51193}" type="slidenum">
              <a:rPr lang="en-US"/>
              <a:pPr/>
              <a:t>2</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AC54C-21F4-4917-B061-1C65B93F2C08}" type="slidenum">
              <a:rPr lang="en-US"/>
              <a:pPr/>
              <a:t>20</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AC54C-21F4-4917-B061-1C65B93F2C08}" type="slidenum">
              <a:rPr lang="en-US"/>
              <a:pPr/>
              <a:t>21</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AC54C-21F4-4917-B061-1C65B93F2C08}" type="slidenum">
              <a:rPr lang="en-US"/>
              <a:pPr/>
              <a:t>22</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AC54C-21F4-4917-B061-1C65B93F2C08}" type="slidenum">
              <a:rPr lang="en-US"/>
              <a:pPr/>
              <a:t>23</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AC54C-21F4-4917-B061-1C65B93F2C08}" type="slidenum">
              <a:rPr lang="en-US"/>
              <a:pPr/>
              <a:t>24</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D9031-E7C8-4311-B1B4-F225E0FA1768}" type="slidenum">
              <a:rPr lang="en-US"/>
              <a:pPr/>
              <a:t>25</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D9031-E7C8-4311-B1B4-F225E0FA1768}" type="slidenum">
              <a:rPr lang="en-US"/>
              <a:pPr/>
              <a:t>26</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D9031-E7C8-4311-B1B4-F225E0FA1768}" type="slidenum">
              <a:rPr lang="en-US"/>
              <a:pPr/>
              <a:t>27</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D9031-E7C8-4311-B1B4-F225E0FA1768}" type="slidenum">
              <a:rPr lang="en-US"/>
              <a:pPr/>
              <a:t>28</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0A788-A6D7-46A5-A874-AAC783EB285B}" type="slidenum">
              <a:rPr lang="en-US" smtClean="0"/>
              <a:pPr/>
              <a:t>29</a:t>
            </a:fld>
            <a:endParaRPr lang="en-US"/>
          </a:p>
        </p:txBody>
      </p:sp>
    </p:spTree>
    <p:extLst>
      <p:ext uri="{BB962C8B-B14F-4D97-AF65-F5344CB8AC3E}">
        <p14:creationId xmlns:p14="http://schemas.microsoft.com/office/powerpoint/2010/main" val="3582732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EA9C4-0781-41C4-AD67-A61E18EA0BD0}" type="slidenum">
              <a:rPr lang="en-US"/>
              <a:pPr/>
              <a:t>3</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0A788-A6D7-46A5-A874-AAC783EB285B}" type="slidenum">
              <a:rPr lang="en-US" smtClean="0"/>
              <a:pPr/>
              <a:t>30</a:t>
            </a:fld>
            <a:endParaRPr lang="en-US"/>
          </a:p>
        </p:txBody>
      </p:sp>
    </p:spTree>
    <p:extLst>
      <p:ext uri="{BB962C8B-B14F-4D97-AF65-F5344CB8AC3E}">
        <p14:creationId xmlns:p14="http://schemas.microsoft.com/office/powerpoint/2010/main" val="2995430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0A788-A6D7-46A5-A874-AAC783EB285B}" type="slidenum">
              <a:rPr lang="en-US" smtClean="0"/>
              <a:pPr/>
              <a:t>31</a:t>
            </a:fld>
            <a:endParaRPr lang="en-US"/>
          </a:p>
        </p:txBody>
      </p:sp>
    </p:spTree>
    <p:extLst>
      <p:ext uri="{BB962C8B-B14F-4D97-AF65-F5344CB8AC3E}">
        <p14:creationId xmlns:p14="http://schemas.microsoft.com/office/powerpoint/2010/main" val="217535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0A788-A6D7-46A5-A874-AAC783EB285B}" type="slidenum">
              <a:rPr lang="en-US" smtClean="0"/>
              <a:pPr/>
              <a:t>32</a:t>
            </a:fld>
            <a:endParaRPr lang="en-US"/>
          </a:p>
        </p:txBody>
      </p:sp>
    </p:spTree>
    <p:extLst>
      <p:ext uri="{BB962C8B-B14F-4D97-AF65-F5344CB8AC3E}">
        <p14:creationId xmlns:p14="http://schemas.microsoft.com/office/powerpoint/2010/main" val="1786275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0A788-A6D7-46A5-A874-AAC783EB285B}" type="slidenum">
              <a:rPr lang="en-US" smtClean="0"/>
              <a:pPr/>
              <a:t>33</a:t>
            </a:fld>
            <a:endParaRPr lang="en-US"/>
          </a:p>
        </p:txBody>
      </p:sp>
    </p:spTree>
    <p:extLst>
      <p:ext uri="{BB962C8B-B14F-4D97-AF65-F5344CB8AC3E}">
        <p14:creationId xmlns:p14="http://schemas.microsoft.com/office/powerpoint/2010/main" val="3766667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0A788-A6D7-46A5-A874-AAC783EB285B}" type="slidenum">
              <a:rPr lang="en-US" smtClean="0"/>
              <a:pPr/>
              <a:t>34</a:t>
            </a:fld>
            <a:endParaRPr lang="en-US"/>
          </a:p>
        </p:txBody>
      </p:sp>
    </p:spTree>
    <p:extLst>
      <p:ext uri="{BB962C8B-B14F-4D97-AF65-F5344CB8AC3E}">
        <p14:creationId xmlns:p14="http://schemas.microsoft.com/office/powerpoint/2010/main" val="90325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0A788-A6D7-46A5-A874-AAC783EB285B}" type="slidenum">
              <a:rPr lang="en-US" smtClean="0"/>
              <a:pPr/>
              <a:t>35</a:t>
            </a:fld>
            <a:endParaRPr lang="en-US"/>
          </a:p>
        </p:txBody>
      </p:sp>
    </p:spTree>
    <p:extLst>
      <p:ext uri="{BB962C8B-B14F-4D97-AF65-F5344CB8AC3E}">
        <p14:creationId xmlns:p14="http://schemas.microsoft.com/office/powerpoint/2010/main" val="35704349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0A788-A6D7-46A5-A874-AAC783EB285B}" type="slidenum">
              <a:rPr lang="en-US" smtClean="0"/>
              <a:pPr/>
              <a:t>36</a:t>
            </a:fld>
            <a:endParaRPr lang="en-US"/>
          </a:p>
        </p:txBody>
      </p:sp>
    </p:spTree>
    <p:extLst>
      <p:ext uri="{BB962C8B-B14F-4D97-AF65-F5344CB8AC3E}">
        <p14:creationId xmlns:p14="http://schemas.microsoft.com/office/powerpoint/2010/main" val="3637501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0A788-A6D7-46A5-A874-AAC783EB285B}" type="slidenum">
              <a:rPr lang="en-US" smtClean="0"/>
              <a:pPr/>
              <a:t>37</a:t>
            </a:fld>
            <a:endParaRPr lang="en-US"/>
          </a:p>
        </p:txBody>
      </p:sp>
    </p:spTree>
    <p:extLst>
      <p:ext uri="{BB962C8B-B14F-4D97-AF65-F5344CB8AC3E}">
        <p14:creationId xmlns:p14="http://schemas.microsoft.com/office/powerpoint/2010/main" val="37414256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0A788-A6D7-46A5-A874-AAC783EB285B}" type="slidenum">
              <a:rPr lang="en-US" smtClean="0"/>
              <a:pPr/>
              <a:t>38</a:t>
            </a:fld>
            <a:endParaRPr lang="en-US"/>
          </a:p>
        </p:txBody>
      </p:sp>
    </p:spTree>
    <p:extLst>
      <p:ext uri="{BB962C8B-B14F-4D97-AF65-F5344CB8AC3E}">
        <p14:creationId xmlns:p14="http://schemas.microsoft.com/office/powerpoint/2010/main" val="3637501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EA9C4-0781-41C4-AD67-A61E18EA0BD0}" type="slidenum">
              <a:rPr lang="en-US"/>
              <a:pPr/>
              <a:t>4</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EA9C4-0781-41C4-AD67-A61E18EA0BD0}" type="slidenum">
              <a:rPr lang="en-US"/>
              <a:pPr/>
              <a:t>5</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EA9C4-0781-41C4-AD67-A61E18EA0BD0}" type="slidenum">
              <a:rPr lang="en-US"/>
              <a:pPr/>
              <a:t>6</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EA9C4-0781-41C4-AD67-A61E18EA0BD0}" type="slidenum">
              <a:rPr lang="en-US"/>
              <a:pPr/>
              <a:t>7</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EA9C4-0781-41C4-AD67-A61E18EA0BD0}" type="slidenum">
              <a:rPr lang="en-US"/>
              <a:pPr/>
              <a:t>8</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EA9C4-0781-41C4-AD67-A61E18EA0BD0}" type="slidenum">
              <a:rPr lang="en-US"/>
              <a:pPr/>
              <a:t>9</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6914" name="Freeform 2"/>
          <p:cNvSpPr>
            <a:spLocks/>
          </p:cNvSpPr>
          <p:nvPr/>
        </p:nvSpPr>
        <p:spPr bwMode="hidden">
          <a:xfrm>
            <a:off x="-11113" y="1836738"/>
            <a:ext cx="2268538" cy="2709862"/>
          </a:xfrm>
          <a:custGeom>
            <a:avLst/>
            <a:gdLst>
              <a:gd name="T0" fmla="*/ 808 w 1429"/>
              <a:gd name="T1" fmla="*/ 283 h 1707"/>
              <a:gd name="T2" fmla="*/ 673 w 1429"/>
              <a:gd name="T3" fmla="*/ 252 h 1707"/>
              <a:gd name="T4" fmla="*/ 654 w 1429"/>
              <a:gd name="T5" fmla="*/ 0 h 1707"/>
              <a:gd name="T6" fmla="*/ 488 w 1429"/>
              <a:gd name="T7" fmla="*/ 13 h 1707"/>
              <a:gd name="T8" fmla="*/ 476 w 1429"/>
              <a:gd name="T9" fmla="*/ 252 h 1707"/>
              <a:gd name="T10" fmla="*/ 365 w 1429"/>
              <a:gd name="T11" fmla="*/ 290 h 1707"/>
              <a:gd name="T12" fmla="*/ 206 w 1429"/>
              <a:gd name="T13" fmla="*/ 86 h 1707"/>
              <a:gd name="T14" fmla="*/ 95 w 1429"/>
              <a:gd name="T15" fmla="*/ 148 h 1707"/>
              <a:gd name="T16" fmla="*/ 200 w 1429"/>
              <a:gd name="T17" fmla="*/ 376 h 1707"/>
              <a:gd name="T18" fmla="*/ 126 w 1429"/>
              <a:gd name="T19" fmla="*/ 450 h 1707"/>
              <a:gd name="T20" fmla="*/ 0 w 1429"/>
              <a:gd name="T21" fmla="*/ 423 h 1707"/>
              <a:gd name="T22" fmla="*/ 0 w 1429"/>
              <a:gd name="T23" fmla="*/ 1273 h 1707"/>
              <a:gd name="T24" fmla="*/ 101 w 1429"/>
              <a:gd name="T25" fmla="*/ 1226 h 1707"/>
              <a:gd name="T26" fmla="*/ 181 w 1429"/>
              <a:gd name="T27" fmla="*/ 1306 h 1707"/>
              <a:gd name="T28" fmla="*/ 70 w 1429"/>
              <a:gd name="T29" fmla="*/ 1509 h 1707"/>
              <a:gd name="T30" fmla="*/ 175 w 1429"/>
              <a:gd name="T31" fmla="*/ 1596 h 1707"/>
              <a:gd name="T32" fmla="*/ 365 w 1429"/>
              <a:gd name="T33" fmla="*/ 1411 h 1707"/>
              <a:gd name="T34" fmla="*/ 476 w 1429"/>
              <a:gd name="T35" fmla="*/ 1448 h 1707"/>
              <a:gd name="T36" fmla="*/ 501 w 1429"/>
              <a:gd name="T37" fmla="*/ 1700 h 1707"/>
              <a:gd name="T38" fmla="*/ 667 w 1429"/>
              <a:gd name="T39" fmla="*/ 1707 h 1707"/>
              <a:gd name="T40" fmla="*/ 685 w 1429"/>
              <a:gd name="T41" fmla="*/ 1442 h 1707"/>
              <a:gd name="T42" fmla="*/ 826 w 1429"/>
              <a:gd name="T43" fmla="*/ 1405 h 1707"/>
              <a:gd name="T44" fmla="*/ 993 w 1429"/>
              <a:gd name="T45" fmla="*/ 1590 h 1707"/>
              <a:gd name="T46" fmla="*/ 1103 w 1429"/>
              <a:gd name="T47" fmla="*/ 1522 h 1707"/>
              <a:gd name="T48" fmla="*/ 993 w 1429"/>
              <a:gd name="T49" fmla="*/ 1300 h 1707"/>
              <a:gd name="T50" fmla="*/ 1067 w 1429"/>
              <a:gd name="T51" fmla="*/ 1207 h 1707"/>
              <a:gd name="T52" fmla="*/ 1288 w 1429"/>
              <a:gd name="T53" fmla="*/ 1312 h 1707"/>
              <a:gd name="T54" fmla="*/ 1355 w 1429"/>
              <a:gd name="T55" fmla="*/ 1196 h 1707"/>
              <a:gd name="T56" fmla="*/ 1153 w 1429"/>
              <a:gd name="T57" fmla="*/ 1047 h 1707"/>
              <a:gd name="T58" fmla="*/ 1177 w 1429"/>
              <a:gd name="T59" fmla="*/ 918 h 1707"/>
              <a:gd name="T60" fmla="*/ 1429 w 1429"/>
              <a:gd name="T61" fmla="*/ 894 h 1707"/>
              <a:gd name="T62" fmla="*/ 1423 w 1429"/>
              <a:gd name="T63" fmla="*/ 764 h 1707"/>
              <a:gd name="T64" fmla="*/ 1171 w 1429"/>
              <a:gd name="T65" fmla="*/ 727 h 1707"/>
              <a:gd name="T66" fmla="*/ 1146 w 1429"/>
              <a:gd name="T67" fmla="*/ 629 h 1707"/>
              <a:gd name="T68" fmla="*/ 1349 w 1429"/>
              <a:gd name="T69" fmla="*/ 487 h 1707"/>
              <a:gd name="T70" fmla="*/ 1282 w 1429"/>
              <a:gd name="T71" fmla="*/ 370 h 1707"/>
              <a:gd name="T72" fmla="*/ 1054 w 1429"/>
              <a:gd name="T73" fmla="*/ 462 h 1707"/>
              <a:gd name="T74" fmla="*/ 980 w 1429"/>
              <a:gd name="T75" fmla="*/ 388 h 1707"/>
              <a:gd name="T76" fmla="*/ 1097 w 1429"/>
              <a:gd name="T77" fmla="*/ 173 h 1707"/>
              <a:gd name="T78" fmla="*/ 986 w 1429"/>
              <a:gd name="T79" fmla="*/ 105 h 1707"/>
              <a:gd name="T80" fmla="*/ 808 w 1429"/>
              <a:gd name="T81" fmla="*/ 283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15" name="Freeform 3"/>
          <p:cNvSpPr>
            <a:spLocks/>
          </p:cNvSpPr>
          <p:nvPr/>
        </p:nvSpPr>
        <p:spPr bwMode="hidden">
          <a:xfrm>
            <a:off x="107950" y="15875"/>
            <a:ext cx="838200" cy="787400"/>
          </a:xfrm>
          <a:custGeom>
            <a:avLst/>
            <a:gdLst>
              <a:gd name="T0" fmla="*/ 335 w 528"/>
              <a:gd name="T1" fmla="*/ 56 h 496"/>
              <a:gd name="T2" fmla="*/ 293 w 528"/>
              <a:gd name="T3" fmla="*/ 46 h 496"/>
              <a:gd name="T4" fmla="*/ 288 w 528"/>
              <a:gd name="T5" fmla="*/ 0 h 496"/>
              <a:gd name="T6" fmla="*/ 238 w 528"/>
              <a:gd name="T7" fmla="*/ 0 h 496"/>
              <a:gd name="T8" fmla="*/ 232 w 528"/>
              <a:gd name="T9" fmla="*/ 46 h 496"/>
              <a:gd name="T10" fmla="*/ 198 w 528"/>
              <a:gd name="T11" fmla="*/ 58 h 496"/>
              <a:gd name="T12" fmla="*/ 146 w 528"/>
              <a:gd name="T13" fmla="*/ 0 h 496"/>
              <a:gd name="T14" fmla="*/ 114 w 528"/>
              <a:gd name="T15" fmla="*/ 14 h 496"/>
              <a:gd name="T16" fmla="*/ 147 w 528"/>
              <a:gd name="T17" fmla="*/ 84 h 496"/>
              <a:gd name="T18" fmla="*/ 124 w 528"/>
              <a:gd name="T19" fmla="*/ 107 h 496"/>
              <a:gd name="T20" fmla="*/ 50 w 528"/>
              <a:gd name="T21" fmla="*/ 81 h 496"/>
              <a:gd name="T22" fmla="*/ 32 w 528"/>
              <a:gd name="T23" fmla="*/ 109 h 496"/>
              <a:gd name="T24" fmla="*/ 90 w 528"/>
              <a:gd name="T25" fmla="*/ 159 h 496"/>
              <a:gd name="T26" fmla="*/ 80 w 528"/>
              <a:gd name="T27" fmla="*/ 197 h 496"/>
              <a:gd name="T28" fmla="*/ 2 w 528"/>
              <a:gd name="T29" fmla="*/ 202 h 496"/>
              <a:gd name="T30" fmla="*/ 0 w 528"/>
              <a:gd name="T31" fmla="*/ 244 h 496"/>
              <a:gd name="T32" fmla="*/ 80 w 528"/>
              <a:gd name="T33" fmla="*/ 256 h 496"/>
              <a:gd name="T34" fmla="*/ 88 w 528"/>
              <a:gd name="T35" fmla="*/ 292 h 496"/>
              <a:gd name="T36" fmla="*/ 29 w 528"/>
              <a:gd name="T37" fmla="*/ 345 h 496"/>
              <a:gd name="T38" fmla="*/ 50 w 528"/>
              <a:gd name="T39" fmla="*/ 378 h 496"/>
              <a:gd name="T40" fmla="*/ 116 w 528"/>
              <a:gd name="T41" fmla="*/ 347 h 496"/>
              <a:gd name="T42" fmla="*/ 141 w 528"/>
              <a:gd name="T43" fmla="*/ 372 h 496"/>
              <a:gd name="T44" fmla="*/ 107 w 528"/>
              <a:gd name="T45" fmla="*/ 435 h 496"/>
              <a:gd name="T46" fmla="*/ 139 w 528"/>
              <a:gd name="T47" fmla="*/ 462 h 496"/>
              <a:gd name="T48" fmla="*/ 198 w 528"/>
              <a:gd name="T49" fmla="*/ 404 h 496"/>
              <a:gd name="T50" fmla="*/ 232 w 528"/>
              <a:gd name="T51" fmla="*/ 416 h 496"/>
              <a:gd name="T52" fmla="*/ 240 w 528"/>
              <a:gd name="T53" fmla="*/ 494 h 496"/>
              <a:gd name="T54" fmla="*/ 292 w 528"/>
              <a:gd name="T55" fmla="*/ 496 h 496"/>
              <a:gd name="T56" fmla="*/ 297 w 528"/>
              <a:gd name="T57" fmla="*/ 414 h 496"/>
              <a:gd name="T58" fmla="*/ 341 w 528"/>
              <a:gd name="T59" fmla="*/ 403 h 496"/>
              <a:gd name="T60" fmla="*/ 393 w 528"/>
              <a:gd name="T61" fmla="*/ 460 h 496"/>
              <a:gd name="T62" fmla="*/ 427 w 528"/>
              <a:gd name="T63" fmla="*/ 439 h 496"/>
              <a:gd name="T64" fmla="*/ 393 w 528"/>
              <a:gd name="T65" fmla="*/ 370 h 496"/>
              <a:gd name="T66" fmla="*/ 416 w 528"/>
              <a:gd name="T67" fmla="*/ 341 h 496"/>
              <a:gd name="T68" fmla="*/ 484 w 528"/>
              <a:gd name="T69" fmla="*/ 374 h 496"/>
              <a:gd name="T70" fmla="*/ 505 w 528"/>
              <a:gd name="T71" fmla="*/ 338 h 496"/>
              <a:gd name="T72" fmla="*/ 442 w 528"/>
              <a:gd name="T73" fmla="*/ 292 h 496"/>
              <a:gd name="T74" fmla="*/ 450 w 528"/>
              <a:gd name="T75" fmla="*/ 252 h 496"/>
              <a:gd name="T76" fmla="*/ 528 w 528"/>
              <a:gd name="T77" fmla="*/ 244 h 496"/>
              <a:gd name="T78" fmla="*/ 526 w 528"/>
              <a:gd name="T79" fmla="*/ 204 h 496"/>
              <a:gd name="T80" fmla="*/ 448 w 528"/>
              <a:gd name="T81" fmla="*/ 193 h 496"/>
              <a:gd name="T82" fmla="*/ 440 w 528"/>
              <a:gd name="T83" fmla="*/ 162 h 496"/>
              <a:gd name="T84" fmla="*/ 503 w 528"/>
              <a:gd name="T85" fmla="*/ 119 h 496"/>
              <a:gd name="T86" fmla="*/ 482 w 528"/>
              <a:gd name="T87" fmla="*/ 82 h 496"/>
              <a:gd name="T88" fmla="*/ 412 w 528"/>
              <a:gd name="T89" fmla="*/ 111 h 496"/>
              <a:gd name="T90" fmla="*/ 389 w 528"/>
              <a:gd name="T91" fmla="*/ 88 h 496"/>
              <a:gd name="T92" fmla="*/ 425 w 528"/>
              <a:gd name="T93" fmla="*/ 21 h 496"/>
              <a:gd name="T94" fmla="*/ 391 w 528"/>
              <a:gd name="T95" fmla="*/ 0 h 496"/>
              <a:gd name="T96" fmla="*/ 335 w 528"/>
              <a:gd name="T97" fmla="*/ 5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16" name="Freeform 4"/>
          <p:cNvSpPr>
            <a:spLocks/>
          </p:cNvSpPr>
          <p:nvPr/>
        </p:nvSpPr>
        <p:spPr bwMode="hidden">
          <a:xfrm>
            <a:off x="1192213" y="354013"/>
            <a:ext cx="2266950" cy="2270125"/>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17" name="Freeform 5"/>
          <p:cNvSpPr>
            <a:spLocks/>
          </p:cNvSpPr>
          <p:nvPr/>
        </p:nvSpPr>
        <p:spPr bwMode="hidden">
          <a:xfrm>
            <a:off x="2532063" y="1270000"/>
            <a:ext cx="3670300" cy="3671888"/>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18" name="Freeform 6"/>
          <p:cNvSpPr>
            <a:spLocks/>
          </p:cNvSpPr>
          <p:nvPr/>
        </p:nvSpPr>
        <p:spPr bwMode="hidden">
          <a:xfrm>
            <a:off x="3175" y="4797425"/>
            <a:ext cx="3417888" cy="2097088"/>
          </a:xfrm>
          <a:custGeom>
            <a:avLst/>
            <a:gdLst>
              <a:gd name="T0" fmla="*/ 1368 w 2153"/>
              <a:gd name="T1" fmla="*/ 358 h 1321"/>
              <a:gd name="T2" fmla="*/ 1197 w 2153"/>
              <a:gd name="T3" fmla="*/ 318 h 1321"/>
              <a:gd name="T4" fmla="*/ 1173 w 2153"/>
              <a:gd name="T5" fmla="*/ 0 h 1321"/>
              <a:gd name="T6" fmla="*/ 964 w 2153"/>
              <a:gd name="T7" fmla="*/ 16 h 1321"/>
              <a:gd name="T8" fmla="*/ 948 w 2153"/>
              <a:gd name="T9" fmla="*/ 318 h 1321"/>
              <a:gd name="T10" fmla="*/ 808 w 2153"/>
              <a:gd name="T11" fmla="*/ 366 h 1321"/>
              <a:gd name="T12" fmla="*/ 606 w 2153"/>
              <a:gd name="T13" fmla="*/ 109 h 1321"/>
              <a:gd name="T14" fmla="*/ 467 w 2153"/>
              <a:gd name="T15" fmla="*/ 187 h 1321"/>
              <a:gd name="T16" fmla="*/ 599 w 2153"/>
              <a:gd name="T17" fmla="*/ 474 h 1321"/>
              <a:gd name="T18" fmla="*/ 506 w 2153"/>
              <a:gd name="T19" fmla="*/ 568 h 1321"/>
              <a:gd name="T20" fmla="*/ 202 w 2153"/>
              <a:gd name="T21" fmla="*/ 459 h 1321"/>
              <a:gd name="T22" fmla="*/ 132 w 2153"/>
              <a:gd name="T23" fmla="*/ 576 h 1321"/>
              <a:gd name="T24" fmla="*/ 365 w 2153"/>
              <a:gd name="T25" fmla="*/ 778 h 1321"/>
              <a:gd name="T26" fmla="*/ 327 w 2153"/>
              <a:gd name="T27" fmla="*/ 933 h 1321"/>
              <a:gd name="T28" fmla="*/ 7 w 2153"/>
              <a:gd name="T29" fmla="*/ 956 h 1321"/>
              <a:gd name="T30" fmla="*/ 0 w 2153"/>
              <a:gd name="T31" fmla="*/ 1128 h 1321"/>
              <a:gd name="T32" fmla="*/ 327 w 2153"/>
              <a:gd name="T33" fmla="*/ 1174 h 1321"/>
              <a:gd name="T34" fmla="*/ 358 w 2153"/>
              <a:gd name="T35" fmla="*/ 1321 h 1321"/>
              <a:gd name="T36" fmla="*/ 1804 w 2153"/>
              <a:gd name="T37" fmla="*/ 1321 h 1321"/>
              <a:gd name="T38" fmla="*/ 1835 w 2153"/>
              <a:gd name="T39" fmla="*/ 1158 h 1321"/>
              <a:gd name="T40" fmla="*/ 2153 w 2153"/>
              <a:gd name="T41" fmla="*/ 1128 h 1321"/>
              <a:gd name="T42" fmla="*/ 2146 w 2153"/>
              <a:gd name="T43" fmla="*/ 964 h 1321"/>
              <a:gd name="T44" fmla="*/ 1827 w 2153"/>
              <a:gd name="T45" fmla="*/ 917 h 1321"/>
              <a:gd name="T46" fmla="*/ 1795 w 2153"/>
              <a:gd name="T47" fmla="*/ 793 h 1321"/>
              <a:gd name="T48" fmla="*/ 2052 w 2153"/>
              <a:gd name="T49" fmla="*/ 615 h 1321"/>
              <a:gd name="T50" fmla="*/ 1967 w 2153"/>
              <a:gd name="T51" fmla="*/ 467 h 1321"/>
              <a:gd name="T52" fmla="*/ 1679 w 2153"/>
              <a:gd name="T53" fmla="*/ 583 h 1321"/>
              <a:gd name="T54" fmla="*/ 1586 w 2153"/>
              <a:gd name="T55" fmla="*/ 490 h 1321"/>
              <a:gd name="T56" fmla="*/ 1733 w 2153"/>
              <a:gd name="T57" fmla="*/ 218 h 1321"/>
              <a:gd name="T58" fmla="*/ 1593 w 2153"/>
              <a:gd name="T59" fmla="*/ 132 h 1321"/>
              <a:gd name="T60" fmla="*/ 1368 w 2153"/>
              <a:gd name="T61" fmla="*/ 358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19" name="Freeform 7"/>
          <p:cNvSpPr>
            <a:spLocks/>
          </p:cNvSpPr>
          <p:nvPr/>
        </p:nvSpPr>
        <p:spPr bwMode="hidden">
          <a:xfrm>
            <a:off x="4494213" y="4425950"/>
            <a:ext cx="2263775" cy="2263775"/>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20" name="Freeform 8"/>
          <p:cNvSpPr>
            <a:spLocks/>
          </p:cNvSpPr>
          <p:nvPr/>
        </p:nvSpPr>
        <p:spPr bwMode="hidden">
          <a:xfrm>
            <a:off x="5646738" y="487363"/>
            <a:ext cx="2928937" cy="2930525"/>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21" name="Freeform 9"/>
          <p:cNvSpPr>
            <a:spLocks/>
          </p:cNvSpPr>
          <p:nvPr/>
        </p:nvSpPr>
        <p:spPr bwMode="hidden">
          <a:xfrm>
            <a:off x="7146925" y="2555875"/>
            <a:ext cx="2008188" cy="3997325"/>
          </a:xfrm>
          <a:custGeom>
            <a:avLst/>
            <a:gdLst>
              <a:gd name="T0" fmla="*/ 1265 w 1265"/>
              <a:gd name="T1" fmla="*/ 0 h 2518"/>
              <a:gd name="T2" fmla="*/ 1128 w 1265"/>
              <a:gd name="T3" fmla="*/ 18 h 2518"/>
              <a:gd name="T4" fmla="*/ 1110 w 1265"/>
              <a:gd name="T5" fmla="*/ 372 h 2518"/>
              <a:gd name="T6" fmla="*/ 946 w 1265"/>
              <a:gd name="T7" fmla="*/ 428 h 2518"/>
              <a:gd name="T8" fmla="*/ 710 w 1265"/>
              <a:gd name="T9" fmla="*/ 127 h 2518"/>
              <a:gd name="T10" fmla="*/ 546 w 1265"/>
              <a:gd name="T11" fmla="*/ 219 h 2518"/>
              <a:gd name="T12" fmla="*/ 701 w 1265"/>
              <a:gd name="T13" fmla="*/ 555 h 2518"/>
              <a:gd name="T14" fmla="*/ 592 w 1265"/>
              <a:gd name="T15" fmla="*/ 665 h 2518"/>
              <a:gd name="T16" fmla="*/ 237 w 1265"/>
              <a:gd name="T17" fmla="*/ 537 h 2518"/>
              <a:gd name="T18" fmla="*/ 155 w 1265"/>
              <a:gd name="T19" fmla="*/ 674 h 2518"/>
              <a:gd name="T20" fmla="*/ 427 w 1265"/>
              <a:gd name="T21" fmla="*/ 911 h 2518"/>
              <a:gd name="T22" fmla="*/ 383 w 1265"/>
              <a:gd name="T23" fmla="*/ 1093 h 2518"/>
              <a:gd name="T24" fmla="*/ 9 w 1265"/>
              <a:gd name="T25" fmla="*/ 1121 h 2518"/>
              <a:gd name="T26" fmla="*/ 0 w 1265"/>
              <a:gd name="T27" fmla="*/ 1322 h 2518"/>
              <a:gd name="T28" fmla="*/ 383 w 1265"/>
              <a:gd name="T29" fmla="*/ 1376 h 2518"/>
              <a:gd name="T30" fmla="*/ 419 w 1265"/>
              <a:gd name="T31" fmla="*/ 1549 h 2518"/>
              <a:gd name="T32" fmla="*/ 136 w 1265"/>
              <a:gd name="T33" fmla="*/ 1804 h 2518"/>
              <a:gd name="T34" fmla="*/ 237 w 1265"/>
              <a:gd name="T35" fmla="*/ 1959 h 2518"/>
              <a:gd name="T36" fmla="*/ 555 w 1265"/>
              <a:gd name="T37" fmla="*/ 1813 h 2518"/>
              <a:gd name="T38" fmla="*/ 674 w 1265"/>
              <a:gd name="T39" fmla="*/ 1932 h 2518"/>
              <a:gd name="T40" fmla="*/ 509 w 1265"/>
              <a:gd name="T41" fmla="*/ 2232 h 2518"/>
              <a:gd name="T42" fmla="*/ 664 w 1265"/>
              <a:gd name="T43" fmla="*/ 2360 h 2518"/>
              <a:gd name="T44" fmla="*/ 946 w 1265"/>
              <a:gd name="T45" fmla="*/ 2087 h 2518"/>
              <a:gd name="T46" fmla="*/ 1110 w 1265"/>
              <a:gd name="T47" fmla="*/ 2142 h 2518"/>
              <a:gd name="T48" fmla="*/ 1147 w 1265"/>
              <a:gd name="T49" fmla="*/ 2515 h 2518"/>
              <a:gd name="T50" fmla="*/ 1265 w 1265"/>
              <a:gd name="T51" fmla="*/ 2518 h 2518"/>
              <a:gd name="T52" fmla="*/ 1265 w 1265"/>
              <a:gd name="T53" fmla="*/ 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22" name="Freeform 10"/>
          <p:cNvSpPr>
            <a:spLocks/>
          </p:cNvSpPr>
          <p:nvPr/>
        </p:nvSpPr>
        <p:spPr bwMode="hidden">
          <a:xfrm rot="-5400000">
            <a:off x="3977481" y="-853281"/>
            <a:ext cx="1722438" cy="3429000"/>
          </a:xfrm>
          <a:custGeom>
            <a:avLst/>
            <a:gdLst>
              <a:gd name="T0" fmla="*/ 1265 w 1265"/>
              <a:gd name="T1" fmla="*/ 0 h 2518"/>
              <a:gd name="T2" fmla="*/ 1128 w 1265"/>
              <a:gd name="T3" fmla="*/ 18 h 2518"/>
              <a:gd name="T4" fmla="*/ 1110 w 1265"/>
              <a:gd name="T5" fmla="*/ 372 h 2518"/>
              <a:gd name="T6" fmla="*/ 946 w 1265"/>
              <a:gd name="T7" fmla="*/ 428 h 2518"/>
              <a:gd name="T8" fmla="*/ 710 w 1265"/>
              <a:gd name="T9" fmla="*/ 127 h 2518"/>
              <a:gd name="T10" fmla="*/ 546 w 1265"/>
              <a:gd name="T11" fmla="*/ 219 h 2518"/>
              <a:gd name="T12" fmla="*/ 701 w 1265"/>
              <a:gd name="T13" fmla="*/ 555 h 2518"/>
              <a:gd name="T14" fmla="*/ 592 w 1265"/>
              <a:gd name="T15" fmla="*/ 665 h 2518"/>
              <a:gd name="T16" fmla="*/ 237 w 1265"/>
              <a:gd name="T17" fmla="*/ 537 h 2518"/>
              <a:gd name="T18" fmla="*/ 155 w 1265"/>
              <a:gd name="T19" fmla="*/ 674 h 2518"/>
              <a:gd name="T20" fmla="*/ 427 w 1265"/>
              <a:gd name="T21" fmla="*/ 911 h 2518"/>
              <a:gd name="T22" fmla="*/ 383 w 1265"/>
              <a:gd name="T23" fmla="*/ 1093 h 2518"/>
              <a:gd name="T24" fmla="*/ 9 w 1265"/>
              <a:gd name="T25" fmla="*/ 1121 h 2518"/>
              <a:gd name="T26" fmla="*/ 0 w 1265"/>
              <a:gd name="T27" fmla="*/ 1322 h 2518"/>
              <a:gd name="T28" fmla="*/ 383 w 1265"/>
              <a:gd name="T29" fmla="*/ 1376 h 2518"/>
              <a:gd name="T30" fmla="*/ 419 w 1265"/>
              <a:gd name="T31" fmla="*/ 1549 h 2518"/>
              <a:gd name="T32" fmla="*/ 136 w 1265"/>
              <a:gd name="T33" fmla="*/ 1804 h 2518"/>
              <a:gd name="T34" fmla="*/ 237 w 1265"/>
              <a:gd name="T35" fmla="*/ 1959 h 2518"/>
              <a:gd name="T36" fmla="*/ 555 w 1265"/>
              <a:gd name="T37" fmla="*/ 1813 h 2518"/>
              <a:gd name="T38" fmla="*/ 674 w 1265"/>
              <a:gd name="T39" fmla="*/ 1932 h 2518"/>
              <a:gd name="T40" fmla="*/ 509 w 1265"/>
              <a:gd name="T41" fmla="*/ 2232 h 2518"/>
              <a:gd name="T42" fmla="*/ 664 w 1265"/>
              <a:gd name="T43" fmla="*/ 2360 h 2518"/>
              <a:gd name="T44" fmla="*/ 946 w 1265"/>
              <a:gd name="T45" fmla="*/ 2087 h 2518"/>
              <a:gd name="T46" fmla="*/ 1110 w 1265"/>
              <a:gd name="T47" fmla="*/ 2142 h 2518"/>
              <a:gd name="T48" fmla="*/ 1147 w 1265"/>
              <a:gd name="T49" fmla="*/ 2515 h 2518"/>
              <a:gd name="T50" fmla="*/ 1265 w 1265"/>
              <a:gd name="T51" fmla="*/ 2518 h 2518"/>
              <a:gd name="T52" fmla="*/ 1265 w 1265"/>
              <a:gd name="T53" fmla="*/ 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6923" name="Picture 11" descr="Fac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3175" y="-3175"/>
            <a:ext cx="8032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66924" name="Rectangle 12"/>
          <p:cNvSpPr>
            <a:spLocks noGrp="1" noChangeArrowheads="1"/>
          </p:cNvSpPr>
          <p:nvPr>
            <p:ph type="ctrTitle"/>
          </p:nvPr>
        </p:nvSpPr>
        <p:spPr>
          <a:xfrm>
            <a:off x="1143000" y="2286000"/>
            <a:ext cx="7772400" cy="1143000"/>
          </a:xfrm>
        </p:spPr>
        <p:txBody>
          <a:bodyPr/>
          <a:lstStyle>
            <a:lvl1pPr>
              <a:defRPr/>
            </a:lvl1pPr>
          </a:lstStyle>
          <a:p>
            <a:pPr lvl="0"/>
            <a:r>
              <a:rPr lang="en-US" noProof="0" smtClean="0"/>
              <a:t>Click to edit Master title style</a:t>
            </a:r>
          </a:p>
        </p:txBody>
      </p:sp>
      <p:sp>
        <p:nvSpPr>
          <p:cNvPr id="166925" name="Rectangle 13"/>
          <p:cNvSpPr>
            <a:spLocks noGrp="1" noChangeArrowheads="1"/>
          </p:cNvSpPr>
          <p:nvPr>
            <p:ph type="subTitle" idx="1"/>
          </p:nvPr>
        </p:nvSpPr>
        <p:spPr>
          <a:xfrm>
            <a:off x="2133600" y="4114800"/>
            <a:ext cx="6400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166926" name="Rectangle 14"/>
          <p:cNvSpPr>
            <a:spLocks noGrp="1" noChangeArrowheads="1"/>
          </p:cNvSpPr>
          <p:nvPr>
            <p:ph type="dt" sz="half" idx="2"/>
          </p:nvPr>
        </p:nvSpPr>
        <p:spPr bwMode="auto">
          <a:xfrm>
            <a:off x="1143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2"/>
                </a:solidFill>
                <a:latin typeface="+mn-lt"/>
              </a:defRPr>
            </a:lvl1pPr>
          </a:lstStyle>
          <a:p>
            <a:endParaRPr lang="en-US"/>
          </a:p>
        </p:txBody>
      </p:sp>
      <p:sp>
        <p:nvSpPr>
          <p:cNvPr id="166927" name="Rectangle 15"/>
          <p:cNvSpPr>
            <a:spLocks noGrp="1" noChangeArrowheads="1"/>
          </p:cNvSpPr>
          <p:nvPr>
            <p:ph type="ftr" sz="quarter" idx="3"/>
          </p:nvPr>
        </p:nvSpPr>
        <p:spPr bwMode="auto">
          <a:xfrm>
            <a:off x="35814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tx2"/>
                </a:solidFill>
                <a:latin typeface="+mn-lt"/>
              </a:defRPr>
            </a:lvl1pPr>
          </a:lstStyle>
          <a:p>
            <a:endParaRPr lang="en-US"/>
          </a:p>
        </p:txBody>
      </p:sp>
      <p:sp>
        <p:nvSpPr>
          <p:cNvPr id="166928" name="Rectangle 16"/>
          <p:cNvSpPr>
            <a:spLocks noGrp="1" noChangeArrowheads="1"/>
          </p:cNvSpPr>
          <p:nvPr>
            <p:ph type="sldNum" sz="quarter" idx="4"/>
          </p:nvPr>
        </p:nvSpPr>
        <p:spPr bwMode="auto">
          <a:xfrm>
            <a:off x="70104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tx2"/>
                </a:solidFill>
                <a:latin typeface="+mn-lt"/>
              </a:defRPr>
            </a:lvl1pPr>
          </a:lstStyle>
          <a:p>
            <a:fld id="{F9389BBC-3274-4ABE-8EA9-24F60E9F073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9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304800"/>
            <a:ext cx="17716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304800"/>
            <a:ext cx="51625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5146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52600" y="304800"/>
            <a:ext cx="7086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620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490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13876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905000"/>
            <a:ext cx="3467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905000"/>
            <a:ext cx="3467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1980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670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1518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09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3197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9060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165899" name="Rectangle 1035"/>
          <p:cNvSpPr>
            <a:spLocks noGrp="1" noChangeArrowheads="1"/>
          </p:cNvSpPr>
          <p:nvPr>
            <p:ph type="title"/>
          </p:nvPr>
        </p:nvSpPr>
        <p:spPr bwMode="auto">
          <a:xfrm>
            <a:off x="1752600" y="304800"/>
            <a:ext cx="7086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65900" name="Rectangle 1036"/>
          <p:cNvSpPr>
            <a:spLocks noGrp="1" noChangeArrowheads="1"/>
          </p:cNvSpPr>
          <p:nvPr>
            <p:ph type="body" idx="1"/>
          </p:nvPr>
        </p:nvSpPr>
        <p:spPr bwMode="auto">
          <a:xfrm>
            <a:off x="1752600" y="1905000"/>
            <a:ext cx="7086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rgbClr val="FFFF00"/>
        </a:buClr>
        <a:buSzPct val="80000"/>
        <a:buFont typeface="Wingdings" pitchFamily="2" charset="2"/>
        <a:buBlip>
          <a:blip r:embed="rId14"/>
        </a:buBlip>
        <a:defRPr sz="3200">
          <a:solidFill>
            <a:schemeClr val="tx1"/>
          </a:solidFill>
          <a:latin typeface="+mn-lt"/>
          <a:ea typeface="+mn-ea"/>
          <a:cs typeface="+mn-cs"/>
        </a:defRPr>
      </a:lvl1pPr>
      <a:lvl2pPr marL="742950" indent="-285750" algn="l" rtl="0" fontAlgn="base">
        <a:spcBef>
          <a:spcPct val="20000"/>
        </a:spcBef>
        <a:spcAft>
          <a:spcPct val="0"/>
        </a:spcAft>
        <a:buClr>
          <a:srgbClr val="CC0000"/>
        </a:buClr>
        <a:buSzPct val="70000"/>
        <a:buFont typeface="Wingdings" pitchFamily="2" charset="2"/>
        <a:buBlip>
          <a:blip r:embed="rId15"/>
        </a:buBlip>
        <a:defRPr sz="2800">
          <a:solidFill>
            <a:schemeClr val="tx1"/>
          </a:solidFill>
          <a:latin typeface="+mn-lt"/>
        </a:defRPr>
      </a:lvl2pPr>
      <a:lvl3pPr marL="1143000" indent="-228600" algn="l" rtl="0" fontAlgn="base">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381000" y="4191000"/>
            <a:ext cx="8458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4000" dirty="0" smtClean="0"/>
              <a:t>What to do when you can’t get all the data</a:t>
            </a:r>
            <a:endParaRPr lang="en-US" sz="4000" dirty="0"/>
          </a:p>
          <a:p>
            <a:pPr algn="ctr" eaLnBrk="0" hangingPunct="0"/>
            <a:endParaRPr lang="en-US" i="1" dirty="0">
              <a:latin typeface="Times New Roman" pitchFamily="18" charset="0"/>
            </a:endParaRPr>
          </a:p>
        </p:txBody>
      </p:sp>
      <p:sp>
        <p:nvSpPr>
          <p:cNvPr id="200710" name="Rectangle 6"/>
          <p:cNvSpPr>
            <a:spLocks noChangeArrowheads="1"/>
          </p:cNvSpPr>
          <p:nvPr/>
        </p:nvSpPr>
        <p:spPr bwMode="auto">
          <a:xfrm>
            <a:off x="3886200" y="2881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007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725488"/>
            <a:ext cx="2703512" cy="270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508000" y="5227836"/>
            <a:ext cx="845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dirty="0" smtClean="0"/>
              <a:t>VVOJ 2013</a:t>
            </a:r>
            <a:endParaRPr lang="en-US" dirty="0" smtClean="0"/>
          </a:p>
          <a:p>
            <a:pPr algn="ctr" eaLnBrk="0" hangingPunct="0"/>
            <a:r>
              <a:rPr lang="en-US" dirty="0" smtClean="0"/>
              <a:t>Jennifer LaFleur, </a:t>
            </a:r>
            <a:r>
              <a:rPr lang="en-US" dirty="0" smtClean="0"/>
              <a:t>CIR</a:t>
            </a:r>
            <a:endParaRPr lang="en-US" dirty="0"/>
          </a:p>
          <a:p>
            <a:pPr algn="ctr" eaLnBrk="0" hangingPunct="0"/>
            <a:endParaRPr lang="en-US" i="1" dirty="0">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4"/>
          <p:cNvSpPr txBox="1"/>
          <p:nvPr/>
        </p:nvSpPr>
        <p:spPr>
          <a:xfrm>
            <a:off x="381000" y="5486400"/>
            <a:ext cx="8610600" cy="830997"/>
          </a:xfrm>
          <a:prstGeom prst="rect">
            <a:avLst/>
          </a:prstGeom>
          <a:noFill/>
          <a:ln>
            <a:noFill/>
          </a:ln>
        </p:spPr>
        <p:txBody>
          <a:bodyPr wrap="square" rtlCol="0">
            <a:spAutoFit/>
          </a:bodyPr>
          <a:lstStyle/>
          <a:p>
            <a:r>
              <a:rPr lang="en-US" dirty="0"/>
              <a:t>White criminals seeking presidential pardons </a:t>
            </a:r>
            <a:r>
              <a:rPr lang="en-US" dirty="0" smtClean="0"/>
              <a:t>were </a:t>
            </a:r>
            <a:r>
              <a:rPr lang="en-US" dirty="0"/>
              <a:t>nearly four times as likely to succeed as </a:t>
            </a:r>
            <a:r>
              <a:rPr lang="en-US" dirty="0" smtClean="0"/>
              <a:t>minorities.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6696075"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5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5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46008"/>
            <a:ext cx="4114800" cy="515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50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95287"/>
            <a:ext cx="34290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29200" y="714374"/>
            <a:ext cx="3657600" cy="3416320"/>
          </a:xfrm>
          <a:prstGeom prst="rect">
            <a:avLst/>
          </a:prstGeom>
          <a:noFill/>
          <a:ln>
            <a:noFill/>
          </a:ln>
        </p:spPr>
        <p:txBody>
          <a:bodyPr wrap="square" rtlCol="0">
            <a:spAutoFit/>
          </a:bodyPr>
          <a:lstStyle/>
          <a:p>
            <a:r>
              <a:rPr lang="en-US" dirty="0" err="1" smtClean="0"/>
              <a:t>ProPublica</a:t>
            </a:r>
            <a:r>
              <a:rPr lang="en-US" dirty="0" smtClean="0"/>
              <a:t> and The Seattle Times wanted to study foreclosure patterns in three U.S. cities, but much of the information we needed was scattered in various paper and electronic files. So we pulled a random sample of foreclosure filings from each city.</a:t>
            </a:r>
            <a:endParaRPr lang="en-US" dirty="0"/>
          </a:p>
        </p:txBody>
      </p:sp>
    </p:spTree>
    <p:extLst>
      <p:ext uri="{BB962C8B-B14F-4D97-AF65-F5344CB8AC3E}">
        <p14:creationId xmlns:p14="http://schemas.microsoft.com/office/powerpoint/2010/main" val="377648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4"/>
          <p:cNvSpPr txBox="1"/>
          <p:nvPr/>
        </p:nvSpPr>
        <p:spPr>
          <a:xfrm>
            <a:off x="5029200" y="714374"/>
            <a:ext cx="3657600" cy="2308324"/>
          </a:xfrm>
          <a:prstGeom prst="rect">
            <a:avLst/>
          </a:prstGeom>
          <a:noFill/>
          <a:ln>
            <a:noFill/>
          </a:ln>
        </p:spPr>
        <p:txBody>
          <a:bodyPr wrap="square" rtlCol="0">
            <a:spAutoFit/>
          </a:bodyPr>
          <a:lstStyle/>
          <a:p>
            <a:r>
              <a:rPr lang="en-US" dirty="0" smtClean="0"/>
              <a:t>The Dallas Morning News used a random sample of non-capital murder cases to build a database based on hard-copy juror questionnaires and coding of </a:t>
            </a:r>
            <a:r>
              <a:rPr lang="en-US" dirty="0" err="1" smtClean="0"/>
              <a:t>voir</a:t>
            </a:r>
            <a:r>
              <a:rPr lang="en-US" dirty="0" smtClean="0"/>
              <a:t> dire transcripts.</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3657600" cy="620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687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4"/>
          <p:cNvSpPr txBox="1"/>
          <p:nvPr/>
        </p:nvSpPr>
        <p:spPr>
          <a:xfrm>
            <a:off x="304800" y="5334000"/>
            <a:ext cx="7924800" cy="830997"/>
          </a:xfrm>
          <a:prstGeom prst="rect">
            <a:avLst/>
          </a:prstGeom>
          <a:noFill/>
          <a:ln>
            <a:noFill/>
          </a:ln>
        </p:spPr>
        <p:txBody>
          <a:bodyPr wrap="square" rtlCol="0">
            <a:spAutoFit/>
          </a:bodyPr>
          <a:lstStyle/>
          <a:p>
            <a:r>
              <a:rPr lang="en-US" dirty="0" smtClean="0"/>
              <a:t>To examine food safety, the Center for Investigative Reporting in Bosnia sampled food – literally and had it tested in labs.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6472237" cy="461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541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4"/>
          <p:cNvSpPr txBox="1"/>
          <p:nvPr/>
        </p:nvSpPr>
        <p:spPr>
          <a:xfrm>
            <a:off x="533400" y="5334000"/>
            <a:ext cx="7696200" cy="1200329"/>
          </a:xfrm>
          <a:prstGeom prst="rect">
            <a:avLst/>
          </a:prstGeom>
          <a:noFill/>
          <a:ln>
            <a:noFill/>
          </a:ln>
        </p:spPr>
        <p:txBody>
          <a:bodyPr wrap="square" rtlCol="0">
            <a:spAutoFit/>
          </a:bodyPr>
          <a:lstStyle/>
          <a:p>
            <a:r>
              <a:rPr lang="en-US" dirty="0" smtClean="0"/>
              <a:t>To study whether bus drivers in St. Louis were complying with the ADA, reporters rode a sample of bus routes.  The stories prompted a federal investigation into the transit system.</a:t>
            </a:r>
            <a:endParaRPr lang="en-US" dirty="0"/>
          </a:p>
        </p:txBody>
      </p:sp>
      <p:pic>
        <p:nvPicPr>
          <p:cNvPr id="6" name="Picture 6" descr="robynwall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41425"/>
            <a:ext cx="510540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tlp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4800"/>
            <a:ext cx="3581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811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4"/>
          <p:cNvSpPr txBox="1"/>
          <p:nvPr/>
        </p:nvSpPr>
        <p:spPr>
          <a:xfrm>
            <a:off x="533400" y="5334000"/>
            <a:ext cx="7696200" cy="1200329"/>
          </a:xfrm>
          <a:prstGeom prst="rect">
            <a:avLst/>
          </a:prstGeom>
          <a:noFill/>
          <a:ln>
            <a:noFill/>
          </a:ln>
        </p:spPr>
        <p:txBody>
          <a:bodyPr wrap="square" rtlCol="0">
            <a:spAutoFit/>
          </a:bodyPr>
          <a:lstStyle/>
          <a:p>
            <a:r>
              <a:rPr lang="en-US" dirty="0" smtClean="0"/>
              <a:t>To provide a look into who we’re driving with during a typical commute, Dallas Morning News reporters drove the major routes and recorded the trucks on the road.</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381000"/>
            <a:ext cx="7948612" cy="48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354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1143000" y="304800"/>
            <a:ext cx="7696200" cy="1143000"/>
          </a:xfrm>
        </p:spPr>
        <p:txBody>
          <a:bodyPr/>
          <a:lstStyle/>
          <a:p>
            <a:r>
              <a:rPr lang="en-US" sz="3600" dirty="0" smtClean="0">
                <a:latin typeface="Arial Narrow" pitchFamily="34" charset="0"/>
              </a:rPr>
              <a:t>Other examples</a:t>
            </a:r>
            <a:endParaRPr lang="en-US" dirty="0">
              <a:latin typeface="Arial Narrow" pitchFamily="34" charset="0"/>
            </a:endParaRPr>
          </a:p>
        </p:txBody>
      </p:sp>
      <p:sp>
        <p:nvSpPr>
          <p:cNvPr id="237571" name="Rectangle 3"/>
          <p:cNvSpPr>
            <a:spLocks noGrp="1" noChangeArrowheads="1"/>
          </p:cNvSpPr>
          <p:nvPr>
            <p:ph type="body" idx="1"/>
          </p:nvPr>
        </p:nvSpPr>
        <p:spPr>
          <a:xfrm>
            <a:off x="1066800" y="1905000"/>
            <a:ext cx="7772400" cy="4114800"/>
          </a:xfrm>
        </p:spPr>
        <p:txBody>
          <a:bodyPr/>
          <a:lstStyle/>
          <a:p>
            <a:r>
              <a:rPr lang="en-US" dirty="0" smtClean="0">
                <a:solidFill>
                  <a:srgbClr val="FFFFFF"/>
                </a:solidFill>
                <a:latin typeface="Arial Narrow" pitchFamily="34" charset="0"/>
                <a:cs typeface="Times New Roman" pitchFamily="18" charset="0"/>
              </a:rPr>
              <a:t>Counting vehicles in HOV lanes from official count points</a:t>
            </a:r>
          </a:p>
          <a:p>
            <a:r>
              <a:rPr lang="en-US" dirty="0" smtClean="0">
                <a:solidFill>
                  <a:srgbClr val="FFFFFF"/>
                </a:solidFill>
                <a:latin typeface="Arial Narrow" pitchFamily="34" charset="0"/>
                <a:cs typeface="Times New Roman" pitchFamily="18" charset="0"/>
              </a:rPr>
              <a:t>Build a database of murders from news articles</a:t>
            </a:r>
          </a:p>
          <a:p>
            <a:r>
              <a:rPr lang="en-US" dirty="0" smtClean="0">
                <a:solidFill>
                  <a:srgbClr val="FFFFFF"/>
                </a:solidFill>
                <a:latin typeface="Arial Narrow" pitchFamily="34" charset="0"/>
                <a:cs typeface="Times New Roman" pitchFamily="18" charset="0"/>
              </a:rPr>
              <a:t>Physically checking work sites, bridges, dams and just about anything else</a:t>
            </a:r>
          </a:p>
          <a:p>
            <a:pPr marL="0" indent="0">
              <a:buNone/>
            </a:pPr>
            <a:endParaRPr lang="en-US" dirty="0">
              <a:solidFill>
                <a:srgbClr val="FFFFFF"/>
              </a:solidFill>
              <a:latin typeface="Arial Narrow"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7571">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7571">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gunshot.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7571">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1143000" y="304800"/>
            <a:ext cx="7696200" cy="1143000"/>
          </a:xfrm>
        </p:spPr>
        <p:txBody>
          <a:bodyPr/>
          <a:lstStyle/>
          <a:p>
            <a:r>
              <a:rPr lang="en-US" sz="3600" dirty="0" smtClean="0">
                <a:latin typeface="Arial Narrow" pitchFamily="34" charset="0"/>
              </a:rPr>
              <a:t>What are NOT scientific surveys</a:t>
            </a:r>
            <a:endParaRPr lang="en-US" dirty="0">
              <a:latin typeface="Arial Narrow" pitchFamily="34" charset="0"/>
            </a:endParaRPr>
          </a:p>
        </p:txBody>
      </p:sp>
      <p:sp>
        <p:nvSpPr>
          <p:cNvPr id="237571" name="Rectangle 3"/>
          <p:cNvSpPr>
            <a:spLocks noGrp="1" noChangeArrowheads="1"/>
          </p:cNvSpPr>
          <p:nvPr>
            <p:ph type="body" idx="1"/>
          </p:nvPr>
        </p:nvSpPr>
        <p:spPr>
          <a:xfrm>
            <a:off x="1066800" y="1905000"/>
            <a:ext cx="7772400" cy="4114800"/>
          </a:xfrm>
        </p:spPr>
        <p:txBody>
          <a:bodyPr/>
          <a:lstStyle/>
          <a:p>
            <a:r>
              <a:rPr lang="en-US" dirty="0" smtClean="0">
                <a:solidFill>
                  <a:srgbClr val="FFFFFF"/>
                </a:solidFill>
                <a:latin typeface="Arial Narrow" pitchFamily="34" charset="0"/>
                <a:cs typeface="Times New Roman" pitchFamily="18" charset="0"/>
              </a:rPr>
              <a:t>Web polls</a:t>
            </a:r>
          </a:p>
          <a:p>
            <a:r>
              <a:rPr lang="en-US" dirty="0" smtClean="0">
                <a:solidFill>
                  <a:srgbClr val="FFFFFF"/>
                </a:solidFill>
                <a:latin typeface="Arial Narrow" pitchFamily="34" charset="0"/>
                <a:cs typeface="Times New Roman" pitchFamily="18" charset="0"/>
              </a:rPr>
              <a:t>Radio or TV call-in polls</a:t>
            </a:r>
          </a:p>
          <a:p>
            <a:r>
              <a:rPr lang="en-US" dirty="0" smtClean="0">
                <a:solidFill>
                  <a:srgbClr val="FFFFFF"/>
                </a:solidFill>
                <a:latin typeface="Arial Narrow" pitchFamily="34" charset="0"/>
                <a:cs typeface="Times New Roman" pitchFamily="18" charset="0"/>
              </a:rPr>
              <a:t>Man or woman on the street</a:t>
            </a:r>
          </a:p>
          <a:p>
            <a:r>
              <a:rPr lang="en-US" dirty="0" smtClean="0">
                <a:solidFill>
                  <a:srgbClr val="FFFFFF"/>
                </a:solidFill>
                <a:latin typeface="Arial Narrow" pitchFamily="34" charset="0"/>
                <a:cs typeface="Times New Roman" pitchFamily="18" charset="0"/>
              </a:rPr>
              <a:t>American Idol</a:t>
            </a:r>
          </a:p>
          <a:p>
            <a:pPr marL="0" indent="0">
              <a:buNone/>
            </a:pPr>
            <a:endParaRPr lang="en-US" dirty="0">
              <a:solidFill>
                <a:srgbClr val="FFFFFF"/>
              </a:solidFill>
              <a:latin typeface="Arial Narrow" pitchFamily="34" charset="0"/>
              <a:cs typeface="Times New Roman" pitchFamily="18" charset="0"/>
            </a:endParaRPr>
          </a:p>
        </p:txBody>
      </p:sp>
    </p:spTree>
    <p:extLst>
      <p:ext uri="{BB962C8B-B14F-4D97-AF65-F5344CB8AC3E}">
        <p14:creationId xmlns:p14="http://schemas.microsoft.com/office/powerpoint/2010/main" val="2095428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7571">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7571">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gunshot.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7571">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gunshot.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7571">
                                            <p:txEl>
                                              <p:pRg st="3" end="3"/>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1143000" y="304800"/>
            <a:ext cx="7696200" cy="838200"/>
          </a:xfrm>
        </p:spPr>
        <p:txBody>
          <a:bodyPr/>
          <a:lstStyle/>
          <a:p>
            <a:r>
              <a:rPr lang="en-US" sz="3600">
                <a:latin typeface="Arial Narrow" pitchFamily="34" charset="0"/>
              </a:rPr>
              <a:t>Beyond the basics</a:t>
            </a:r>
            <a:endParaRPr lang="en-US">
              <a:latin typeface="Arial Narrow" pitchFamily="34" charset="0"/>
            </a:endParaRPr>
          </a:p>
        </p:txBody>
      </p:sp>
      <p:sp>
        <p:nvSpPr>
          <p:cNvPr id="326659" name="Rectangle 3"/>
          <p:cNvSpPr>
            <a:spLocks noGrp="1" noChangeArrowheads="1"/>
          </p:cNvSpPr>
          <p:nvPr>
            <p:ph type="body" idx="1"/>
          </p:nvPr>
        </p:nvSpPr>
        <p:spPr>
          <a:xfrm>
            <a:off x="1066800" y="1600200"/>
            <a:ext cx="7772400" cy="5029200"/>
          </a:xfrm>
        </p:spPr>
        <p:txBody>
          <a:bodyPr/>
          <a:lstStyle/>
          <a:p>
            <a:r>
              <a:rPr lang="en-US" dirty="0">
                <a:solidFill>
                  <a:srgbClr val="FFFFFF"/>
                </a:solidFill>
                <a:latin typeface="Arial Narrow" pitchFamily="34" charset="0"/>
                <a:cs typeface="Times New Roman" pitchFamily="18" charset="0"/>
              </a:rPr>
              <a:t>Check with experts</a:t>
            </a:r>
          </a:p>
          <a:p>
            <a:r>
              <a:rPr lang="en-US" dirty="0" smtClean="0">
                <a:solidFill>
                  <a:srgbClr val="FFFFFF"/>
                </a:solidFill>
                <a:latin typeface="Arial Narrow" pitchFamily="34" charset="0"/>
                <a:cs typeface="Times New Roman" pitchFamily="18" charset="0"/>
              </a:rPr>
              <a:t>Research others’ methodologies</a:t>
            </a:r>
          </a:p>
          <a:p>
            <a:pPr lvl="1"/>
            <a:r>
              <a:rPr lang="en-US" dirty="0" smtClean="0">
                <a:solidFill>
                  <a:srgbClr val="FFFFFF"/>
                </a:solidFill>
                <a:latin typeface="Arial Narrow" pitchFamily="34" charset="0"/>
                <a:cs typeface="Times New Roman" pitchFamily="18" charset="0"/>
              </a:rPr>
              <a:t>We did a study to audit accessibility – so we worked with a company who did that to help us develop a survey to use on a sample of facilities.</a:t>
            </a:r>
          </a:p>
          <a:p>
            <a:r>
              <a:rPr lang="en-US" dirty="0" smtClean="0">
                <a:solidFill>
                  <a:srgbClr val="FFFFFF"/>
                </a:solidFill>
                <a:latin typeface="Arial Narrow" pitchFamily="34" charset="0"/>
                <a:cs typeface="Times New Roman" pitchFamily="18" charset="0"/>
              </a:rPr>
              <a:t>Oh, and make sure actual data really doesn’t exist</a:t>
            </a:r>
            <a:endParaRPr lang="en-US" dirty="0">
              <a:solidFill>
                <a:srgbClr val="FFFFFF"/>
              </a:solidFill>
              <a:latin typeface="Arial Narrow" pitchFamily="34" charset="0"/>
              <a:cs typeface="Times New Roman" pitchFamily="18" charset="0"/>
            </a:endParaRPr>
          </a:p>
          <a:p>
            <a:pPr marL="0" indent="0">
              <a:buNone/>
            </a:pPr>
            <a:endParaRPr lang="en-US" dirty="0">
              <a:solidFill>
                <a:srgbClr val="FFFFFF"/>
              </a:solidFill>
              <a:latin typeface="Arial Narrow" pitchFamily="34" charset="0"/>
              <a:cs typeface="Times New Roman" pitchFamily="18" charset="0"/>
            </a:endParaRPr>
          </a:p>
          <a:p>
            <a:endParaRPr lang="en-US" dirty="0">
              <a:solidFill>
                <a:srgbClr val="FFFFFF"/>
              </a:solidFill>
              <a:latin typeface="Arial Narrow"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6659">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6659">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gunshot.wav"/>
                                        </p:tgtEl>
                                      </p:cMediaNode>
                                    </p:audio>
                                  </p:subTnLst>
                                </p:cTn>
                              </p:par>
                              <p:par>
                                <p:cTn id="11" presetID="1" presetClass="entr" presetSubtype="0" fill="hold" grpId="0" nodeType="withEffect">
                                  <p:stCondLst>
                                    <p:cond delay="0"/>
                                  </p:stCondLst>
                                  <p:childTnLst>
                                    <p:set>
                                      <p:cBhvr>
                                        <p:cTn id="12" dur="1" fill="hold">
                                          <p:stCondLst>
                                            <p:cond delay="499"/>
                                          </p:stCondLst>
                                        </p:cTn>
                                        <p:tgtEl>
                                          <p:spTgt spid="326659">
                                            <p:txEl>
                                              <p:pRg st="2" end="2"/>
                                            </p:txEl>
                                          </p:spTgt>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gunshot.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26659">
                                            <p:txEl>
                                              <p:pRg st="3" end="3"/>
                                            </p:txEl>
                                          </p:spTgt>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5" name="Picture 3" descr="vacantvo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9600"/>
            <a:ext cx="6934200" cy="41830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4953000"/>
            <a:ext cx="8077200" cy="1200329"/>
          </a:xfrm>
          <a:prstGeom prst="rect">
            <a:avLst/>
          </a:prstGeom>
        </p:spPr>
        <p:txBody>
          <a:bodyPr wrap="square">
            <a:spAutoFit/>
          </a:bodyPr>
          <a:lstStyle/>
          <a:p>
            <a:pPr eaLnBrk="0" hangingPunct="0"/>
            <a:r>
              <a:rPr lang="en-US" dirty="0" smtClean="0"/>
              <a:t>SHOULD HAVE USED SAMPLING? Dozens of St. Louis voters are being wrongly accused of casting ballots from fraudulent addresses in last year's Nov. 7 election.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Text Box 3"/>
          <p:cNvSpPr txBox="1">
            <a:spLocks noChangeArrowheads="1"/>
          </p:cNvSpPr>
          <p:nvPr/>
        </p:nvSpPr>
        <p:spPr bwMode="auto">
          <a:xfrm>
            <a:off x="304800" y="381000"/>
            <a:ext cx="85344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4000" dirty="0" smtClean="0">
                <a:solidFill>
                  <a:schemeClr val="tx2"/>
                </a:solidFill>
              </a:rPr>
              <a:t>Sometimes data is not in rows and columns</a:t>
            </a:r>
            <a:endParaRPr lang="en-US" sz="4000" dirty="0">
              <a:solidFill>
                <a:schemeClr val="tx2"/>
              </a:solidFill>
            </a:endParaRPr>
          </a:p>
          <a:p>
            <a:pPr algn="ctr" eaLnBrk="0" hangingPunct="0"/>
            <a:endParaRPr lang="en-US" sz="4000" dirty="0">
              <a:solidFill>
                <a:schemeClr val="tx2"/>
              </a:solidFill>
            </a:endParaRPr>
          </a:p>
          <a:p>
            <a:pPr algn="ctr" eaLnBrk="0" hangingPunct="0"/>
            <a:endParaRPr lang="en-US" i="1" dirty="0">
              <a:latin typeface="Times New Roman" pitchFamily="18" charset="0"/>
            </a:endParaRPr>
          </a:p>
        </p:txBody>
      </p:sp>
      <p:pic>
        <p:nvPicPr>
          <p:cNvPr id="3020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1371600"/>
            <a:ext cx="3371850" cy="224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208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2487" y="1227385"/>
            <a:ext cx="171704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208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617252"/>
            <a:ext cx="3927475" cy="313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209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038600"/>
            <a:ext cx="2900797" cy="255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2091"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1417885"/>
            <a:ext cx="214312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1143000" y="304800"/>
            <a:ext cx="7696200" cy="838200"/>
          </a:xfrm>
        </p:spPr>
        <p:txBody>
          <a:bodyPr/>
          <a:lstStyle/>
          <a:p>
            <a:r>
              <a:rPr lang="en-US" sz="3600" dirty="0" smtClean="0">
                <a:latin typeface="Arial Narrow" pitchFamily="34" charset="0"/>
              </a:rPr>
              <a:t>Other uses of sampling</a:t>
            </a:r>
            <a:endParaRPr lang="en-US" dirty="0">
              <a:latin typeface="Arial Narrow" pitchFamily="34" charset="0"/>
            </a:endParaRPr>
          </a:p>
        </p:txBody>
      </p:sp>
      <p:sp>
        <p:nvSpPr>
          <p:cNvPr id="326659" name="Rectangle 3"/>
          <p:cNvSpPr>
            <a:spLocks noGrp="1" noChangeArrowheads="1"/>
          </p:cNvSpPr>
          <p:nvPr>
            <p:ph type="body" idx="1"/>
          </p:nvPr>
        </p:nvSpPr>
        <p:spPr>
          <a:xfrm>
            <a:off x="990600" y="1524000"/>
            <a:ext cx="7772400" cy="5029200"/>
          </a:xfrm>
        </p:spPr>
        <p:txBody>
          <a:bodyPr/>
          <a:lstStyle/>
          <a:p>
            <a:r>
              <a:rPr lang="en-US" dirty="0" smtClean="0">
                <a:solidFill>
                  <a:srgbClr val="FFFFFF"/>
                </a:solidFill>
                <a:latin typeface="Arial Narrow" pitchFamily="34" charset="0"/>
                <a:cs typeface="Times New Roman" pitchFamily="18" charset="0"/>
              </a:rPr>
              <a:t>To test a theory before diving into a massive records hunt</a:t>
            </a:r>
          </a:p>
          <a:p>
            <a:r>
              <a:rPr lang="en-US" dirty="0" smtClean="0">
                <a:solidFill>
                  <a:srgbClr val="FFFFFF"/>
                </a:solidFill>
                <a:latin typeface="Arial Narrow" pitchFamily="34" charset="0"/>
                <a:cs typeface="Times New Roman" pitchFamily="18" charset="0"/>
              </a:rPr>
              <a:t>To double-check your analysis – you should get roughly the same results from a sample of your data</a:t>
            </a:r>
            <a:endParaRPr lang="en-US" dirty="0">
              <a:solidFill>
                <a:srgbClr val="FFFFFF"/>
              </a:solidFill>
              <a:latin typeface="Arial Narrow" pitchFamily="34" charset="0"/>
              <a:cs typeface="Times New Roman" pitchFamily="18" charset="0"/>
            </a:endParaRPr>
          </a:p>
          <a:p>
            <a:pPr marL="0" indent="0">
              <a:buNone/>
            </a:pPr>
            <a:endParaRPr lang="en-US" dirty="0">
              <a:solidFill>
                <a:srgbClr val="FFFFFF"/>
              </a:solidFill>
              <a:latin typeface="Arial Narrow" pitchFamily="34" charset="0"/>
              <a:cs typeface="Times New Roman" pitchFamily="18" charset="0"/>
            </a:endParaRPr>
          </a:p>
          <a:p>
            <a:endParaRPr lang="en-US" dirty="0">
              <a:solidFill>
                <a:srgbClr val="FFFFFF"/>
              </a:solidFill>
              <a:latin typeface="Arial Narrow" pitchFamily="34" charset="0"/>
              <a:cs typeface="Times New Roman" pitchFamily="18" charset="0"/>
            </a:endParaRPr>
          </a:p>
        </p:txBody>
      </p:sp>
    </p:spTree>
    <p:extLst>
      <p:ext uri="{BB962C8B-B14F-4D97-AF65-F5344CB8AC3E}">
        <p14:creationId xmlns:p14="http://schemas.microsoft.com/office/powerpoint/2010/main" val="266223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6659">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6659">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1143000" y="304800"/>
            <a:ext cx="7696200" cy="838200"/>
          </a:xfrm>
        </p:spPr>
        <p:txBody>
          <a:bodyPr/>
          <a:lstStyle/>
          <a:p>
            <a:r>
              <a:rPr lang="en-US" sz="3600" dirty="0" smtClean="0">
                <a:latin typeface="Arial Narrow" pitchFamily="34" charset="0"/>
              </a:rPr>
              <a:t>Sensor journalism</a:t>
            </a:r>
            <a:endParaRPr lang="en-US" dirty="0">
              <a:latin typeface="Arial Narrow" pitchFamily="34" charset="0"/>
            </a:endParaRPr>
          </a:p>
        </p:txBody>
      </p:sp>
      <p:sp>
        <p:nvSpPr>
          <p:cNvPr id="326659" name="Rectangle 3"/>
          <p:cNvSpPr>
            <a:spLocks noGrp="1" noChangeArrowheads="1"/>
          </p:cNvSpPr>
          <p:nvPr>
            <p:ph type="body" idx="1"/>
          </p:nvPr>
        </p:nvSpPr>
        <p:spPr>
          <a:xfrm>
            <a:off x="990600" y="1524000"/>
            <a:ext cx="7772400" cy="5029200"/>
          </a:xfrm>
        </p:spPr>
        <p:txBody>
          <a:bodyPr/>
          <a:lstStyle/>
          <a:p>
            <a:r>
              <a:rPr lang="en-US" dirty="0" smtClean="0">
                <a:solidFill>
                  <a:srgbClr val="FFFFFF"/>
                </a:solidFill>
                <a:latin typeface="Arial Narrow" pitchFamily="34" charset="0"/>
                <a:cs typeface="Times New Roman" pitchFamily="18" charset="0"/>
              </a:rPr>
              <a:t>Using tests or sensors to gather data</a:t>
            </a:r>
            <a:endParaRPr lang="en-US" dirty="0">
              <a:solidFill>
                <a:srgbClr val="FFFFFF"/>
              </a:solidFill>
              <a:latin typeface="Arial Narrow" pitchFamily="34" charset="0"/>
              <a:cs typeface="Times New Roman" pitchFamily="18" charset="0"/>
            </a:endParaRPr>
          </a:p>
          <a:p>
            <a:pPr marL="0" indent="0">
              <a:buNone/>
            </a:pPr>
            <a:endParaRPr lang="en-US" dirty="0">
              <a:solidFill>
                <a:srgbClr val="FFFFFF"/>
              </a:solidFill>
              <a:latin typeface="Arial Narrow" pitchFamily="34" charset="0"/>
              <a:cs typeface="Times New Roman" pitchFamily="18" charset="0"/>
            </a:endParaRPr>
          </a:p>
          <a:p>
            <a:endParaRPr lang="en-US" dirty="0">
              <a:solidFill>
                <a:srgbClr val="FFFFFF"/>
              </a:solidFill>
              <a:latin typeface="Arial Narrow" pitchFamily="34" charset="0"/>
              <a:cs typeface="Times New Roman" pitchFamily="18" charset="0"/>
            </a:endParaRPr>
          </a:p>
        </p:txBody>
      </p:sp>
    </p:spTree>
    <p:extLst>
      <p:ext uri="{BB962C8B-B14F-4D97-AF65-F5344CB8AC3E}">
        <p14:creationId xmlns:p14="http://schemas.microsoft.com/office/powerpoint/2010/main" val="80277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6659">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1143000"/>
            <a:ext cx="83629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4079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290638"/>
            <a:ext cx="758190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4699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63" y="1400175"/>
            <a:ext cx="7381875"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851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4" name="Rectangle 1026"/>
          <p:cNvSpPr>
            <a:spLocks noGrp="1" noChangeArrowheads="1"/>
          </p:cNvSpPr>
          <p:nvPr>
            <p:ph type="title"/>
          </p:nvPr>
        </p:nvSpPr>
        <p:spPr>
          <a:xfrm>
            <a:off x="1143000" y="304800"/>
            <a:ext cx="7696200" cy="1143000"/>
          </a:xfrm>
        </p:spPr>
        <p:txBody>
          <a:bodyPr/>
          <a:lstStyle/>
          <a:p>
            <a:r>
              <a:rPr lang="en-US" sz="3600" dirty="0">
                <a:latin typeface="Arial Narrow" pitchFamily="34" charset="0"/>
              </a:rPr>
              <a:t>Find the right methodology</a:t>
            </a:r>
            <a:endParaRPr lang="en-US" dirty="0">
              <a:latin typeface="Arial Narrow" pitchFamily="34" charset="0"/>
            </a:endParaRPr>
          </a:p>
        </p:txBody>
      </p:sp>
      <p:sp>
        <p:nvSpPr>
          <p:cNvPr id="238595" name="Rectangle 1027"/>
          <p:cNvSpPr>
            <a:spLocks noGrp="1" noChangeArrowheads="1"/>
          </p:cNvSpPr>
          <p:nvPr>
            <p:ph type="body" idx="1"/>
          </p:nvPr>
        </p:nvSpPr>
        <p:spPr>
          <a:xfrm>
            <a:off x="1066800" y="1905000"/>
            <a:ext cx="7772400" cy="4114800"/>
          </a:xfrm>
        </p:spPr>
        <p:txBody>
          <a:bodyPr/>
          <a:lstStyle/>
          <a:p>
            <a:r>
              <a:rPr lang="en-US" dirty="0">
                <a:solidFill>
                  <a:srgbClr val="FFFFFF"/>
                </a:solidFill>
                <a:latin typeface="Arial Narrow" pitchFamily="34" charset="0"/>
                <a:cs typeface="Times New Roman" pitchFamily="18" charset="0"/>
              </a:rPr>
              <a:t>Read research reports</a:t>
            </a:r>
          </a:p>
          <a:p>
            <a:r>
              <a:rPr lang="en-US" dirty="0">
                <a:solidFill>
                  <a:srgbClr val="FFFFFF"/>
                </a:solidFill>
                <a:latin typeface="Arial Narrow" pitchFamily="34" charset="0"/>
                <a:cs typeface="Times New Roman" pitchFamily="18" charset="0"/>
              </a:rPr>
              <a:t>Find an existing model</a:t>
            </a:r>
          </a:p>
          <a:p>
            <a:r>
              <a:rPr lang="en-US" dirty="0">
                <a:solidFill>
                  <a:srgbClr val="FFFFFF"/>
                </a:solidFill>
                <a:latin typeface="Arial Narrow" pitchFamily="34" charset="0"/>
                <a:cs typeface="Times New Roman" pitchFamily="18" charset="0"/>
              </a:rPr>
              <a:t>Find an expert</a:t>
            </a:r>
          </a:p>
          <a:p>
            <a:r>
              <a:rPr lang="en-US" dirty="0" smtClean="0">
                <a:solidFill>
                  <a:srgbClr val="FFFFFF"/>
                </a:solidFill>
                <a:latin typeface="Arial Narrow" pitchFamily="34" charset="0"/>
                <a:cs typeface="Times New Roman" pitchFamily="18" charset="0"/>
              </a:rPr>
              <a:t>Duplicate or do spot checks</a:t>
            </a:r>
          </a:p>
          <a:p>
            <a:r>
              <a:rPr lang="en-US" dirty="0" smtClean="0">
                <a:solidFill>
                  <a:srgbClr val="FFFFFF"/>
                </a:solidFill>
                <a:latin typeface="Arial Narrow" pitchFamily="34" charset="0"/>
                <a:cs typeface="Times New Roman" pitchFamily="18" charset="0"/>
              </a:rPr>
              <a:t>Keep detailed notes so you can explain what you did</a:t>
            </a:r>
          </a:p>
          <a:p>
            <a:r>
              <a:rPr lang="en-US" dirty="0" smtClean="0">
                <a:solidFill>
                  <a:srgbClr val="FFFFFF"/>
                </a:solidFill>
                <a:latin typeface="Arial Narrow" pitchFamily="34" charset="0"/>
                <a:cs typeface="Times New Roman" pitchFamily="18" charset="0"/>
              </a:rPr>
              <a:t>If you’re doing a survey or poll – test run it on a few folk before full launch</a:t>
            </a:r>
            <a:endParaRPr lang="en-US" dirty="0">
              <a:solidFill>
                <a:srgbClr val="FFFFFF"/>
              </a:solidFill>
              <a:latin typeface="Arial Narrow"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8595">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8595">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gunshot.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8595">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gunshot.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8595">
                                            <p:txEl>
                                              <p:pRg st="3" end="3"/>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gunshot.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8595">
                                            <p:txEl>
                                              <p:pRg st="4" end="4"/>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gunshot.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8595">
                                            <p:txEl>
                                              <p:pRg st="5" end="5"/>
                                            </p:txEl>
                                          </p:spTgt>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4" name="Rectangle 1026"/>
          <p:cNvSpPr>
            <a:spLocks noGrp="1" noChangeArrowheads="1"/>
          </p:cNvSpPr>
          <p:nvPr>
            <p:ph type="title"/>
          </p:nvPr>
        </p:nvSpPr>
        <p:spPr>
          <a:xfrm>
            <a:off x="1143000" y="304800"/>
            <a:ext cx="7696200" cy="1143000"/>
          </a:xfrm>
        </p:spPr>
        <p:txBody>
          <a:bodyPr/>
          <a:lstStyle/>
          <a:p>
            <a:r>
              <a:rPr lang="en-US" sz="3600" dirty="0" smtClean="0">
                <a:latin typeface="Arial Narrow" pitchFamily="34" charset="0"/>
              </a:rPr>
              <a:t>Dealing with documents</a:t>
            </a:r>
            <a:endParaRPr lang="en-US" dirty="0">
              <a:latin typeface="Arial Narrow" pitchFamily="34" charset="0"/>
            </a:endParaRPr>
          </a:p>
        </p:txBody>
      </p:sp>
      <p:sp>
        <p:nvSpPr>
          <p:cNvPr id="238595" name="Rectangle 1027"/>
          <p:cNvSpPr>
            <a:spLocks noGrp="1" noChangeArrowheads="1"/>
          </p:cNvSpPr>
          <p:nvPr>
            <p:ph type="body" idx="1"/>
          </p:nvPr>
        </p:nvSpPr>
        <p:spPr>
          <a:xfrm>
            <a:off x="1066800" y="1905000"/>
            <a:ext cx="7772400" cy="4114800"/>
          </a:xfrm>
        </p:spPr>
        <p:txBody>
          <a:bodyPr/>
          <a:lstStyle/>
          <a:p>
            <a:r>
              <a:rPr lang="en-US" dirty="0" smtClean="0">
                <a:solidFill>
                  <a:srgbClr val="FFFFFF"/>
                </a:solidFill>
                <a:latin typeface="Arial Narrow" pitchFamily="34" charset="0"/>
                <a:cs typeface="Times New Roman" pitchFamily="18" charset="0"/>
              </a:rPr>
              <a:t>Data entry	</a:t>
            </a:r>
          </a:p>
          <a:p>
            <a:pPr lvl="1"/>
            <a:r>
              <a:rPr lang="en-US" dirty="0" smtClean="0">
                <a:solidFill>
                  <a:srgbClr val="FFFFFF"/>
                </a:solidFill>
                <a:latin typeface="Arial Narrow" pitchFamily="34" charset="0"/>
                <a:cs typeface="Times New Roman" pitchFamily="18" charset="0"/>
              </a:rPr>
              <a:t>Data entry firms --- but use verification if you can afford it</a:t>
            </a:r>
          </a:p>
          <a:p>
            <a:pPr lvl="1"/>
            <a:r>
              <a:rPr lang="en-US" dirty="0" smtClean="0">
                <a:solidFill>
                  <a:srgbClr val="FFFFFF"/>
                </a:solidFill>
                <a:latin typeface="Arial Narrow" pitchFamily="34" charset="0"/>
                <a:cs typeface="Times New Roman" pitchFamily="18" charset="0"/>
              </a:rPr>
              <a:t>Intern entry – definitely double enter</a:t>
            </a:r>
          </a:p>
          <a:p>
            <a:pPr lvl="1"/>
            <a:r>
              <a:rPr lang="en-US" dirty="0" smtClean="0">
                <a:solidFill>
                  <a:srgbClr val="FFFFFF"/>
                </a:solidFill>
                <a:latin typeface="Arial Narrow" pitchFamily="34" charset="0"/>
                <a:cs typeface="Times New Roman" pitchFamily="18" charset="0"/>
              </a:rPr>
              <a:t>Mechanical Turk – Amazon service for small – task data gathering</a:t>
            </a:r>
            <a:endParaRPr lang="en-US" dirty="0">
              <a:solidFill>
                <a:srgbClr val="FFFFFF"/>
              </a:solidFill>
              <a:latin typeface="Arial Narrow" pitchFamily="34" charset="0"/>
              <a:cs typeface="Times New Roman" pitchFamily="18" charset="0"/>
            </a:endParaRPr>
          </a:p>
        </p:txBody>
      </p:sp>
    </p:spTree>
    <p:extLst>
      <p:ext uri="{BB962C8B-B14F-4D97-AF65-F5344CB8AC3E}">
        <p14:creationId xmlns:p14="http://schemas.microsoft.com/office/powerpoint/2010/main" val="909114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8595">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par>
                                <p:cTn id="7" presetID="1" presetClass="entr" presetSubtype="0" fill="hold" grpId="0" nodeType="withEffect">
                                  <p:stCondLst>
                                    <p:cond delay="0"/>
                                  </p:stCondLst>
                                  <p:childTnLst>
                                    <p:set>
                                      <p:cBhvr>
                                        <p:cTn id="8" dur="1" fill="hold">
                                          <p:stCondLst>
                                            <p:cond delay="499"/>
                                          </p:stCondLst>
                                        </p:cTn>
                                        <p:tgtEl>
                                          <p:spTgt spid="238595">
                                            <p:txEl>
                                              <p:pRg st="1" end="1"/>
                                            </p:txEl>
                                          </p:spTgt>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gunshot.wav"/>
                                        </p:tgtEl>
                                      </p:cMediaNode>
                                    </p:audio>
                                  </p:subTnLst>
                                </p:cTn>
                              </p:par>
                              <p:par>
                                <p:cTn id="9" presetID="1" presetClass="entr" presetSubtype="0" fill="hold" grpId="0" nodeType="withEffect">
                                  <p:stCondLst>
                                    <p:cond delay="0"/>
                                  </p:stCondLst>
                                  <p:childTnLst>
                                    <p:set>
                                      <p:cBhvr>
                                        <p:cTn id="10" dur="1" fill="hold">
                                          <p:stCondLst>
                                            <p:cond delay="499"/>
                                          </p:stCondLst>
                                        </p:cTn>
                                        <p:tgtEl>
                                          <p:spTgt spid="238595">
                                            <p:txEl>
                                              <p:pRg st="2" end="2"/>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gunshot.wav"/>
                                        </p:tgtEl>
                                      </p:cMediaNode>
                                    </p:audio>
                                  </p:subTnLst>
                                </p:cTn>
                              </p:par>
                              <p:par>
                                <p:cTn id="11" presetID="1" presetClass="entr" presetSubtype="0" fill="hold" grpId="0" nodeType="withEffect">
                                  <p:stCondLst>
                                    <p:cond delay="0"/>
                                  </p:stCondLst>
                                  <p:childTnLst>
                                    <p:set>
                                      <p:cBhvr>
                                        <p:cTn id="12" dur="1" fill="hold">
                                          <p:stCondLst>
                                            <p:cond delay="499"/>
                                          </p:stCondLst>
                                        </p:cTn>
                                        <p:tgtEl>
                                          <p:spTgt spid="238595">
                                            <p:txEl>
                                              <p:pRg st="3" end="3"/>
                                            </p:txEl>
                                          </p:spTgt>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5" name="Rectangle 1027"/>
          <p:cNvSpPr>
            <a:spLocks noGrp="1" noChangeArrowheads="1"/>
          </p:cNvSpPr>
          <p:nvPr>
            <p:ph type="body" idx="1"/>
          </p:nvPr>
        </p:nvSpPr>
        <p:spPr>
          <a:xfrm>
            <a:off x="685800" y="4800600"/>
            <a:ext cx="7772400" cy="1371600"/>
          </a:xfrm>
        </p:spPr>
        <p:txBody>
          <a:bodyPr/>
          <a:lstStyle/>
          <a:p>
            <a:pPr marL="0" indent="0">
              <a:buNone/>
            </a:pPr>
            <a:r>
              <a:rPr lang="en-US" sz="2800" dirty="0" smtClean="0">
                <a:solidFill>
                  <a:srgbClr val="FFFFFF"/>
                </a:solidFill>
                <a:latin typeface="Arial Narrow" pitchFamily="34" charset="0"/>
                <a:cs typeface="Times New Roman" pitchFamily="18" charset="0"/>
              </a:rPr>
              <a:t>(http://www.propublica.org/article/propublicas-guide-to-mechanical-turk)</a:t>
            </a:r>
            <a:endParaRPr lang="en-US" sz="2800" dirty="0">
              <a:solidFill>
                <a:srgbClr val="FFFFFF"/>
              </a:solidFill>
              <a:latin typeface="Arial Narrow" pitchFamily="34" charset="0"/>
              <a:cs typeface="Times New Roman" pitchFamily="18" charset="0"/>
            </a:endParaRPr>
          </a:p>
        </p:txBody>
      </p:sp>
      <p:pic>
        <p:nvPicPr>
          <p:cNvPr id="3461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09600"/>
            <a:ext cx="433387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635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8595">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4" name="Rectangle 1026"/>
          <p:cNvSpPr>
            <a:spLocks noGrp="1" noChangeArrowheads="1"/>
          </p:cNvSpPr>
          <p:nvPr>
            <p:ph type="title"/>
          </p:nvPr>
        </p:nvSpPr>
        <p:spPr>
          <a:xfrm>
            <a:off x="1143000" y="304800"/>
            <a:ext cx="7696200" cy="1143000"/>
          </a:xfrm>
        </p:spPr>
        <p:txBody>
          <a:bodyPr/>
          <a:lstStyle/>
          <a:p>
            <a:r>
              <a:rPr lang="en-US" sz="3600" dirty="0" smtClean="0">
                <a:latin typeface="Arial Narrow" pitchFamily="34" charset="0"/>
              </a:rPr>
              <a:t>Dealing with documents</a:t>
            </a:r>
            <a:endParaRPr lang="en-US" dirty="0">
              <a:latin typeface="Arial Narrow" pitchFamily="34" charset="0"/>
            </a:endParaRPr>
          </a:p>
        </p:txBody>
      </p:sp>
      <p:sp>
        <p:nvSpPr>
          <p:cNvPr id="238595" name="Rectangle 1027"/>
          <p:cNvSpPr>
            <a:spLocks noGrp="1" noChangeArrowheads="1"/>
          </p:cNvSpPr>
          <p:nvPr>
            <p:ph type="body" idx="1"/>
          </p:nvPr>
        </p:nvSpPr>
        <p:spPr>
          <a:xfrm>
            <a:off x="1066800" y="1905000"/>
            <a:ext cx="7772400" cy="4114800"/>
          </a:xfrm>
        </p:spPr>
        <p:txBody>
          <a:bodyPr/>
          <a:lstStyle/>
          <a:p>
            <a:r>
              <a:rPr lang="en-US" dirty="0" smtClean="0">
                <a:solidFill>
                  <a:srgbClr val="FFFFFF"/>
                </a:solidFill>
                <a:latin typeface="Arial Narrow" pitchFamily="34" charset="0"/>
                <a:cs typeface="Times New Roman" pitchFamily="18" charset="0"/>
              </a:rPr>
              <a:t>Scanning and scraping</a:t>
            </a:r>
          </a:p>
          <a:p>
            <a:pPr lvl="1"/>
            <a:r>
              <a:rPr lang="en-US" dirty="0" smtClean="0">
                <a:solidFill>
                  <a:srgbClr val="FFFFFF"/>
                </a:solidFill>
                <a:latin typeface="Arial Narrow" pitchFamily="34" charset="0"/>
                <a:cs typeface="Times New Roman" pitchFamily="18" charset="0"/>
              </a:rPr>
              <a:t>Need to have good quality documents – be cautious of documents with lots of tiny numbers</a:t>
            </a:r>
          </a:p>
          <a:p>
            <a:pPr lvl="1"/>
            <a:r>
              <a:rPr lang="en-US" dirty="0" smtClean="0">
                <a:solidFill>
                  <a:srgbClr val="FFFFFF"/>
                </a:solidFill>
                <a:latin typeface="Arial Narrow" pitchFamily="34" charset="0"/>
                <a:cs typeface="Times New Roman" pitchFamily="18" charset="0"/>
              </a:rPr>
              <a:t>Do physical spot checks of your results</a:t>
            </a:r>
          </a:p>
          <a:p>
            <a:pPr lvl="1"/>
            <a:r>
              <a:rPr lang="en-US" dirty="0" smtClean="0">
                <a:solidFill>
                  <a:srgbClr val="FFFFFF"/>
                </a:solidFill>
                <a:latin typeface="Arial Narrow" pitchFamily="34" charset="0"/>
                <a:cs typeface="Times New Roman" pitchFamily="18" charset="0"/>
              </a:rPr>
              <a:t>Check totals, counts</a:t>
            </a:r>
            <a:endParaRPr lang="en-US" dirty="0">
              <a:solidFill>
                <a:srgbClr val="FFFFFF"/>
              </a:solidFill>
              <a:latin typeface="Arial Narrow" pitchFamily="34" charset="0"/>
              <a:cs typeface="Times New Roman" pitchFamily="18" charset="0"/>
            </a:endParaRPr>
          </a:p>
        </p:txBody>
      </p:sp>
    </p:spTree>
    <p:extLst>
      <p:ext uri="{BB962C8B-B14F-4D97-AF65-F5344CB8AC3E}">
        <p14:creationId xmlns:p14="http://schemas.microsoft.com/office/powerpoint/2010/main" val="157447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8595">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par>
                                <p:cTn id="7" presetID="1" presetClass="entr" presetSubtype="0" fill="hold" grpId="0" nodeType="withEffect">
                                  <p:stCondLst>
                                    <p:cond delay="0"/>
                                  </p:stCondLst>
                                  <p:childTnLst>
                                    <p:set>
                                      <p:cBhvr>
                                        <p:cTn id="8" dur="1" fill="hold">
                                          <p:stCondLst>
                                            <p:cond delay="499"/>
                                          </p:stCondLst>
                                        </p:cTn>
                                        <p:tgtEl>
                                          <p:spTgt spid="238595">
                                            <p:txEl>
                                              <p:pRg st="1" end="1"/>
                                            </p:txEl>
                                          </p:spTgt>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gunshot.wav"/>
                                        </p:tgtEl>
                                      </p:cMediaNode>
                                    </p:audio>
                                  </p:subTnLst>
                                </p:cTn>
                              </p:par>
                              <p:par>
                                <p:cTn id="9" presetID="1" presetClass="entr" presetSubtype="0" fill="hold" grpId="0" nodeType="withEffect">
                                  <p:stCondLst>
                                    <p:cond delay="0"/>
                                  </p:stCondLst>
                                  <p:childTnLst>
                                    <p:set>
                                      <p:cBhvr>
                                        <p:cTn id="10" dur="1" fill="hold">
                                          <p:stCondLst>
                                            <p:cond delay="499"/>
                                          </p:stCondLst>
                                        </p:cTn>
                                        <p:tgtEl>
                                          <p:spTgt spid="238595">
                                            <p:txEl>
                                              <p:pRg st="2" end="2"/>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gunshot.wav"/>
                                        </p:tgtEl>
                                      </p:cMediaNode>
                                    </p:audio>
                                  </p:subTnLst>
                                </p:cTn>
                              </p:par>
                              <p:par>
                                <p:cTn id="11" presetID="1" presetClass="entr" presetSubtype="0" fill="hold" grpId="0" nodeType="withEffect">
                                  <p:stCondLst>
                                    <p:cond delay="0"/>
                                  </p:stCondLst>
                                  <p:childTnLst>
                                    <p:set>
                                      <p:cBhvr>
                                        <p:cTn id="12" dur="1" fill="hold">
                                          <p:stCondLst>
                                            <p:cond delay="499"/>
                                          </p:stCondLst>
                                        </p:cTn>
                                        <p:tgtEl>
                                          <p:spTgt spid="238595">
                                            <p:txEl>
                                              <p:pRg st="3" end="3"/>
                                            </p:txEl>
                                          </p:spTgt>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04800"/>
            <a:ext cx="2743200" cy="1219200"/>
          </a:xfrm>
        </p:spPr>
        <p:txBody>
          <a:bodyPr/>
          <a:lstStyle/>
          <a:p>
            <a:r>
              <a:rPr lang="sv-SE" dirty="0" smtClean="0">
                <a:latin typeface="Arial Narrow" pitchFamily="34" charset="0"/>
              </a:rPr>
              <a:t>Sweden</a:t>
            </a:r>
            <a:endParaRPr lang="sv-SE" dirty="0">
              <a:latin typeface="Arial Narrow" pitchFamily="34" charset="0"/>
            </a:endParaRPr>
          </a:p>
        </p:txBody>
      </p:sp>
      <p:sp>
        <p:nvSpPr>
          <p:cNvPr id="3" name="Platshållare för innehåll 2"/>
          <p:cNvSpPr>
            <a:spLocks noGrp="1"/>
          </p:cNvSpPr>
          <p:nvPr>
            <p:ph idx="1"/>
          </p:nvPr>
        </p:nvSpPr>
        <p:spPr/>
        <p:txBody>
          <a:bodyPr/>
          <a:lstStyle/>
          <a:p>
            <a:r>
              <a:rPr lang="sv-SE" dirty="0" smtClean="0">
                <a:latin typeface="Arial Narrow" pitchFamily="34" charset="0"/>
              </a:rPr>
              <a:t>Worlds </a:t>
            </a:r>
            <a:r>
              <a:rPr lang="sv-SE" dirty="0" err="1" smtClean="0">
                <a:latin typeface="Arial Narrow" pitchFamily="34" charset="0"/>
              </a:rPr>
              <a:t>oldest</a:t>
            </a:r>
            <a:r>
              <a:rPr lang="sv-SE" dirty="0" smtClean="0">
                <a:latin typeface="Arial Narrow" pitchFamily="34" charset="0"/>
              </a:rPr>
              <a:t> FOIA </a:t>
            </a:r>
            <a:r>
              <a:rPr lang="sv-SE" dirty="0" err="1" smtClean="0">
                <a:latin typeface="Arial Narrow" pitchFamily="34" charset="0"/>
              </a:rPr>
              <a:t>law</a:t>
            </a:r>
            <a:r>
              <a:rPr lang="sv-SE" dirty="0" smtClean="0">
                <a:latin typeface="Arial Narrow" pitchFamily="34" charset="0"/>
              </a:rPr>
              <a:t> from 1766</a:t>
            </a:r>
          </a:p>
          <a:p>
            <a:r>
              <a:rPr lang="sv-SE" dirty="0" err="1" smtClean="0">
                <a:latin typeface="Arial Narrow" pitchFamily="34" charset="0"/>
              </a:rPr>
              <a:t>Doesn’t</a:t>
            </a:r>
            <a:r>
              <a:rPr lang="sv-SE" dirty="0" smtClean="0">
                <a:latin typeface="Arial Narrow" pitchFamily="34" charset="0"/>
              </a:rPr>
              <a:t> support </a:t>
            </a:r>
            <a:r>
              <a:rPr lang="sv-SE" dirty="0" err="1" smtClean="0">
                <a:latin typeface="Arial Narrow" pitchFamily="34" charset="0"/>
              </a:rPr>
              <a:t>electronic</a:t>
            </a:r>
            <a:r>
              <a:rPr lang="sv-SE" dirty="0" smtClean="0">
                <a:latin typeface="Arial Narrow" pitchFamily="34" charset="0"/>
              </a:rPr>
              <a:t> format</a:t>
            </a:r>
          </a:p>
          <a:p>
            <a:endParaRPr lang="sv-SE" dirty="0">
              <a:latin typeface="Arial Narrow" pitchFamily="34" charset="0"/>
            </a:endParaRPr>
          </a:p>
          <a:p>
            <a:r>
              <a:rPr lang="sv-SE" dirty="0" err="1" smtClean="0">
                <a:latin typeface="Arial Narrow" pitchFamily="34" charset="0"/>
              </a:rPr>
              <a:t>What</a:t>
            </a:r>
            <a:r>
              <a:rPr lang="sv-SE" dirty="0" smtClean="0">
                <a:latin typeface="Arial Narrow" pitchFamily="34" charset="0"/>
              </a:rPr>
              <a:t> </a:t>
            </a:r>
            <a:r>
              <a:rPr lang="sv-SE" dirty="0" err="1" smtClean="0">
                <a:latin typeface="Arial Narrow" pitchFamily="34" charset="0"/>
              </a:rPr>
              <a:t>does</a:t>
            </a:r>
            <a:r>
              <a:rPr lang="sv-SE" dirty="0" smtClean="0">
                <a:latin typeface="Arial Narrow" pitchFamily="34" charset="0"/>
              </a:rPr>
              <a:t> </a:t>
            </a:r>
            <a:r>
              <a:rPr lang="sv-SE" dirty="0" err="1" smtClean="0">
                <a:latin typeface="Arial Narrow" pitchFamily="34" charset="0"/>
              </a:rPr>
              <a:t>that</a:t>
            </a:r>
            <a:r>
              <a:rPr lang="sv-SE" dirty="0" smtClean="0">
                <a:latin typeface="Arial Narrow" pitchFamily="34" charset="0"/>
              </a:rPr>
              <a:t> </a:t>
            </a:r>
            <a:r>
              <a:rPr lang="sv-SE" dirty="0" err="1" smtClean="0">
                <a:latin typeface="Arial Narrow" pitchFamily="34" charset="0"/>
              </a:rPr>
              <a:t>mean</a:t>
            </a:r>
            <a:r>
              <a:rPr lang="sv-SE" dirty="0" smtClean="0">
                <a:latin typeface="Arial Narrow" pitchFamily="34" charset="0"/>
              </a:rPr>
              <a:t>?</a:t>
            </a:r>
          </a:p>
          <a:p>
            <a:r>
              <a:rPr lang="sv-SE" dirty="0" err="1" smtClean="0">
                <a:latin typeface="Arial Narrow" pitchFamily="34" charset="0"/>
              </a:rPr>
              <a:t>There</a:t>
            </a:r>
            <a:r>
              <a:rPr lang="sv-SE" dirty="0" smtClean="0">
                <a:latin typeface="Arial Narrow" pitchFamily="34" charset="0"/>
              </a:rPr>
              <a:t> </a:t>
            </a:r>
            <a:r>
              <a:rPr lang="sv-SE" dirty="0" err="1" smtClean="0">
                <a:latin typeface="Arial Narrow" pitchFamily="34" charset="0"/>
              </a:rPr>
              <a:t>could</a:t>
            </a:r>
            <a:r>
              <a:rPr lang="sv-SE" dirty="0" smtClean="0">
                <a:latin typeface="Arial Narrow" pitchFamily="34" charset="0"/>
              </a:rPr>
              <a:t> be a </a:t>
            </a:r>
            <a:r>
              <a:rPr lang="sv-SE" dirty="0" err="1" smtClean="0">
                <a:latin typeface="Arial Narrow" pitchFamily="34" charset="0"/>
              </a:rPr>
              <a:t>database</a:t>
            </a:r>
            <a:r>
              <a:rPr lang="sv-SE" dirty="0" smtClean="0">
                <a:latin typeface="Arial Narrow" pitchFamily="34" charset="0"/>
              </a:rPr>
              <a:t> </a:t>
            </a:r>
            <a:r>
              <a:rPr lang="sv-SE" dirty="0" err="1" smtClean="0">
                <a:latin typeface="Arial Narrow" pitchFamily="34" charset="0"/>
              </a:rPr>
              <a:t>that</a:t>
            </a:r>
            <a:r>
              <a:rPr lang="sv-SE" dirty="0" smtClean="0">
                <a:latin typeface="Arial Narrow" pitchFamily="34" charset="0"/>
              </a:rPr>
              <a:t> is a public record – </a:t>
            </a:r>
            <a:r>
              <a:rPr lang="sv-SE" dirty="0" err="1" smtClean="0">
                <a:latin typeface="Arial Narrow" pitchFamily="34" charset="0"/>
              </a:rPr>
              <a:t>but</a:t>
            </a:r>
            <a:r>
              <a:rPr lang="sv-SE" dirty="0" smtClean="0">
                <a:latin typeface="Arial Narrow" pitchFamily="34" charset="0"/>
              </a:rPr>
              <a:t> the </a:t>
            </a:r>
            <a:r>
              <a:rPr lang="sv-SE" dirty="0" err="1" smtClean="0">
                <a:latin typeface="Arial Narrow" pitchFamily="34" charset="0"/>
              </a:rPr>
              <a:t>authorities</a:t>
            </a:r>
            <a:r>
              <a:rPr lang="sv-SE" dirty="0" smtClean="0">
                <a:latin typeface="Arial Narrow" pitchFamily="34" charset="0"/>
              </a:rPr>
              <a:t> </a:t>
            </a:r>
            <a:r>
              <a:rPr lang="sv-SE" dirty="0" err="1" smtClean="0">
                <a:latin typeface="Arial Narrow" pitchFamily="34" charset="0"/>
              </a:rPr>
              <a:t>can</a:t>
            </a:r>
            <a:r>
              <a:rPr lang="sv-SE" dirty="0" smtClean="0">
                <a:latin typeface="Arial Narrow" pitchFamily="34" charset="0"/>
              </a:rPr>
              <a:t> </a:t>
            </a:r>
            <a:r>
              <a:rPr lang="sv-SE" dirty="0" err="1" smtClean="0">
                <a:latin typeface="Arial Narrow" pitchFamily="34" charset="0"/>
              </a:rPr>
              <a:t>choose</a:t>
            </a:r>
            <a:r>
              <a:rPr lang="sv-SE" dirty="0" smtClean="0">
                <a:latin typeface="Arial Narrow" pitchFamily="34" charset="0"/>
              </a:rPr>
              <a:t> </a:t>
            </a:r>
            <a:r>
              <a:rPr lang="sv-SE" dirty="0" err="1" smtClean="0">
                <a:latin typeface="Arial Narrow" pitchFamily="34" charset="0"/>
              </a:rPr>
              <a:t>to</a:t>
            </a:r>
            <a:r>
              <a:rPr lang="sv-SE" dirty="0" smtClean="0">
                <a:latin typeface="Arial Narrow" pitchFamily="34" charset="0"/>
              </a:rPr>
              <a:t> </a:t>
            </a:r>
            <a:r>
              <a:rPr lang="sv-SE" dirty="0" err="1" smtClean="0">
                <a:latin typeface="Arial Narrow" pitchFamily="34" charset="0"/>
              </a:rPr>
              <a:t>disclose</a:t>
            </a:r>
            <a:r>
              <a:rPr lang="sv-SE" dirty="0" smtClean="0">
                <a:latin typeface="Arial Narrow" pitchFamily="34" charset="0"/>
              </a:rPr>
              <a:t> it as </a:t>
            </a:r>
            <a:r>
              <a:rPr lang="sv-SE" dirty="0" err="1" smtClean="0">
                <a:latin typeface="Arial Narrow" pitchFamily="34" charset="0"/>
              </a:rPr>
              <a:t>docs</a:t>
            </a:r>
            <a:endParaRPr lang="sv-SE" dirty="0">
              <a:latin typeface="Arial Narrow" pitchFamily="34" charset="0"/>
            </a:endParaRPr>
          </a:p>
        </p:txBody>
      </p:sp>
      <p:sp>
        <p:nvSpPr>
          <p:cNvPr id="4" name="TextBox 3"/>
          <p:cNvSpPr txBox="1"/>
          <p:nvPr/>
        </p:nvSpPr>
        <p:spPr>
          <a:xfrm>
            <a:off x="5791200" y="304800"/>
            <a:ext cx="2819400" cy="1569660"/>
          </a:xfrm>
          <a:prstGeom prst="rect">
            <a:avLst/>
          </a:prstGeom>
          <a:noFill/>
        </p:spPr>
        <p:txBody>
          <a:bodyPr wrap="square" rtlCol="0">
            <a:spAutoFit/>
          </a:bodyPr>
          <a:lstStyle/>
          <a:p>
            <a:r>
              <a:rPr lang="en-US" dirty="0" smtClean="0"/>
              <a:t>From </a:t>
            </a:r>
          </a:p>
          <a:p>
            <a:r>
              <a:rPr lang="en-US" dirty="0" smtClean="0"/>
              <a:t>Helena </a:t>
            </a:r>
            <a:r>
              <a:rPr lang="en-US" dirty="0"/>
              <a:t>Bengtsson, SVT</a:t>
            </a:r>
          </a:p>
          <a:p>
            <a:endParaRPr lang="en-US" dirty="0"/>
          </a:p>
        </p:txBody>
      </p:sp>
    </p:spTree>
    <p:extLst>
      <p:ext uri="{BB962C8B-B14F-4D97-AF65-F5344CB8AC3E}">
        <p14:creationId xmlns:p14="http://schemas.microsoft.com/office/powerpoint/2010/main" val="178286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2050"/>
          <p:cNvSpPr>
            <a:spLocks noGrp="1" noChangeArrowheads="1"/>
          </p:cNvSpPr>
          <p:nvPr>
            <p:ph type="title"/>
          </p:nvPr>
        </p:nvSpPr>
        <p:spPr>
          <a:xfrm>
            <a:off x="1143000" y="304800"/>
            <a:ext cx="7696200" cy="1143000"/>
          </a:xfrm>
        </p:spPr>
        <p:txBody>
          <a:bodyPr/>
          <a:lstStyle/>
          <a:p>
            <a:r>
              <a:rPr lang="en-US" sz="4000" dirty="0">
                <a:latin typeface="Arial Narrow" pitchFamily="34" charset="0"/>
              </a:rPr>
              <a:t>But </a:t>
            </a:r>
            <a:r>
              <a:rPr lang="en-US" sz="4000" dirty="0" smtClean="0">
                <a:latin typeface="Arial Narrow" pitchFamily="34" charset="0"/>
              </a:rPr>
              <a:t>there are ways to gather data…</a:t>
            </a:r>
            <a:endParaRPr lang="en-US" sz="4800" dirty="0">
              <a:latin typeface="Arial Narrow" pitchFamily="34" charset="0"/>
            </a:endParaRPr>
          </a:p>
        </p:txBody>
      </p:sp>
      <p:sp>
        <p:nvSpPr>
          <p:cNvPr id="235523" name="Rectangle 2051"/>
          <p:cNvSpPr>
            <a:spLocks noGrp="1" noChangeArrowheads="1"/>
          </p:cNvSpPr>
          <p:nvPr>
            <p:ph type="body" idx="1"/>
          </p:nvPr>
        </p:nvSpPr>
        <p:spPr>
          <a:xfrm>
            <a:off x="1219200" y="1905000"/>
            <a:ext cx="7620000" cy="4114800"/>
          </a:xfrm>
        </p:spPr>
        <p:txBody>
          <a:bodyPr/>
          <a:lstStyle/>
          <a:p>
            <a:r>
              <a:rPr lang="en-US" dirty="0" smtClean="0">
                <a:solidFill>
                  <a:srgbClr val="FFFFFF"/>
                </a:solidFill>
                <a:latin typeface="Arial Narrow" pitchFamily="34" charset="0"/>
                <a:cs typeface="Times New Roman" pitchFamily="18" charset="0"/>
              </a:rPr>
              <a:t>Sampling</a:t>
            </a:r>
          </a:p>
          <a:p>
            <a:r>
              <a:rPr lang="en-US" dirty="0" smtClean="0">
                <a:solidFill>
                  <a:srgbClr val="FFFFFF"/>
                </a:solidFill>
                <a:latin typeface="Arial Narrow" pitchFamily="34" charset="0"/>
                <a:cs typeface="Times New Roman" pitchFamily="18" charset="0"/>
              </a:rPr>
              <a:t>Building from documents</a:t>
            </a:r>
          </a:p>
          <a:p>
            <a:r>
              <a:rPr lang="en-US" dirty="0" smtClean="0">
                <a:solidFill>
                  <a:srgbClr val="FFFFFF"/>
                </a:solidFill>
                <a:latin typeface="Arial Narrow" pitchFamily="34" charset="0"/>
                <a:cs typeface="Times New Roman" pitchFamily="18" charset="0"/>
              </a:rPr>
              <a:t>Physical surveys</a:t>
            </a:r>
          </a:p>
          <a:p>
            <a:r>
              <a:rPr lang="en-US" dirty="0" smtClean="0">
                <a:solidFill>
                  <a:srgbClr val="FFFFFF"/>
                </a:solidFill>
                <a:latin typeface="Arial Narrow" pitchFamily="34" charset="0"/>
                <a:cs typeface="Times New Roman" pitchFamily="18" charset="0"/>
              </a:rPr>
              <a:t>Testing</a:t>
            </a:r>
          </a:p>
          <a:p>
            <a:r>
              <a:rPr lang="en-US" dirty="0" smtClean="0">
                <a:solidFill>
                  <a:srgbClr val="FFFFFF"/>
                </a:solidFill>
                <a:latin typeface="Arial Narrow" pitchFamily="34" charset="0"/>
                <a:cs typeface="Times New Roman" pitchFamily="18" charset="0"/>
              </a:rPr>
              <a:t>Questionnaires, polls and surveys</a:t>
            </a:r>
          </a:p>
          <a:p>
            <a:pPr marL="0" indent="0">
              <a:buNone/>
            </a:pPr>
            <a:endParaRPr lang="en-US" dirty="0">
              <a:solidFill>
                <a:srgbClr val="FFFFFF"/>
              </a:solidFill>
              <a:latin typeface="Arial Narrow" pitchFamily="34" charset="0"/>
              <a:cs typeface="Times New Roman" pitchFamily="18" charset="0"/>
            </a:endParaRPr>
          </a:p>
          <a:p>
            <a:endParaRPr lang="en-US" dirty="0">
              <a:solidFill>
                <a:srgbClr val="FFFFFF"/>
              </a:solidFill>
              <a:latin typeface="Arial Narrow"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23">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23">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gunshot.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23">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gunshot.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23">
                                            <p:txEl>
                                              <p:pRg st="3" end="3"/>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gunshot.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523">
                                            <p:txEl>
                                              <p:pRg st="4" end="4"/>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304800"/>
            <a:ext cx="8153400" cy="1143000"/>
          </a:xfrm>
        </p:spPr>
        <p:txBody>
          <a:bodyPr/>
          <a:lstStyle/>
          <a:p>
            <a:r>
              <a:rPr lang="sv-SE" dirty="0" err="1" smtClean="0">
                <a:latin typeface="Arial Narrow" pitchFamily="34" charset="0"/>
              </a:rPr>
              <a:t>What</a:t>
            </a:r>
            <a:r>
              <a:rPr lang="sv-SE" dirty="0" smtClean="0">
                <a:latin typeface="Arial Narrow" pitchFamily="34" charset="0"/>
              </a:rPr>
              <a:t> </a:t>
            </a:r>
            <a:r>
              <a:rPr lang="sv-SE" dirty="0" err="1" smtClean="0">
                <a:latin typeface="Arial Narrow" pitchFamily="34" charset="0"/>
              </a:rPr>
              <a:t>to</a:t>
            </a:r>
            <a:r>
              <a:rPr lang="sv-SE" dirty="0" smtClean="0">
                <a:latin typeface="Arial Narrow" pitchFamily="34" charset="0"/>
              </a:rPr>
              <a:t> do?</a:t>
            </a:r>
            <a:endParaRPr lang="sv-SE" dirty="0">
              <a:latin typeface="Arial Narrow" pitchFamily="34" charset="0"/>
            </a:endParaRPr>
          </a:p>
        </p:txBody>
      </p:sp>
      <p:sp>
        <p:nvSpPr>
          <p:cNvPr id="3" name="Platshållare för innehåll 2"/>
          <p:cNvSpPr>
            <a:spLocks noGrp="1"/>
          </p:cNvSpPr>
          <p:nvPr>
            <p:ph idx="1"/>
          </p:nvPr>
        </p:nvSpPr>
        <p:spPr>
          <a:xfrm>
            <a:off x="1752600" y="2667000"/>
            <a:ext cx="7086600" cy="3048000"/>
          </a:xfrm>
        </p:spPr>
        <p:txBody>
          <a:bodyPr/>
          <a:lstStyle/>
          <a:p>
            <a:r>
              <a:rPr lang="sv-SE" dirty="0" smtClean="0">
                <a:latin typeface="Arial Narrow" pitchFamily="34" charset="0"/>
              </a:rPr>
              <a:t>Scan and OCR </a:t>
            </a:r>
            <a:r>
              <a:rPr lang="sv-SE" dirty="0" err="1" smtClean="0">
                <a:latin typeface="Arial Narrow" pitchFamily="34" charset="0"/>
              </a:rPr>
              <a:t>documents</a:t>
            </a:r>
            <a:endParaRPr lang="sv-SE" dirty="0" smtClean="0">
              <a:latin typeface="Arial Narrow" pitchFamily="34" charset="0"/>
            </a:endParaRPr>
          </a:p>
          <a:p>
            <a:r>
              <a:rPr lang="sv-SE" dirty="0" err="1">
                <a:latin typeface="Arial Narrow" pitchFamily="34" charset="0"/>
              </a:rPr>
              <a:t>Create</a:t>
            </a:r>
            <a:r>
              <a:rPr lang="sv-SE" dirty="0">
                <a:latin typeface="Arial Narrow" pitchFamily="34" charset="0"/>
              </a:rPr>
              <a:t> </a:t>
            </a:r>
            <a:r>
              <a:rPr lang="sv-SE" dirty="0" err="1">
                <a:latin typeface="Arial Narrow" pitchFamily="34" charset="0"/>
              </a:rPr>
              <a:t>your</a:t>
            </a:r>
            <a:r>
              <a:rPr lang="sv-SE" dirty="0">
                <a:latin typeface="Arial Narrow" pitchFamily="34" charset="0"/>
              </a:rPr>
              <a:t> </a:t>
            </a:r>
            <a:r>
              <a:rPr lang="sv-SE" dirty="0" err="1">
                <a:latin typeface="Arial Narrow" pitchFamily="34" charset="0"/>
              </a:rPr>
              <a:t>own</a:t>
            </a:r>
            <a:r>
              <a:rPr lang="sv-SE" dirty="0">
                <a:latin typeface="Arial Narrow" pitchFamily="34" charset="0"/>
              </a:rPr>
              <a:t> </a:t>
            </a:r>
            <a:r>
              <a:rPr lang="sv-SE" dirty="0" smtClean="0">
                <a:latin typeface="Arial Narrow" pitchFamily="34" charset="0"/>
              </a:rPr>
              <a:t>panel</a:t>
            </a:r>
          </a:p>
          <a:p>
            <a:r>
              <a:rPr lang="sv-SE" dirty="0" err="1" smtClean="0">
                <a:latin typeface="Arial Narrow" pitchFamily="34" charset="0"/>
              </a:rPr>
              <a:t>Crowd</a:t>
            </a:r>
            <a:r>
              <a:rPr lang="sv-SE" dirty="0" smtClean="0">
                <a:latin typeface="Arial Narrow" pitchFamily="34" charset="0"/>
              </a:rPr>
              <a:t> </a:t>
            </a:r>
            <a:r>
              <a:rPr lang="sv-SE" dirty="0" err="1" smtClean="0">
                <a:latin typeface="Arial Narrow" pitchFamily="34" charset="0"/>
              </a:rPr>
              <a:t>sourcing</a:t>
            </a:r>
            <a:endParaRPr lang="sv-SE" dirty="0" smtClean="0">
              <a:latin typeface="Arial Narrow" pitchFamily="34" charset="0"/>
            </a:endParaRPr>
          </a:p>
          <a:p>
            <a:r>
              <a:rPr lang="sv-SE" dirty="0" err="1" smtClean="0">
                <a:latin typeface="Arial Narrow" pitchFamily="34" charset="0"/>
              </a:rPr>
              <a:t>Surveys</a:t>
            </a:r>
            <a:endParaRPr lang="sv-SE" dirty="0" smtClean="0">
              <a:latin typeface="Arial Narrow" pitchFamily="34" charset="0"/>
            </a:endParaRPr>
          </a:p>
        </p:txBody>
      </p:sp>
    </p:spTree>
    <p:extLst>
      <p:ext uri="{BB962C8B-B14F-4D97-AF65-F5344CB8AC3E}">
        <p14:creationId xmlns:p14="http://schemas.microsoft.com/office/powerpoint/2010/main" val="34752793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304800"/>
            <a:ext cx="7086600" cy="1143000"/>
          </a:xfrm>
        </p:spPr>
        <p:txBody>
          <a:bodyPr/>
          <a:lstStyle/>
          <a:p>
            <a:r>
              <a:rPr lang="sv-SE" dirty="0" err="1" smtClean="0">
                <a:latin typeface="Arial Narrow" pitchFamily="34" charset="0"/>
              </a:rPr>
              <a:t>Who</a:t>
            </a:r>
            <a:r>
              <a:rPr lang="sv-SE" dirty="0" smtClean="0">
                <a:latin typeface="Arial Narrow" pitchFamily="34" charset="0"/>
              </a:rPr>
              <a:t> gets </a:t>
            </a:r>
            <a:r>
              <a:rPr lang="sv-SE" dirty="0" err="1" smtClean="0">
                <a:latin typeface="Arial Narrow" pitchFamily="34" charset="0"/>
              </a:rPr>
              <a:t>childcare</a:t>
            </a:r>
            <a:r>
              <a:rPr lang="sv-SE" dirty="0" smtClean="0">
                <a:latin typeface="Arial Narrow" pitchFamily="34" charset="0"/>
              </a:rPr>
              <a:t> </a:t>
            </a:r>
            <a:r>
              <a:rPr lang="sv-SE" dirty="0" err="1" smtClean="0">
                <a:latin typeface="Arial Narrow" pitchFamily="34" charset="0"/>
              </a:rPr>
              <a:t>allowance</a:t>
            </a:r>
            <a:r>
              <a:rPr lang="sv-SE" dirty="0" smtClean="0">
                <a:latin typeface="Arial Narrow" pitchFamily="34" charset="0"/>
              </a:rPr>
              <a:t>?</a:t>
            </a:r>
            <a:endParaRPr lang="sv-SE" dirty="0">
              <a:latin typeface="Arial Narrow" pitchFamily="34" charset="0"/>
            </a:endParaRPr>
          </a:p>
        </p:txBody>
      </p:sp>
      <p:sp>
        <p:nvSpPr>
          <p:cNvPr id="3" name="Platshållare för innehåll 2"/>
          <p:cNvSpPr>
            <a:spLocks noGrp="1"/>
          </p:cNvSpPr>
          <p:nvPr>
            <p:ph idx="1"/>
          </p:nvPr>
        </p:nvSpPr>
        <p:spPr/>
        <p:txBody>
          <a:bodyPr/>
          <a:lstStyle/>
          <a:p>
            <a:r>
              <a:rPr lang="sv-SE" dirty="0" smtClean="0">
                <a:latin typeface="Arial Narrow" pitchFamily="34" charset="0"/>
              </a:rPr>
              <a:t>5000 kr ($700) a </a:t>
            </a:r>
            <a:r>
              <a:rPr lang="sv-SE" dirty="0" err="1" smtClean="0">
                <a:latin typeface="Arial Narrow" pitchFamily="34" charset="0"/>
              </a:rPr>
              <a:t>month</a:t>
            </a:r>
            <a:r>
              <a:rPr lang="sv-SE" dirty="0" smtClean="0">
                <a:latin typeface="Arial Narrow" pitchFamily="34" charset="0"/>
              </a:rPr>
              <a:t> </a:t>
            </a:r>
            <a:r>
              <a:rPr lang="sv-SE" dirty="0" err="1" smtClean="0">
                <a:latin typeface="Arial Narrow" pitchFamily="34" charset="0"/>
              </a:rPr>
              <a:t>to</a:t>
            </a:r>
            <a:r>
              <a:rPr lang="sv-SE" dirty="0" smtClean="0">
                <a:latin typeface="Arial Narrow" pitchFamily="34" charset="0"/>
              </a:rPr>
              <a:t> </a:t>
            </a:r>
            <a:r>
              <a:rPr lang="sv-SE" dirty="0" err="1" smtClean="0">
                <a:latin typeface="Arial Narrow" pitchFamily="34" charset="0"/>
              </a:rPr>
              <a:t>stay</a:t>
            </a:r>
            <a:r>
              <a:rPr lang="sv-SE" dirty="0" smtClean="0">
                <a:latin typeface="Arial Narrow" pitchFamily="34" charset="0"/>
              </a:rPr>
              <a:t> </a:t>
            </a:r>
            <a:r>
              <a:rPr lang="sv-SE" dirty="0" err="1" smtClean="0">
                <a:latin typeface="Arial Narrow" pitchFamily="34" charset="0"/>
              </a:rPr>
              <a:t>home</a:t>
            </a:r>
            <a:endParaRPr lang="sv-SE" dirty="0" smtClean="0">
              <a:latin typeface="Arial Narrow" pitchFamily="34" charset="0"/>
            </a:endParaRPr>
          </a:p>
          <a:p>
            <a:r>
              <a:rPr lang="sv-SE" dirty="0" smtClean="0">
                <a:latin typeface="Arial Narrow" pitchFamily="34" charset="0"/>
              </a:rPr>
              <a:t>Children 1-3 </a:t>
            </a:r>
            <a:r>
              <a:rPr lang="sv-SE" dirty="0" err="1" smtClean="0">
                <a:latin typeface="Arial Narrow" pitchFamily="34" charset="0"/>
              </a:rPr>
              <a:t>years</a:t>
            </a:r>
            <a:r>
              <a:rPr lang="sv-SE" dirty="0" smtClean="0">
                <a:latin typeface="Arial Narrow" pitchFamily="34" charset="0"/>
              </a:rPr>
              <a:t> old</a:t>
            </a:r>
          </a:p>
          <a:p>
            <a:r>
              <a:rPr lang="sv-SE" dirty="0" err="1" smtClean="0">
                <a:latin typeface="Arial Narrow" pitchFamily="34" charset="0"/>
              </a:rPr>
              <a:t>Could</a:t>
            </a:r>
            <a:r>
              <a:rPr lang="sv-SE" dirty="0" smtClean="0">
                <a:latin typeface="Arial Narrow" pitchFamily="34" charset="0"/>
              </a:rPr>
              <a:t> </a:t>
            </a:r>
            <a:r>
              <a:rPr lang="sv-SE" dirty="0" err="1" smtClean="0">
                <a:latin typeface="Arial Narrow" pitchFamily="34" charset="0"/>
              </a:rPr>
              <a:t>also</a:t>
            </a:r>
            <a:r>
              <a:rPr lang="sv-SE" dirty="0" smtClean="0">
                <a:latin typeface="Arial Narrow" pitchFamily="34" charset="0"/>
              </a:rPr>
              <a:t> be </a:t>
            </a:r>
            <a:r>
              <a:rPr lang="sv-SE" dirty="0" err="1" smtClean="0">
                <a:latin typeface="Arial Narrow" pitchFamily="34" charset="0"/>
              </a:rPr>
              <a:t>used</a:t>
            </a:r>
            <a:r>
              <a:rPr lang="sv-SE" dirty="0" smtClean="0">
                <a:latin typeface="Arial Narrow" pitchFamily="34" charset="0"/>
              </a:rPr>
              <a:t> for </a:t>
            </a:r>
            <a:r>
              <a:rPr lang="sv-SE" dirty="0" err="1" smtClean="0">
                <a:latin typeface="Arial Narrow" pitchFamily="34" charset="0"/>
              </a:rPr>
              <a:t>nanny</a:t>
            </a:r>
            <a:r>
              <a:rPr lang="sv-SE" dirty="0" smtClean="0">
                <a:latin typeface="Arial Narrow" pitchFamily="34" charset="0"/>
              </a:rPr>
              <a:t> and/or </a:t>
            </a:r>
            <a:r>
              <a:rPr lang="sv-SE" dirty="0" err="1" smtClean="0">
                <a:latin typeface="Arial Narrow" pitchFamily="34" charset="0"/>
              </a:rPr>
              <a:t>grandparents</a:t>
            </a:r>
            <a:r>
              <a:rPr lang="sv-SE" dirty="0" smtClean="0">
                <a:latin typeface="Arial Narrow" pitchFamily="34" charset="0"/>
              </a:rPr>
              <a:t> </a:t>
            </a:r>
            <a:r>
              <a:rPr lang="sv-SE" dirty="0" err="1" smtClean="0">
                <a:latin typeface="Arial Narrow" pitchFamily="34" charset="0"/>
              </a:rPr>
              <a:t>to</a:t>
            </a:r>
            <a:r>
              <a:rPr lang="sv-SE" dirty="0" smtClean="0">
                <a:latin typeface="Arial Narrow" pitchFamily="34" charset="0"/>
              </a:rPr>
              <a:t> </a:t>
            </a:r>
            <a:r>
              <a:rPr lang="sv-SE" dirty="0" err="1" smtClean="0">
                <a:latin typeface="Arial Narrow" pitchFamily="34" charset="0"/>
              </a:rPr>
              <a:t>stay</a:t>
            </a:r>
            <a:r>
              <a:rPr lang="sv-SE" dirty="0" smtClean="0">
                <a:latin typeface="Arial Narrow" pitchFamily="34" charset="0"/>
              </a:rPr>
              <a:t> </a:t>
            </a:r>
            <a:r>
              <a:rPr lang="sv-SE" dirty="0" err="1" smtClean="0">
                <a:latin typeface="Arial Narrow" pitchFamily="34" charset="0"/>
              </a:rPr>
              <a:t>with</a:t>
            </a:r>
            <a:r>
              <a:rPr lang="sv-SE" dirty="0" smtClean="0">
                <a:latin typeface="Arial Narrow" pitchFamily="34" charset="0"/>
              </a:rPr>
              <a:t> kids</a:t>
            </a:r>
          </a:p>
          <a:p>
            <a:r>
              <a:rPr lang="sv-SE" dirty="0" err="1" smtClean="0">
                <a:latin typeface="Arial Narrow" pitchFamily="34" charset="0"/>
              </a:rPr>
              <a:t>Apply</a:t>
            </a:r>
            <a:r>
              <a:rPr lang="sv-SE" dirty="0" smtClean="0">
                <a:latin typeface="Arial Narrow" pitchFamily="34" charset="0"/>
              </a:rPr>
              <a:t> </a:t>
            </a:r>
            <a:r>
              <a:rPr lang="sv-SE" dirty="0" err="1" smtClean="0">
                <a:latin typeface="Arial Narrow" pitchFamily="34" charset="0"/>
              </a:rPr>
              <a:t>with</a:t>
            </a:r>
            <a:r>
              <a:rPr lang="sv-SE" dirty="0" smtClean="0">
                <a:latin typeface="Arial Narrow" pitchFamily="34" charset="0"/>
              </a:rPr>
              <a:t> </a:t>
            </a:r>
            <a:r>
              <a:rPr lang="sv-SE" dirty="0" err="1" smtClean="0">
                <a:latin typeface="Arial Narrow" pitchFamily="34" charset="0"/>
              </a:rPr>
              <a:t>local</a:t>
            </a:r>
            <a:r>
              <a:rPr lang="sv-SE" dirty="0" smtClean="0">
                <a:latin typeface="Arial Narrow" pitchFamily="34" charset="0"/>
              </a:rPr>
              <a:t> </a:t>
            </a:r>
            <a:r>
              <a:rPr lang="sv-SE" dirty="0" err="1" smtClean="0">
                <a:latin typeface="Arial Narrow" pitchFamily="34" charset="0"/>
              </a:rPr>
              <a:t>municipalities</a:t>
            </a:r>
            <a:r>
              <a:rPr lang="sv-SE" dirty="0" smtClean="0">
                <a:latin typeface="Arial Narrow" pitchFamily="34" charset="0"/>
              </a:rPr>
              <a:t> </a:t>
            </a:r>
          </a:p>
          <a:p>
            <a:pPr marL="0" indent="0">
              <a:buNone/>
            </a:pPr>
            <a:endParaRPr lang="sv-SE" dirty="0">
              <a:latin typeface="Arial Narrow" pitchFamily="34" charset="0"/>
            </a:endParaRPr>
          </a:p>
        </p:txBody>
      </p:sp>
    </p:spTree>
    <p:extLst>
      <p:ext uri="{BB962C8B-B14F-4D97-AF65-F5344CB8AC3E}">
        <p14:creationId xmlns:p14="http://schemas.microsoft.com/office/powerpoint/2010/main" val="568220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22" t="30904" r="29722" b="18228"/>
          <a:stretch/>
        </p:blipFill>
        <p:spPr bwMode="auto">
          <a:xfrm>
            <a:off x="762000" y="2971800"/>
            <a:ext cx="7670800"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ruta 2"/>
          <p:cNvSpPr txBox="1"/>
          <p:nvPr/>
        </p:nvSpPr>
        <p:spPr>
          <a:xfrm>
            <a:off x="1447800" y="1600200"/>
            <a:ext cx="7150100" cy="1077218"/>
          </a:xfrm>
          <a:prstGeom prst="rect">
            <a:avLst/>
          </a:prstGeom>
          <a:noFill/>
        </p:spPr>
        <p:txBody>
          <a:bodyPr wrap="square" rtlCol="0">
            <a:spAutoFit/>
          </a:bodyPr>
          <a:lstStyle/>
          <a:p>
            <a:pPr marL="457200" indent="-457200">
              <a:buFont typeface="Arial" pitchFamily="34" charset="0"/>
              <a:buChar char="•"/>
            </a:pPr>
            <a:r>
              <a:rPr lang="sv-SE" sz="3200" dirty="0" smtClean="0"/>
              <a:t>TV-show </a:t>
            </a:r>
            <a:r>
              <a:rPr lang="sv-SE" sz="3200" dirty="0" err="1" smtClean="0"/>
              <a:t>about</a:t>
            </a:r>
            <a:r>
              <a:rPr lang="sv-SE" sz="3200" dirty="0" smtClean="0"/>
              <a:t> </a:t>
            </a:r>
            <a:r>
              <a:rPr lang="sv-SE" sz="3200" dirty="0" err="1" smtClean="0"/>
              <a:t>education</a:t>
            </a:r>
            <a:endParaRPr lang="sv-SE" sz="3200" dirty="0" smtClean="0"/>
          </a:p>
          <a:p>
            <a:pPr marL="457200" indent="-457200">
              <a:buFont typeface="Arial" pitchFamily="34" charset="0"/>
              <a:buChar char="•"/>
            </a:pPr>
            <a:r>
              <a:rPr lang="sv-SE" sz="3200" dirty="0" err="1" smtClean="0"/>
              <a:t>Created</a:t>
            </a:r>
            <a:r>
              <a:rPr lang="sv-SE" sz="3200" dirty="0" smtClean="0"/>
              <a:t> a </a:t>
            </a:r>
            <a:r>
              <a:rPr lang="sv-SE" sz="3200" dirty="0" err="1" smtClean="0"/>
              <a:t>teachers</a:t>
            </a:r>
            <a:r>
              <a:rPr lang="sv-SE" sz="3200" dirty="0" smtClean="0"/>
              <a:t> panel – 900 </a:t>
            </a:r>
            <a:r>
              <a:rPr lang="sv-SE" sz="3200" dirty="0" err="1" smtClean="0"/>
              <a:t>teachers</a:t>
            </a:r>
            <a:endParaRPr lang="sv-SE" sz="3200" dirty="0"/>
          </a:p>
        </p:txBody>
      </p:sp>
      <p:sp>
        <p:nvSpPr>
          <p:cNvPr id="2" name="textruta 1"/>
          <p:cNvSpPr txBox="1"/>
          <p:nvPr/>
        </p:nvSpPr>
        <p:spPr>
          <a:xfrm>
            <a:off x="774700" y="533400"/>
            <a:ext cx="7924800" cy="769441"/>
          </a:xfrm>
          <a:prstGeom prst="rect">
            <a:avLst/>
          </a:prstGeom>
          <a:noFill/>
        </p:spPr>
        <p:txBody>
          <a:bodyPr wrap="square" rtlCol="0">
            <a:spAutoFit/>
          </a:bodyPr>
          <a:lstStyle/>
          <a:p>
            <a:r>
              <a:rPr lang="sv-SE" sz="4400" dirty="0" err="1">
                <a:solidFill>
                  <a:schemeClr val="tx2"/>
                </a:solidFill>
                <a:ea typeface="+mj-ea"/>
                <a:cs typeface="+mj-cs"/>
              </a:rPr>
              <a:t>Building</a:t>
            </a:r>
            <a:r>
              <a:rPr lang="sv-SE" sz="4400" dirty="0">
                <a:solidFill>
                  <a:schemeClr val="tx2"/>
                </a:solidFill>
                <a:ea typeface="+mj-ea"/>
                <a:cs typeface="+mj-cs"/>
              </a:rPr>
              <a:t> </a:t>
            </a:r>
            <a:r>
              <a:rPr lang="sv-SE" sz="4400" dirty="0" err="1">
                <a:solidFill>
                  <a:schemeClr val="tx2"/>
                </a:solidFill>
                <a:ea typeface="+mj-ea"/>
                <a:cs typeface="+mj-cs"/>
              </a:rPr>
              <a:t>our</a:t>
            </a:r>
            <a:r>
              <a:rPr lang="sv-SE" sz="4400" dirty="0">
                <a:solidFill>
                  <a:schemeClr val="tx2"/>
                </a:solidFill>
                <a:ea typeface="+mj-ea"/>
                <a:cs typeface="+mj-cs"/>
              </a:rPr>
              <a:t> </a:t>
            </a:r>
            <a:r>
              <a:rPr lang="sv-SE" sz="4400" dirty="0" err="1">
                <a:solidFill>
                  <a:schemeClr val="tx2"/>
                </a:solidFill>
                <a:ea typeface="+mj-ea"/>
                <a:cs typeface="+mj-cs"/>
              </a:rPr>
              <a:t>own</a:t>
            </a:r>
            <a:r>
              <a:rPr lang="sv-SE" sz="4400" dirty="0">
                <a:solidFill>
                  <a:schemeClr val="tx2"/>
                </a:solidFill>
                <a:ea typeface="+mj-ea"/>
                <a:cs typeface="+mj-cs"/>
              </a:rPr>
              <a:t> panel </a:t>
            </a:r>
          </a:p>
        </p:txBody>
      </p:sp>
    </p:spTree>
    <p:extLst>
      <p:ext uri="{BB962C8B-B14F-4D97-AF65-F5344CB8AC3E}">
        <p14:creationId xmlns:p14="http://schemas.microsoft.com/office/powerpoint/2010/main" val="34165582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28600" y="381000"/>
            <a:ext cx="8686800" cy="990600"/>
          </a:xfrm>
        </p:spPr>
        <p:txBody>
          <a:bodyPr/>
          <a:lstStyle/>
          <a:p>
            <a:r>
              <a:rPr lang="sv-SE" sz="3600" dirty="0" smtClean="0">
                <a:latin typeface="Arial Narrow" pitchFamily="34" charset="0"/>
              </a:rPr>
              <a:t>900 </a:t>
            </a:r>
            <a:r>
              <a:rPr lang="sv-SE" sz="3600" dirty="0" err="1" smtClean="0">
                <a:latin typeface="Arial Narrow" pitchFamily="34" charset="0"/>
              </a:rPr>
              <a:t>teachers</a:t>
            </a:r>
            <a:r>
              <a:rPr lang="sv-SE" sz="3600" dirty="0" smtClean="0">
                <a:latin typeface="Arial Narrow" pitchFamily="34" charset="0"/>
              </a:rPr>
              <a:t> </a:t>
            </a:r>
            <a:r>
              <a:rPr lang="sv-SE" sz="3600" dirty="0" err="1" smtClean="0">
                <a:latin typeface="Arial Narrow" pitchFamily="34" charset="0"/>
              </a:rPr>
              <a:t>to</a:t>
            </a:r>
            <a:r>
              <a:rPr lang="sv-SE" sz="3600" dirty="0" smtClean="0">
                <a:latin typeface="Arial Narrow" pitchFamily="34" charset="0"/>
              </a:rPr>
              <a:t> </a:t>
            </a:r>
            <a:r>
              <a:rPr lang="sv-SE" sz="3600" dirty="0" err="1" smtClean="0">
                <a:latin typeface="Arial Narrow" pitchFamily="34" charset="0"/>
              </a:rPr>
              <a:t>represent</a:t>
            </a:r>
            <a:r>
              <a:rPr lang="sv-SE" sz="3600" dirty="0" smtClean="0">
                <a:latin typeface="Arial Narrow" pitchFamily="34" charset="0"/>
              </a:rPr>
              <a:t> all </a:t>
            </a:r>
            <a:r>
              <a:rPr lang="sv-SE" sz="3600" dirty="0" err="1" smtClean="0">
                <a:latin typeface="Arial Narrow" pitchFamily="34" charset="0"/>
              </a:rPr>
              <a:t>teachers</a:t>
            </a:r>
            <a:r>
              <a:rPr lang="sv-SE" sz="3600" dirty="0" smtClean="0">
                <a:latin typeface="Arial Narrow" pitchFamily="34" charset="0"/>
              </a:rPr>
              <a:t> in Sweden</a:t>
            </a:r>
            <a:endParaRPr lang="sv-SE" sz="3600" dirty="0">
              <a:latin typeface="Arial Narrow" pitchFamily="34" charset="0"/>
            </a:endParaRPr>
          </a:p>
        </p:txBody>
      </p:sp>
      <p:sp>
        <p:nvSpPr>
          <p:cNvPr id="3" name="Platshållare för innehåll 2"/>
          <p:cNvSpPr>
            <a:spLocks noGrp="1"/>
          </p:cNvSpPr>
          <p:nvPr>
            <p:ph idx="1"/>
          </p:nvPr>
        </p:nvSpPr>
        <p:spPr>
          <a:xfrm>
            <a:off x="1371600" y="1905000"/>
            <a:ext cx="7467600" cy="4114800"/>
          </a:xfrm>
        </p:spPr>
        <p:txBody>
          <a:bodyPr/>
          <a:lstStyle/>
          <a:p>
            <a:r>
              <a:rPr lang="sv-SE" dirty="0" err="1" smtClean="0">
                <a:latin typeface="Arial Narrow" pitchFamily="34" charset="0"/>
              </a:rPr>
              <a:t>Asked</a:t>
            </a:r>
            <a:r>
              <a:rPr lang="sv-SE" dirty="0" smtClean="0">
                <a:latin typeface="Arial Narrow" pitchFamily="34" charset="0"/>
              </a:rPr>
              <a:t> for </a:t>
            </a:r>
            <a:r>
              <a:rPr lang="sv-SE" dirty="0" err="1" smtClean="0">
                <a:latin typeface="Arial Narrow" pitchFamily="34" charset="0"/>
              </a:rPr>
              <a:t>participants</a:t>
            </a:r>
            <a:r>
              <a:rPr lang="sv-SE" dirty="0" smtClean="0">
                <a:latin typeface="Arial Narrow" pitchFamily="34" charset="0"/>
              </a:rPr>
              <a:t> on TV and web</a:t>
            </a:r>
          </a:p>
          <a:p>
            <a:r>
              <a:rPr lang="sv-SE" dirty="0" err="1" smtClean="0">
                <a:latin typeface="Arial Narrow" pitchFamily="34" charset="0"/>
              </a:rPr>
              <a:t>Matched</a:t>
            </a:r>
            <a:r>
              <a:rPr lang="sv-SE" dirty="0" smtClean="0">
                <a:latin typeface="Arial Narrow" pitchFamily="34" charset="0"/>
              </a:rPr>
              <a:t> </a:t>
            </a:r>
            <a:r>
              <a:rPr lang="sv-SE" dirty="0" err="1" smtClean="0">
                <a:latin typeface="Arial Narrow" pitchFamily="34" charset="0"/>
              </a:rPr>
              <a:t>that</a:t>
            </a:r>
            <a:r>
              <a:rPr lang="sv-SE" dirty="0" smtClean="0">
                <a:latin typeface="Arial Narrow" pitchFamily="34" charset="0"/>
              </a:rPr>
              <a:t> </a:t>
            </a:r>
            <a:r>
              <a:rPr lang="sv-SE" dirty="0" err="1" smtClean="0">
                <a:latin typeface="Arial Narrow" pitchFamily="34" charset="0"/>
              </a:rPr>
              <a:t>group</a:t>
            </a:r>
            <a:r>
              <a:rPr lang="sv-SE" dirty="0" smtClean="0">
                <a:latin typeface="Arial Narrow" pitchFamily="34" charset="0"/>
              </a:rPr>
              <a:t> </a:t>
            </a:r>
            <a:r>
              <a:rPr lang="sv-SE" dirty="0" err="1" smtClean="0">
                <a:latin typeface="Arial Narrow" pitchFamily="34" charset="0"/>
              </a:rPr>
              <a:t>against</a:t>
            </a:r>
            <a:r>
              <a:rPr lang="sv-SE" dirty="0" smtClean="0">
                <a:latin typeface="Arial Narrow" pitchFamily="34" charset="0"/>
              </a:rPr>
              <a:t> </a:t>
            </a:r>
            <a:r>
              <a:rPr lang="sv-SE" dirty="0" err="1" smtClean="0">
                <a:latin typeface="Arial Narrow" pitchFamily="34" charset="0"/>
              </a:rPr>
              <a:t>known</a:t>
            </a:r>
            <a:r>
              <a:rPr lang="sv-SE" dirty="0" smtClean="0">
                <a:latin typeface="Arial Narrow" pitchFamily="34" charset="0"/>
              </a:rPr>
              <a:t> </a:t>
            </a:r>
            <a:r>
              <a:rPr lang="sv-SE" dirty="0" err="1" smtClean="0">
                <a:latin typeface="Arial Narrow" pitchFamily="34" charset="0"/>
              </a:rPr>
              <a:t>statistics</a:t>
            </a:r>
            <a:r>
              <a:rPr lang="sv-SE" dirty="0" smtClean="0">
                <a:latin typeface="Arial Narrow" pitchFamily="34" charset="0"/>
              </a:rPr>
              <a:t> </a:t>
            </a:r>
            <a:r>
              <a:rPr lang="sv-SE" dirty="0" err="1" smtClean="0">
                <a:latin typeface="Arial Narrow" pitchFamily="34" charset="0"/>
              </a:rPr>
              <a:t>about</a:t>
            </a:r>
            <a:r>
              <a:rPr lang="sv-SE" dirty="0" smtClean="0">
                <a:latin typeface="Arial Narrow" pitchFamily="34" charset="0"/>
              </a:rPr>
              <a:t> </a:t>
            </a:r>
            <a:r>
              <a:rPr lang="sv-SE" dirty="0" err="1" smtClean="0">
                <a:latin typeface="Arial Narrow" pitchFamily="34" charset="0"/>
              </a:rPr>
              <a:t>teachers</a:t>
            </a:r>
            <a:endParaRPr lang="sv-SE" dirty="0" smtClean="0">
              <a:latin typeface="Arial Narrow" pitchFamily="34" charset="0"/>
            </a:endParaRPr>
          </a:p>
          <a:p>
            <a:r>
              <a:rPr lang="sv-SE" dirty="0" smtClean="0">
                <a:latin typeface="Arial Narrow" pitchFamily="34" charset="0"/>
              </a:rPr>
              <a:t>Parameters: Sex, Age, </a:t>
            </a:r>
            <a:r>
              <a:rPr lang="sv-SE" dirty="0" err="1" smtClean="0">
                <a:latin typeface="Arial Narrow" pitchFamily="34" charset="0"/>
              </a:rPr>
              <a:t>Geography</a:t>
            </a:r>
            <a:r>
              <a:rPr lang="sv-SE" dirty="0" smtClean="0">
                <a:latin typeface="Arial Narrow" pitchFamily="34" charset="0"/>
              </a:rPr>
              <a:t>, </a:t>
            </a:r>
            <a:r>
              <a:rPr lang="sv-SE" dirty="0" err="1" smtClean="0">
                <a:latin typeface="Arial Narrow" pitchFamily="34" charset="0"/>
              </a:rPr>
              <a:t>Grade</a:t>
            </a:r>
            <a:r>
              <a:rPr lang="sv-SE" dirty="0" smtClean="0">
                <a:latin typeface="Arial Narrow" pitchFamily="34" charset="0"/>
              </a:rPr>
              <a:t> and Public/Private </a:t>
            </a:r>
            <a:r>
              <a:rPr lang="sv-SE" dirty="0" err="1" smtClean="0">
                <a:latin typeface="Arial Narrow" pitchFamily="34" charset="0"/>
              </a:rPr>
              <a:t>school</a:t>
            </a:r>
            <a:endParaRPr lang="sv-SE" dirty="0" smtClean="0">
              <a:latin typeface="Arial Narrow" pitchFamily="34" charset="0"/>
            </a:endParaRPr>
          </a:p>
          <a:p>
            <a:r>
              <a:rPr lang="sv-SE" dirty="0" err="1" smtClean="0">
                <a:latin typeface="Arial Narrow" pitchFamily="34" charset="0"/>
              </a:rPr>
              <a:t>Checked</a:t>
            </a:r>
            <a:r>
              <a:rPr lang="sv-SE" dirty="0" smtClean="0">
                <a:latin typeface="Arial Narrow" pitchFamily="34" charset="0"/>
              </a:rPr>
              <a:t> the </a:t>
            </a:r>
            <a:r>
              <a:rPr lang="sv-SE" dirty="0" err="1" smtClean="0">
                <a:latin typeface="Arial Narrow" pitchFamily="34" charset="0"/>
              </a:rPr>
              <a:t>group</a:t>
            </a:r>
            <a:r>
              <a:rPr lang="sv-SE" dirty="0" smtClean="0">
                <a:latin typeface="Arial Narrow" pitchFamily="34" charset="0"/>
              </a:rPr>
              <a:t> </a:t>
            </a:r>
            <a:r>
              <a:rPr lang="sv-SE" dirty="0" err="1" smtClean="0">
                <a:latin typeface="Arial Narrow" pitchFamily="34" charset="0"/>
              </a:rPr>
              <a:t>with</a:t>
            </a:r>
            <a:r>
              <a:rPr lang="sv-SE" dirty="0" smtClean="0">
                <a:latin typeface="Arial Narrow" pitchFamily="34" charset="0"/>
              </a:rPr>
              <a:t> a </a:t>
            </a:r>
            <a:r>
              <a:rPr lang="sv-SE" dirty="0" err="1" smtClean="0">
                <a:latin typeface="Arial Narrow" pitchFamily="34" charset="0"/>
              </a:rPr>
              <a:t>question</a:t>
            </a:r>
            <a:r>
              <a:rPr lang="sv-SE" dirty="0" smtClean="0">
                <a:latin typeface="Arial Narrow" pitchFamily="34" charset="0"/>
              </a:rPr>
              <a:t> </a:t>
            </a:r>
            <a:r>
              <a:rPr lang="sv-SE" dirty="0" err="1" smtClean="0">
                <a:latin typeface="Arial Narrow" pitchFamily="34" charset="0"/>
              </a:rPr>
              <a:t>we</a:t>
            </a:r>
            <a:r>
              <a:rPr lang="sv-SE" dirty="0" smtClean="0">
                <a:latin typeface="Arial Narrow" pitchFamily="34" charset="0"/>
              </a:rPr>
              <a:t> </a:t>
            </a:r>
            <a:r>
              <a:rPr lang="sv-SE" dirty="0" err="1" smtClean="0">
                <a:latin typeface="Arial Narrow" pitchFamily="34" charset="0"/>
              </a:rPr>
              <a:t>knew</a:t>
            </a:r>
            <a:r>
              <a:rPr lang="sv-SE" dirty="0" smtClean="0">
                <a:latin typeface="Arial Narrow" pitchFamily="34" charset="0"/>
              </a:rPr>
              <a:t> the </a:t>
            </a:r>
            <a:r>
              <a:rPr lang="sv-SE" dirty="0" err="1" smtClean="0">
                <a:latin typeface="Arial Narrow" pitchFamily="34" charset="0"/>
              </a:rPr>
              <a:t>answer</a:t>
            </a:r>
            <a:r>
              <a:rPr lang="sv-SE" dirty="0" smtClean="0">
                <a:latin typeface="Arial Narrow" pitchFamily="34" charset="0"/>
              </a:rPr>
              <a:t> </a:t>
            </a:r>
            <a:r>
              <a:rPr lang="sv-SE" dirty="0" err="1" smtClean="0">
                <a:latin typeface="Arial Narrow" pitchFamily="34" charset="0"/>
              </a:rPr>
              <a:t>to</a:t>
            </a:r>
            <a:r>
              <a:rPr lang="sv-SE" dirty="0" smtClean="0">
                <a:latin typeface="Arial Narrow" pitchFamily="34" charset="0"/>
              </a:rPr>
              <a:t> </a:t>
            </a:r>
            <a:endParaRPr lang="sv-SE" dirty="0">
              <a:latin typeface="Arial Narrow" pitchFamily="34" charset="0"/>
            </a:endParaRPr>
          </a:p>
        </p:txBody>
      </p:sp>
    </p:spTree>
    <p:extLst>
      <p:ext uri="{BB962C8B-B14F-4D97-AF65-F5344CB8AC3E}">
        <p14:creationId xmlns:p14="http://schemas.microsoft.com/office/powerpoint/2010/main" val="35238423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188" t="22806" r="23734" b="5789"/>
          <a:stretch/>
        </p:blipFill>
        <p:spPr bwMode="auto">
          <a:xfrm>
            <a:off x="685800" y="2108200"/>
            <a:ext cx="8001000" cy="4424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ruta 3"/>
          <p:cNvSpPr txBox="1"/>
          <p:nvPr/>
        </p:nvSpPr>
        <p:spPr>
          <a:xfrm>
            <a:off x="685800" y="685800"/>
            <a:ext cx="7848600" cy="1077218"/>
          </a:xfrm>
          <a:prstGeom prst="rect">
            <a:avLst/>
          </a:prstGeom>
          <a:noFill/>
        </p:spPr>
        <p:txBody>
          <a:bodyPr wrap="square" rtlCol="0">
            <a:spAutoFit/>
          </a:bodyPr>
          <a:lstStyle/>
          <a:p>
            <a:pPr marL="457200" indent="-457200">
              <a:buFont typeface="Arial" pitchFamily="34" charset="0"/>
              <a:buChar char="•"/>
            </a:pPr>
            <a:r>
              <a:rPr lang="sv-SE" sz="3200" dirty="0" err="1" smtClean="0"/>
              <a:t>Drug</a:t>
            </a:r>
            <a:r>
              <a:rPr lang="sv-SE" sz="3200" dirty="0" smtClean="0"/>
              <a:t> </a:t>
            </a:r>
            <a:r>
              <a:rPr lang="sv-SE" sz="3200" dirty="0" err="1" smtClean="0"/>
              <a:t>control</a:t>
            </a:r>
            <a:r>
              <a:rPr lang="sv-SE" sz="3200" dirty="0" smtClean="0"/>
              <a:t> at </a:t>
            </a:r>
            <a:r>
              <a:rPr lang="sv-SE" sz="3200" dirty="0" err="1" smtClean="0"/>
              <a:t>counties</a:t>
            </a:r>
            <a:r>
              <a:rPr lang="sv-SE" sz="3200" dirty="0" smtClean="0"/>
              <a:t> and </a:t>
            </a:r>
            <a:r>
              <a:rPr lang="sv-SE" sz="3200" dirty="0" err="1" smtClean="0"/>
              <a:t>cities</a:t>
            </a:r>
            <a:endParaRPr lang="sv-SE" sz="3200" dirty="0" smtClean="0"/>
          </a:p>
          <a:p>
            <a:pPr marL="457200" indent="-457200">
              <a:buFont typeface="Arial" pitchFamily="34" charset="0"/>
              <a:buChar char="•"/>
            </a:pPr>
            <a:r>
              <a:rPr lang="sv-SE" sz="3200" dirty="0" err="1" smtClean="0"/>
              <a:t>Surveyed</a:t>
            </a:r>
            <a:r>
              <a:rPr lang="sv-SE" sz="3200" dirty="0" smtClean="0"/>
              <a:t> 355 </a:t>
            </a:r>
            <a:r>
              <a:rPr lang="sv-SE" sz="3200" dirty="0" err="1" smtClean="0"/>
              <a:t>counties</a:t>
            </a:r>
            <a:r>
              <a:rPr lang="sv-SE" sz="3200" dirty="0" smtClean="0"/>
              <a:t> and </a:t>
            </a:r>
            <a:r>
              <a:rPr lang="sv-SE" sz="3200" dirty="0" err="1" smtClean="0"/>
              <a:t>districts</a:t>
            </a:r>
            <a:r>
              <a:rPr lang="sv-SE" sz="3200" dirty="0" smtClean="0"/>
              <a:t> – all </a:t>
            </a:r>
            <a:r>
              <a:rPr lang="sv-SE" sz="3200" dirty="0" err="1" smtClean="0"/>
              <a:t>replied</a:t>
            </a:r>
            <a:endParaRPr lang="sv-SE" sz="3200" dirty="0"/>
          </a:p>
        </p:txBody>
      </p:sp>
    </p:spTree>
    <p:extLst>
      <p:ext uri="{BB962C8B-B14F-4D97-AF65-F5344CB8AC3E}">
        <p14:creationId xmlns:p14="http://schemas.microsoft.com/office/powerpoint/2010/main" val="18685973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3400" y="381000"/>
            <a:ext cx="8305800" cy="685800"/>
          </a:xfrm>
        </p:spPr>
        <p:txBody>
          <a:bodyPr/>
          <a:lstStyle/>
          <a:p>
            <a:r>
              <a:rPr lang="sv-SE" dirty="0" err="1" smtClean="0">
                <a:latin typeface="Arial Narrow" pitchFamily="34" charset="0"/>
              </a:rPr>
              <a:t>Other</a:t>
            </a:r>
            <a:r>
              <a:rPr lang="sv-SE" dirty="0" smtClean="0">
                <a:latin typeface="Arial Narrow" pitchFamily="34" charset="0"/>
              </a:rPr>
              <a:t> </a:t>
            </a:r>
            <a:r>
              <a:rPr lang="sv-SE" dirty="0" err="1" smtClean="0">
                <a:latin typeface="Arial Narrow" pitchFamily="34" charset="0"/>
              </a:rPr>
              <a:t>examples</a:t>
            </a:r>
            <a:endParaRPr lang="sv-SE" dirty="0">
              <a:latin typeface="Arial Narrow" pitchFamily="34" charset="0"/>
            </a:endParaRPr>
          </a:p>
        </p:txBody>
      </p:sp>
      <p:sp>
        <p:nvSpPr>
          <p:cNvPr id="3" name="Platshållare för innehåll 2"/>
          <p:cNvSpPr>
            <a:spLocks noGrp="1"/>
          </p:cNvSpPr>
          <p:nvPr>
            <p:ph idx="1"/>
          </p:nvPr>
        </p:nvSpPr>
        <p:spPr>
          <a:xfrm>
            <a:off x="990600" y="1219200"/>
            <a:ext cx="7848600" cy="5486400"/>
          </a:xfrm>
        </p:spPr>
        <p:txBody>
          <a:bodyPr/>
          <a:lstStyle/>
          <a:p>
            <a:r>
              <a:rPr lang="sv-SE" dirty="0" smtClean="0">
                <a:latin typeface="Arial Narrow" pitchFamily="34" charset="0"/>
              </a:rPr>
              <a:t>1800 </a:t>
            </a:r>
            <a:r>
              <a:rPr lang="sv-SE" dirty="0" err="1" smtClean="0">
                <a:latin typeface="Arial Narrow" pitchFamily="34" charset="0"/>
              </a:rPr>
              <a:t>vicars</a:t>
            </a:r>
            <a:r>
              <a:rPr lang="sv-SE" dirty="0" smtClean="0">
                <a:latin typeface="Arial Narrow" pitchFamily="34" charset="0"/>
              </a:rPr>
              <a:t> </a:t>
            </a:r>
            <a:r>
              <a:rPr lang="sv-SE" dirty="0" err="1" smtClean="0">
                <a:latin typeface="Arial Narrow" pitchFamily="34" charset="0"/>
              </a:rPr>
              <a:t>about</a:t>
            </a:r>
            <a:r>
              <a:rPr lang="sv-SE" dirty="0" smtClean="0">
                <a:latin typeface="Arial Narrow" pitchFamily="34" charset="0"/>
              </a:rPr>
              <a:t> same sex </a:t>
            </a:r>
            <a:r>
              <a:rPr lang="sv-SE" dirty="0" err="1" smtClean="0">
                <a:latin typeface="Arial Narrow" pitchFamily="34" charset="0"/>
              </a:rPr>
              <a:t>marriges</a:t>
            </a:r>
            <a:endParaRPr lang="sv-SE" dirty="0" smtClean="0">
              <a:latin typeface="Arial Narrow" pitchFamily="34" charset="0"/>
            </a:endParaRPr>
          </a:p>
          <a:p>
            <a:r>
              <a:rPr lang="sv-SE" dirty="0" smtClean="0">
                <a:latin typeface="Arial Narrow" pitchFamily="34" charset="0"/>
              </a:rPr>
              <a:t>Unions </a:t>
            </a:r>
            <a:r>
              <a:rPr lang="sv-SE" dirty="0" err="1" smtClean="0">
                <a:latin typeface="Arial Narrow" pitchFamily="34" charset="0"/>
              </a:rPr>
              <a:t>about</a:t>
            </a:r>
            <a:r>
              <a:rPr lang="sv-SE" dirty="0" smtClean="0">
                <a:latin typeface="Arial Narrow" pitchFamily="34" charset="0"/>
              </a:rPr>
              <a:t> on-going </a:t>
            </a:r>
            <a:r>
              <a:rPr lang="sv-SE" dirty="0" err="1" smtClean="0">
                <a:latin typeface="Arial Narrow" pitchFamily="34" charset="0"/>
              </a:rPr>
              <a:t>negotiations</a:t>
            </a:r>
            <a:endParaRPr lang="sv-SE" dirty="0" smtClean="0">
              <a:latin typeface="Arial Narrow" pitchFamily="34" charset="0"/>
            </a:endParaRPr>
          </a:p>
          <a:p>
            <a:r>
              <a:rPr lang="sv-SE" dirty="0" smtClean="0">
                <a:latin typeface="Arial Narrow" pitchFamily="34" charset="0"/>
              </a:rPr>
              <a:t>21 regions </a:t>
            </a:r>
            <a:r>
              <a:rPr lang="sv-SE" dirty="0" err="1" smtClean="0">
                <a:latin typeface="Arial Narrow" pitchFamily="34" charset="0"/>
              </a:rPr>
              <a:t>about</a:t>
            </a:r>
            <a:r>
              <a:rPr lang="sv-SE" dirty="0" smtClean="0">
                <a:latin typeface="Arial Narrow" pitchFamily="34" charset="0"/>
              </a:rPr>
              <a:t>…</a:t>
            </a:r>
          </a:p>
          <a:p>
            <a:pPr lvl="1"/>
            <a:r>
              <a:rPr lang="sv-SE" dirty="0" err="1" smtClean="0">
                <a:latin typeface="Arial Narrow" pitchFamily="34" charset="0"/>
              </a:rPr>
              <a:t>Female</a:t>
            </a:r>
            <a:r>
              <a:rPr lang="sv-SE" dirty="0" smtClean="0">
                <a:latin typeface="Arial Narrow" pitchFamily="34" charset="0"/>
              </a:rPr>
              <a:t> representation in </a:t>
            </a:r>
            <a:r>
              <a:rPr lang="sv-SE" dirty="0" err="1" smtClean="0">
                <a:latin typeface="Arial Narrow" pitchFamily="34" charset="0"/>
              </a:rPr>
              <a:t>publicly</a:t>
            </a:r>
            <a:r>
              <a:rPr lang="sv-SE" dirty="0" smtClean="0">
                <a:latin typeface="Arial Narrow" pitchFamily="34" charset="0"/>
              </a:rPr>
              <a:t> </a:t>
            </a:r>
            <a:r>
              <a:rPr lang="sv-SE" dirty="0" err="1" smtClean="0">
                <a:latin typeface="Arial Narrow" pitchFamily="34" charset="0"/>
              </a:rPr>
              <a:t>owned</a:t>
            </a:r>
            <a:r>
              <a:rPr lang="sv-SE" dirty="0" smtClean="0">
                <a:latin typeface="Arial Narrow" pitchFamily="34" charset="0"/>
              </a:rPr>
              <a:t> </a:t>
            </a:r>
            <a:r>
              <a:rPr lang="sv-SE" dirty="0" err="1" smtClean="0">
                <a:latin typeface="Arial Narrow" pitchFamily="34" charset="0"/>
              </a:rPr>
              <a:t>companies</a:t>
            </a:r>
            <a:endParaRPr lang="sv-SE" dirty="0" smtClean="0">
              <a:latin typeface="Arial Narrow" pitchFamily="34" charset="0"/>
            </a:endParaRPr>
          </a:p>
          <a:p>
            <a:pPr lvl="1"/>
            <a:r>
              <a:rPr lang="sv-SE" dirty="0" smtClean="0">
                <a:latin typeface="Arial Narrow" pitchFamily="34" charset="0"/>
              </a:rPr>
              <a:t>Public </a:t>
            </a:r>
            <a:r>
              <a:rPr lang="sv-SE" dirty="0" err="1" smtClean="0">
                <a:latin typeface="Arial Narrow" pitchFamily="34" charset="0"/>
              </a:rPr>
              <a:t>contributions</a:t>
            </a:r>
            <a:r>
              <a:rPr lang="sv-SE" dirty="0" smtClean="0">
                <a:latin typeface="Arial Narrow" pitchFamily="34" charset="0"/>
              </a:rPr>
              <a:t> </a:t>
            </a:r>
            <a:r>
              <a:rPr lang="sv-SE" dirty="0" err="1" smtClean="0">
                <a:latin typeface="Arial Narrow" pitchFamily="34" charset="0"/>
              </a:rPr>
              <a:t>to</a:t>
            </a:r>
            <a:r>
              <a:rPr lang="sv-SE" dirty="0" smtClean="0">
                <a:latin typeface="Arial Narrow" pitchFamily="34" charset="0"/>
              </a:rPr>
              <a:t> </a:t>
            </a:r>
            <a:r>
              <a:rPr lang="sv-SE" dirty="0" err="1" smtClean="0">
                <a:latin typeface="Arial Narrow" pitchFamily="34" charset="0"/>
              </a:rPr>
              <a:t>political</a:t>
            </a:r>
            <a:r>
              <a:rPr lang="sv-SE" dirty="0" smtClean="0">
                <a:latin typeface="Arial Narrow" pitchFamily="34" charset="0"/>
              </a:rPr>
              <a:t> </a:t>
            </a:r>
            <a:r>
              <a:rPr lang="sv-SE" dirty="0" err="1" smtClean="0">
                <a:latin typeface="Arial Narrow" pitchFamily="34" charset="0"/>
              </a:rPr>
              <a:t>parties</a:t>
            </a:r>
            <a:endParaRPr lang="sv-SE" dirty="0" smtClean="0">
              <a:latin typeface="Arial Narrow" pitchFamily="34" charset="0"/>
            </a:endParaRPr>
          </a:p>
          <a:p>
            <a:r>
              <a:rPr lang="sv-SE" dirty="0" smtClean="0">
                <a:latin typeface="Arial Narrow" pitchFamily="34" charset="0"/>
              </a:rPr>
              <a:t>290 </a:t>
            </a:r>
            <a:r>
              <a:rPr lang="sv-SE" dirty="0" err="1" smtClean="0">
                <a:latin typeface="Arial Narrow" pitchFamily="34" charset="0"/>
              </a:rPr>
              <a:t>counties</a:t>
            </a:r>
            <a:r>
              <a:rPr lang="sv-SE" dirty="0" smtClean="0">
                <a:latin typeface="Arial Narrow" pitchFamily="34" charset="0"/>
              </a:rPr>
              <a:t> </a:t>
            </a:r>
            <a:r>
              <a:rPr lang="sv-SE" dirty="0" err="1" smtClean="0">
                <a:latin typeface="Arial Narrow" pitchFamily="34" charset="0"/>
              </a:rPr>
              <a:t>about</a:t>
            </a:r>
            <a:r>
              <a:rPr lang="sv-SE" dirty="0" smtClean="0">
                <a:latin typeface="Arial Narrow" pitchFamily="34" charset="0"/>
              </a:rPr>
              <a:t>…</a:t>
            </a:r>
          </a:p>
          <a:p>
            <a:pPr lvl="1"/>
            <a:r>
              <a:rPr lang="sv-SE" dirty="0" err="1" smtClean="0">
                <a:latin typeface="Arial Narrow" pitchFamily="34" charset="0"/>
              </a:rPr>
              <a:t>Night</a:t>
            </a:r>
            <a:r>
              <a:rPr lang="sv-SE" dirty="0" smtClean="0">
                <a:latin typeface="Arial Narrow" pitchFamily="34" charset="0"/>
              </a:rPr>
              <a:t> </a:t>
            </a:r>
            <a:r>
              <a:rPr lang="sv-SE" dirty="0" err="1" smtClean="0">
                <a:latin typeface="Arial Narrow" pitchFamily="34" charset="0"/>
              </a:rPr>
              <a:t>time</a:t>
            </a:r>
            <a:r>
              <a:rPr lang="sv-SE" dirty="0" smtClean="0">
                <a:latin typeface="Arial Narrow" pitchFamily="34" charset="0"/>
              </a:rPr>
              <a:t> </a:t>
            </a:r>
            <a:r>
              <a:rPr lang="sv-SE" dirty="0" err="1" smtClean="0">
                <a:latin typeface="Arial Narrow" pitchFamily="34" charset="0"/>
              </a:rPr>
              <a:t>care</a:t>
            </a:r>
            <a:r>
              <a:rPr lang="sv-SE" dirty="0" smtClean="0">
                <a:latin typeface="Arial Narrow" pitchFamily="34" charset="0"/>
              </a:rPr>
              <a:t> for old </a:t>
            </a:r>
            <a:r>
              <a:rPr lang="sv-SE" dirty="0" err="1" smtClean="0">
                <a:latin typeface="Arial Narrow" pitchFamily="34" charset="0"/>
              </a:rPr>
              <a:t>people</a:t>
            </a:r>
            <a:r>
              <a:rPr lang="sv-SE" dirty="0" smtClean="0">
                <a:latin typeface="Arial Narrow" pitchFamily="34" charset="0"/>
              </a:rPr>
              <a:t> </a:t>
            </a:r>
            <a:r>
              <a:rPr lang="sv-SE" dirty="0" err="1" smtClean="0">
                <a:latin typeface="Arial Narrow" pitchFamily="34" charset="0"/>
              </a:rPr>
              <a:t>that</a:t>
            </a:r>
            <a:r>
              <a:rPr lang="sv-SE" dirty="0" smtClean="0">
                <a:latin typeface="Arial Narrow" pitchFamily="34" charset="0"/>
              </a:rPr>
              <a:t> still live at </a:t>
            </a:r>
            <a:r>
              <a:rPr lang="sv-SE" dirty="0" err="1" smtClean="0">
                <a:latin typeface="Arial Narrow" pitchFamily="34" charset="0"/>
              </a:rPr>
              <a:t>home</a:t>
            </a:r>
            <a:endParaRPr lang="sv-SE" dirty="0" smtClean="0">
              <a:latin typeface="Arial Narrow" pitchFamily="34" charset="0"/>
            </a:endParaRPr>
          </a:p>
          <a:p>
            <a:pPr lvl="1"/>
            <a:r>
              <a:rPr lang="sv-SE" dirty="0" smtClean="0">
                <a:latin typeface="Arial Narrow" pitchFamily="34" charset="0"/>
              </a:rPr>
              <a:t>Will </a:t>
            </a:r>
            <a:r>
              <a:rPr lang="sv-SE" dirty="0" err="1" smtClean="0">
                <a:latin typeface="Arial Narrow" pitchFamily="34" charset="0"/>
              </a:rPr>
              <a:t>you</a:t>
            </a:r>
            <a:r>
              <a:rPr lang="sv-SE" dirty="0" smtClean="0">
                <a:latin typeface="Arial Narrow" pitchFamily="34" charset="0"/>
              </a:rPr>
              <a:t> </a:t>
            </a:r>
            <a:r>
              <a:rPr lang="sv-SE" dirty="0" err="1" smtClean="0">
                <a:latin typeface="Arial Narrow" pitchFamily="34" charset="0"/>
              </a:rPr>
              <a:t>raise</a:t>
            </a:r>
            <a:r>
              <a:rPr lang="sv-SE" dirty="0" smtClean="0">
                <a:latin typeface="Arial Narrow" pitchFamily="34" charset="0"/>
              </a:rPr>
              <a:t> the tax </a:t>
            </a:r>
            <a:r>
              <a:rPr lang="sv-SE" dirty="0" err="1" smtClean="0">
                <a:latin typeface="Arial Narrow" pitchFamily="34" charset="0"/>
              </a:rPr>
              <a:t>next</a:t>
            </a:r>
            <a:r>
              <a:rPr lang="sv-SE" dirty="0" smtClean="0">
                <a:latin typeface="Arial Narrow" pitchFamily="34" charset="0"/>
              </a:rPr>
              <a:t> </a:t>
            </a:r>
            <a:r>
              <a:rPr lang="sv-SE" dirty="0" err="1" smtClean="0">
                <a:latin typeface="Arial Narrow" pitchFamily="34" charset="0"/>
              </a:rPr>
              <a:t>year</a:t>
            </a:r>
            <a:r>
              <a:rPr lang="sv-SE" dirty="0" smtClean="0">
                <a:latin typeface="Arial Narrow" pitchFamily="34" charset="0"/>
              </a:rPr>
              <a:t>?</a:t>
            </a:r>
          </a:p>
          <a:p>
            <a:pPr lvl="1"/>
            <a:r>
              <a:rPr lang="sv-SE" dirty="0" err="1" smtClean="0">
                <a:latin typeface="Arial Narrow" pitchFamily="34" charset="0"/>
              </a:rPr>
              <a:t>Alcohol</a:t>
            </a:r>
            <a:r>
              <a:rPr lang="sv-SE" dirty="0" smtClean="0">
                <a:latin typeface="Arial Narrow" pitchFamily="34" charset="0"/>
              </a:rPr>
              <a:t> </a:t>
            </a:r>
            <a:r>
              <a:rPr lang="sv-SE" dirty="0" err="1" smtClean="0">
                <a:latin typeface="Arial Narrow" pitchFamily="34" charset="0"/>
              </a:rPr>
              <a:t>licences</a:t>
            </a:r>
            <a:r>
              <a:rPr lang="sv-SE" dirty="0" smtClean="0">
                <a:latin typeface="Arial Narrow" pitchFamily="34" charset="0"/>
              </a:rPr>
              <a:t> for restaurants</a:t>
            </a:r>
          </a:p>
          <a:p>
            <a:pPr lvl="1"/>
            <a:r>
              <a:rPr lang="sv-SE" dirty="0" smtClean="0">
                <a:latin typeface="Arial Narrow" pitchFamily="34" charset="0"/>
              </a:rPr>
              <a:t>Public </a:t>
            </a:r>
            <a:r>
              <a:rPr lang="sv-SE" dirty="0" err="1" smtClean="0">
                <a:latin typeface="Arial Narrow" pitchFamily="34" charset="0"/>
              </a:rPr>
              <a:t>contributions</a:t>
            </a:r>
            <a:r>
              <a:rPr lang="sv-SE" dirty="0" smtClean="0">
                <a:latin typeface="Arial Narrow" pitchFamily="34" charset="0"/>
              </a:rPr>
              <a:t> </a:t>
            </a:r>
            <a:r>
              <a:rPr lang="sv-SE" dirty="0" err="1" smtClean="0">
                <a:latin typeface="Arial Narrow" pitchFamily="34" charset="0"/>
              </a:rPr>
              <a:t>to</a:t>
            </a:r>
            <a:r>
              <a:rPr lang="sv-SE" dirty="0" smtClean="0">
                <a:latin typeface="Arial Narrow" pitchFamily="34" charset="0"/>
              </a:rPr>
              <a:t> </a:t>
            </a:r>
            <a:r>
              <a:rPr lang="sv-SE" dirty="0" err="1" smtClean="0">
                <a:latin typeface="Arial Narrow" pitchFamily="34" charset="0"/>
              </a:rPr>
              <a:t>local</a:t>
            </a:r>
            <a:r>
              <a:rPr lang="sv-SE" dirty="0" smtClean="0">
                <a:latin typeface="Arial Narrow" pitchFamily="34" charset="0"/>
              </a:rPr>
              <a:t> </a:t>
            </a:r>
            <a:r>
              <a:rPr lang="sv-SE" dirty="0" err="1" smtClean="0">
                <a:latin typeface="Arial Narrow" pitchFamily="34" charset="0"/>
              </a:rPr>
              <a:t>organizations</a:t>
            </a:r>
            <a:endParaRPr lang="sv-SE" dirty="0" smtClean="0">
              <a:latin typeface="Arial Narrow" pitchFamily="34" charset="0"/>
            </a:endParaRPr>
          </a:p>
          <a:p>
            <a:endParaRPr lang="sv-SE" dirty="0"/>
          </a:p>
        </p:txBody>
      </p:sp>
    </p:spTree>
    <p:extLst>
      <p:ext uri="{BB962C8B-B14F-4D97-AF65-F5344CB8AC3E}">
        <p14:creationId xmlns:p14="http://schemas.microsoft.com/office/powerpoint/2010/main" val="2482413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924800" cy="1143000"/>
          </a:xfrm>
        </p:spPr>
        <p:txBody>
          <a:bodyPr/>
          <a:lstStyle/>
          <a:p>
            <a:pPr eaLnBrk="1" hangingPunct="1"/>
            <a:r>
              <a:rPr lang="sv-SE" dirty="0" smtClean="0">
                <a:latin typeface="Arial Narrow" pitchFamily="34" charset="0"/>
              </a:rPr>
              <a:t>The </a:t>
            </a:r>
            <a:r>
              <a:rPr lang="sv-SE" dirty="0" err="1" smtClean="0">
                <a:latin typeface="Arial Narrow" pitchFamily="34" charset="0"/>
              </a:rPr>
              <a:t>candidates</a:t>
            </a:r>
            <a:endParaRPr lang="en-US" dirty="0" smtClean="0">
              <a:latin typeface="Arial Narrow" pitchFamily="34" charset="0"/>
            </a:endParaRPr>
          </a:p>
        </p:txBody>
      </p:sp>
      <p:sp>
        <p:nvSpPr>
          <p:cNvPr id="47107" name="Rectangle 3"/>
          <p:cNvSpPr>
            <a:spLocks noGrp="1" noChangeArrowheads="1"/>
          </p:cNvSpPr>
          <p:nvPr>
            <p:ph type="body" idx="1"/>
          </p:nvPr>
        </p:nvSpPr>
        <p:spPr/>
        <p:txBody>
          <a:bodyPr/>
          <a:lstStyle/>
          <a:p>
            <a:pPr eaLnBrk="1" hangingPunct="1"/>
            <a:r>
              <a:rPr lang="sv-SE" dirty="0" smtClean="0">
                <a:latin typeface="Arial Narrow" pitchFamily="34" charset="0"/>
              </a:rPr>
              <a:t>Public information </a:t>
            </a:r>
            <a:r>
              <a:rPr lang="sv-SE" dirty="0" err="1" smtClean="0">
                <a:latin typeface="Arial Narrow" pitchFamily="34" charset="0"/>
              </a:rPr>
              <a:t>about</a:t>
            </a:r>
            <a:r>
              <a:rPr lang="sv-SE" dirty="0" smtClean="0">
                <a:latin typeface="Arial Narrow" pitchFamily="34" charset="0"/>
              </a:rPr>
              <a:t> all 54 673:</a:t>
            </a:r>
          </a:p>
          <a:p>
            <a:pPr lvl="1" eaLnBrk="1" hangingPunct="1"/>
            <a:r>
              <a:rPr lang="sv-SE" dirty="0" smtClean="0">
                <a:latin typeface="Arial Narrow" pitchFamily="34" charset="0"/>
              </a:rPr>
              <a:t>Age</a:t>
            </a:r>
          </a:p>
          <a:p>
            <a:pPr lvl="1" eaLnBrk="1" hangingPunct="1"/>
            <a:r>
              <a:rPr lang="sv-SE" dirty="0" smtClean="0">
                <a:latin typeface="Arial Narrow" pitchFamily="34" charset="0"/>
              </a:rPr>
              <a:t>Place </a:t>
            </a:r>
            <a:r>
              <a:rPr lang="sv-SE" dirty="0" err="1" smtClean="0">
                <a:latin typeface="Arial Narrow" pitchFamily="34" charset="0"/>
              </a:rPr>
              <a:t>of</a:t>
            </a:r>
            <a:r>
              <a:rPr lang="sv-SE" dirty="0" smtClean="0">
                <a:latin typeface="Arial Narrow" pitchFamily="34" charset="0"/>
              </a:rPr>
              <a:t> </a:t>
            </a:r>
            <a:r>
              <a:rPr lang="sv-SE" dirty="0" err="1" smtClean="0">
                <a:latin typeface="Arial Narrow" pitchFamily="34" charset="0"/>
              </a:rPr>
              <a:t>residence</a:t>
            </a:r>
            <a:endParaRPr lang="sv-SE" dirty="0" smtClean="0">
              <a:latin typeface="Arial Narrow" pitchFamily="34" charset="0"/>
            </a:endParaRPr>
          </a:p>
          <a:p>
            <a:pPr lvl="1" eaLnBrk="1" hangingPunct="1"/>
            <a:endParaRPr lang="sv-SE" dirty="0" smtClean="0">
              <a:latin typeface="Arial Narrow" pitchFamily="34" charset="0"/>
            </a:endParaRPr>
          </a:p>
          <a:p>
            <a:pPr lvl="1" eaLnBrk="1" hangingPunct="1"/>
            <a:r>
              <a:rPr lang="sv-SE" dirty="0" err="1" smtClean="0">
                <a:latin typeface="Arial Narrow" pitchFamily="34" charset="0"/>
              </a:rPr>
              <a:t>Declared</a:t>
            </a:r>
            <a:r>
              <a:rPr lang="sv-SE" dirty="0" smtClean="0">
                <a:latin typeface="Arial Narrow" pitchFamily="34" charset="0"/>
              </a:rPr>
              <a:t> </a:t>
            </a:r>
            <a:r>
              <a:rPr lang="sv-SE" dirty="0" err="1" smtClean="0">
                <a:latin typeface="Arial Narrow" pitchFamily="34" charset="0"/>
              </a:rPr>
              <a:t>income</a:t>
            </a:r>
            <a:r>
              <a:rPr lang="sv-SE" dirty="0" smtClean="0">
                <a:latin typeface="Arial Narrow" pitchFamily="34" charset="0"/>
              </a:rPr>
              <a:t> from </a:t>
            </a:r>
            <a:r>
              <a:rPr lang="sv-SE" dirty="0" err="1" smtClean="0">
                <a:latin typeface="Arial Narrow" pitchFamily="34" charset="0"/>
              </a:rPr>
              <a:t>two</a:t>
            </a:r>
            <a:r>
              <a:rPr lang="sv-SE" dirty="0" smtClean="0">
                <a:latin typeface="Arial Narrow" pitchFamily="34" charset="0"/>
              </a:rPr>
              <a:t> </a:t>
            </a:r>
            <a:r>
              <a:rPr lang="sv-SE" dirty="0" err="1" smtClean="0">
                <a:latin typeface="Arial Narrow" pitchFamily="34" charset="0"/>
              </a:rPr>
              <a:t>years</a:t>
            </a:r>
            <a:r>
              <a:rPr lang="sv-SE" dirty="0" smtClean="0">
                <a:latin typeface="Arial Narrow" pitchFamily="34" charset="0"/>
              </a:rPr>
              <a:t> back</a:t>
            </a:r>
          </a:p>
          <a:p>
            <a:pPr lvl="1" eaLnBrk="1" hangingPunct="1"/>
            <a:r>
              <a:rPr lang="sv-SE" dirty="0" smtClean="0">
                <a:latin typeface="Arial Narrow" pitchFamily="34" charset="0"/>
              </a:rPr>
              <a:t>Company </a:t>
            </a:r>
            <a:r>
              <a:rPr lang="sv-SE" dirty="0" err="1" smtClean="0">
                <a:latin typeface="Arial Narrow" pitchFamily="34" charset="0"/>
              </a:rPr>
              <a:t>interest</a:t>
            </a:r>
            <a:r>
              <a:rPr lang="sv-SE" dirty="0" smtClean="0">
                <a:latin typeface="Arial Narrow" pitchFamily="34" charset="0"/>
              </a:rPr>
              <a:t> – </a:t>
            </a:r>
            <a:r>
              <a:rPr lang="sv-SE" dirty="0" err="1" smtClean="0">
                <a:latin typeface="Arial Narrow" pitchFamily="34" charset="0"/>
              </a:rPr>
              <a:t>member</a:t>
            </a:r>
            <a:r>
              <a:rPr lang="sv-SE" dirty="0" smtClean="0">
                <a:latin typeface="Arial Narrow" pitchFamily="34" charset="0"/>
              </a:rPr>
              <a:t> </a:t>
            </a:r>
            <a:r>
              <a:rPr lang="sv-SE" dirty="0" err="1" smtClean="0">
                <a:latin typeface="Arial Narrow" pitchFamily="34" charset="0"/>
              </a:rPr>
              <a:t>of</a:t>
            </a:r>
            <a:r>
              <a:rPr lang="sv-SE" dirty="0" smtClean="0">
                <a:latin typeface="Arial Narrow" pitchFamily="34" charset="0"/>
              </a:rPr>
              <a:t> the board</a:t>
            </a:r>
          </a:p>
          <a:p>
            <a:pPr lvl="1" eaLnBrk="1" hangingPunct="1"/>
            <a:r>
              <a:rPr lang="sv-SE" dirty="0" err="1" smtClean="0">
                <a:latin typeface="Arial Narrow" pitchFamily="34" charset="0"/>
              </a:rPr>
              <a:t>Selfowned</a:t>
            </a:r>
            <a:r>
              <a:rPr lang="sv-SE" dirty="0" smtClean="0">
                <a:latin typeface="Arial Narrow" pitchFamily="34" charset="0"/>
              </a:rPr>
              <a:t> </a:t>
            </a:r>
            <a:r>
              <a:rPr lang="sv-SE" dirty="0" err="1" smtClean="0">
                <a:latin typeface="Arial Narrow" pitchFamily="34" charset="0"/>
              </a:rPr>
              <a:t>company</a:t>
            </a:r>
            <a:endParaRPr lang="sv-SE" dirty="0" smtClean="0">
              <a:latin typeface="Arial Narrow" pitchFamily="34" charset="0"/>
            </a:endParaRPr>
          </a:p>
          <a:p>
            <a:pPr lvl="1" eaLnBrk="1" hangingPunct="1"/>
            <a:endParaRPr lang="en-US" dirty="0" smtClean="0"/>
          </a:p>
        </p:txBody>
      </p:sp>
    </p:spTree>
    <p:extLst>
      <p:ext uri="{BB962C8B-B14F-4D97-AF65-F5344CB8AC3E}">
        <p14:creationId xmlns:p14="http://schemas.microsoft.com/office/powerpoint/2010/main" val="1338400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l="11292" t="12154" r="12413" b="16905"/>
          <a:stretch>
            <a:fillRect/>
          </a:stretch>
        </p:blipFill>
        <p:spPr bwMode="auto">
          <a:xfrm>
            <a:off x="0" y="-26988"/>
            <a:ext cx="9144000" cy="680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730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txBox="1">
            <a:spLocks/>
          </p:cNvSpPr>
          <p:nvPr/>
        </p:nvSpPr>
        <p:spPr bwMode="auto">
          <a:xfrm>
            <a:off x="533400" y="2921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r>
              <a:rPr lang="sv-SE" dirty="0" smtClean="0">
                <a:latin typeface="Arial Narrow" pitchFamily="34" charset="0"/>
              </a:rPr>
              <a:t>Bulletproofing your project</a:t>
            </a:r>
            <a:endParaRPr lang="sv-SE" dirty="0">
              <a:latin typeface="Arial Narrow" pitchFamily="34" charset="0"/>
            </a:endParaRPr>
          </a:p>
        </p:txBody>
      </p:sp>
      <p:sp>
        <p:nvSpPr>
          <p:cNvPr id="7" name="Platshållare för innehåll 2"/>
          <p:cNvSpPr txBox="1">
            <a:spLocks/>
          </p:cNvSpPr>
          <p:nvPr/>
        </p:nvSpPr>
        <p:spPr bwMode="auto">
          <a:xfrm>
            <a:off x="1143000" y="1600200"/>
            <a:ext cx="7086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FFFF00"/>
              </a:buClr>
              <a:buSzPct val="80000"/>
              <a:buFont typeface="Wingdings" pitchFamily="2" charset="2"/>
              <a:buBlip>
                <a:blip r:embed="rId3"/>
              </a:buBlip>
              <a:defRPr sz="3200">
                <a:solidFill>
                  <a:schemeClr val="tx1"/>
                </a:solidFill>
                <a:latin typeface="+mn-lt"/>
                <a:ea typeface="+mn-ea"/>
                <a:cs typeface="+mn-cs"/>
              </a:defRPr>
            </a:lvl1pPr>
            <a:lvl2pPr marL="742950" indent="-285750" algn="l" rtl="0" fontAlgn="base">
              <a:spcBef>
                <a:spcPct val="20000"/>
              </a:spcBef>
              <a:spcAft>
                <a:spcPct val="0"/>
              </a:spcAft>
              <a:buClr>
                <a:srgbClr val="CC0000"/>
              </a:buClr>
              <a:buSzPct val="70000"/>
              <a:buFont typeface="Wingdings" pitchFamily="2" charset="2"/>
              <a:buBlip>
                <a:blip r:embed="rId4"/>
              </a:buBlip>
              <a:defRPr sz="2800">
                <a:solidFill>
                  <a:schemeClr val="tx1"/>
                </a:solidFill>
                <a:latin typeface="+mn-lt"/>
              </a:defRPr>
            </a:lvl2pPr>
            <a:lvl3pPr marL="1143000" indent="-228600" algn="l" rtl="0" fontAlgn="base">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r>
              <a:rPr lang="sv-SE" dirty="0" smtClean="0">
                <a:latin typeface="Arial Narrow" pitchFamily="34" charset="0"/>
              </a:rPr>
              <a:t>Bounce your methodology off experts</a:t>
            </a:r>
          </a:p>
          <a:p>
            <a:r>
              <a:rPr lang="sv-SE" dirty="0" smtClean="0">
                <a:latin typeface="Arial Narrow" pitchFamily="34" charset="0"/>
              </a:rPr>
              <a:t>Disclose all details of your methodology</a:t>
            </a:r>
          </a:p>
          <a:p>
            <a:r>
              <a:rPr lang="sv-SE" i="1" dirty="0" smtClean="0">
                <a:latin typeface="Arial Narrow" pitchFamily="34" charset="0"/>
              </a:rPr>
              <a:t>Never draw conclusions about a whole group unless you got all or almost all to answer </a:t>
            </a:r>
            <a:r>
              <a:rPr lang="sv-SE" dirty="0" smtClean="0">
                <a:latin typeface="Arial Narrow" pitchFamily="34" charset="0"/>
              </a:rPr>
              <a:t>–Helena B.</a:t>
            </a:r>
          </a:p>
        </p:txBody>
      </p:sp>
    </p:spTree>
    <p:extLst>
      <p:ext uri="{BB962C8B-B14F-4D97-AF65-F5344CB8AC3E}">
        <p14:creationId xmlns:p14="http://schemas.microsoft.com/office/powerpoint/2010/main" val="2119890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2050"/>
          <p:cNvSpPr>
            <a:spLocks noGrp="1" noChangeArrowheads="1"/>
          </p:cNvSpPr>
          <p:nvPr>
            <p:ph type="title"/>
          </p:nvPr>
        </p:nvSpPr>
        <p:spPr>
          <a:xfrm>
            <a:off x="1143000" y="304800"/>
            <a:ext cx="7696200" cy="1143000"/>
          </a:xfrm>
        </p:spPr>
        <p:txBody>
          <a:bodyPr/>
          <a:lstStyle/>
          <a:p>
            <a:r>
              <a:rPr lang="en-US" sz="4000" dirty="0" smtClean="0">
                <a:latin typeface="Arial Narrow" pitchFamily="34" charset="0"/>
              </a:rPr>
              <a:t>Sampling Considerations</a:t>
            </a:r>
            <a:endParaRPr lang="en-US" sz="4000" dirty="0">
              <a:latin typeface="Arial Narrow" pitchFamily="34" charset="0"/>
            </a:endParaRPr>
          </a:p>
        </p:txBody>
      </p:sp>
      <p:sp>
        <p:nvSpPr>
          <p:cNvPr id="235523" name="Rectangle 2051"/>
          <p:cNvSpPr>
            <a:spLocks noGrp="1" noChangeArrowheads="1"/>
          </p:cNvSpPr>
          <p:nvPr>
            <p:ph type="body" idx="1"/>
          </p:nvPr>
        </p:nvSpPr>
        <p:spPr>
          <a:xfrm>
            <a:off x="1219200" y="1905000"/>
            <a:ext cx="7620000" cy="4114800"/>
          </a:xfrm>
        </p:spPr>
        <p:txBody>
          <a:bodyPr/>
          <a:lstStyle/>
          <a:p>
            <a:r>
              <a:rPr lang="en-US" dirty="0" smtClean="0">
                <a:solidFill>
                  <a:srgbClr val="FFFFFF"/>
                </a:solidFill>
                <a:latin typeface="Arial Narrow" pitchFamily="34" charset="0"/>
                <a:cs typeface="Times New Roman" pitchFamily="18" charset="0"/>
              </a:rPr>
              <a:t>What’s the universe?</a:t>
            </a:r>
          </a:p>
          <a:p>
            <a:r>
              <a:rPr lang="en-US" dirty="0" smtClean="0">
                <a:solidFill>
                  <a:srgbClr val="FFFFFF"/>
                </a:solidFill>
                <a:latin typeface="Arial Narrow" pitchFamily="34" charset="0"/>
                <a:cs typeface="Times New Roman" pitchFamily="18" charset="0"/>
              </a:rPr>
              <a:t>How will you draw the sample?</a:t>
            </a:r>
          </a:p>
          <a:p>
            <a:r>
              <a:rPr lang="en-US" dirty="0" smtClean="0">
                <a:solidFill>
                  <a:srgbClr val="FFFFFF"/>
                </a:solidFill>
                <a:latin typeface="Arial Narrow" pitchFamily="34" charset="0"/>
                <a:cs typeface="Times New Roman" pitchFamily="18" charset="0"/>
              </a:rPr>
              <a:t>How will you get the items, docs or data?</a:t>
            </a:r>
          </a:p>
          <a:p>
            <a:r>
              <a:rPr lang="en-US" dirty="0" smtClean="0">
                <a:solidFill>
                  <a:srgbClr val="FFFFFF"/>
                </a:solidFill>
                <a:latin typeface="Arial Narrow" pitchFamily="34" charset="0"/>
                <a:cs typeface="Times New Roman" pitchFamily="18" charset="0"/>
              </a:rPr>
              <a:t>How far will you want to break it down?</a:t>
            </a:r>
          </a:p>
          <a:p>
            <a:r>
              <a:rPr lang="en-US" dirty="0" smtClean="0">
                <a:solidFill>
                  <a:srgbClr val="FFFFFF"/>
                </a:solidFill>
                <a:latin typeface="Arial Narrow" pitchFamily="34" charset="0"/>
                <a:cs typeface="Times New Roman" pitchFamily="18" charset="0"/>
              </a:rPr>
              <a:t>What sort of accuracy do you need?</a:t>
            </a:r>
          </a:p>
          <a:p>
            <a:endParaRPr lang="en-US" dirty="0">
              <a:solidFill>
                <a:srgbClr val="FFFFFF"/>
              </a:solidFill>
              <a:latin typeface="Arial Narrow" pitchFamily="34" charset="0"/>
              <a:cs typeface="Times New Roman" pitchFamily="18" charset="0"/>
            </a:endParaRPr>
          </a:p>
          <a:p>
            <a:endParaRPr lang="en-US" dirty="0">
              <a:solidFill>
                <a:srgbClr val="FFFFFF"/>
              </a:solidFill>
              <a:latin typeface="Arial Narrow" pitchFamily="34" charset="0"/>
              <a:cs typeface="Times New Roman" pitchFamily="18" charset="0"/>
            </a:endParaRPr>
          </a:p>
        </p:txBody>
      </p:sp>
    </p:spTree>
    <p:extLst>
      <p:ext uri="{BB962C8B-B14F-4D97-AF65-F5344CB8AC3E}">
        <p14:creationId xmlns:p14="http://schemas.microsoft.com/office/powerpoint/2010/main" val="225119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23">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23">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gunshot.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23">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gunshot.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23">
                                            <p:txEl>
                                              <p:pRg st="3" end="3"/>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gunshot.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523">
                                            <p:txEl>
                                              <p:pRg st="4" end="4"/>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2050"/>
          <p:cNvSpPr>
            <a:spLocks noGrp="1" noChangeArrowheads="1"/>
          </p:cNvSpPr>
          <p:nvPr>
            <p:ph type="title"/>
          </p:nvPr>
        </p:nvSpPr>
        <p:spPr>
          <a:xfrm>
            <a:off x="1143000" y="304800"/>
            <a:ext cx="7696200" cy="1143000"/>
          </a:xfrm>
        </p:spPr>
        <p:txBody>
          <a:bodyPr/>
          <a:lstStyle/>
          <a:p>
            <a:r>
              <a:rPr lang="en-US" sz="4000" dirty="0" smtClean="0">
                <a:latin typeface="Arial Narrow" pitchFamily="34" charset="0"/>
              </a:rPr>
              <a:t>Sampling Considerations</a:t>
            </a:r>
            <a:endParaRPr lang="en-US" sz="4000" dirty="0">
              <a:latin typeface="Arial Narrow" pitchFamily="34" charset="0"/>
            </a:endParaRPr>
          </a:p>
        </p:txBody>
      </p:sp>
      <p:sp>
        <p:nvSpPr>
          <p:cNvPr id="235523" name="Rectangle 2051"/>
          <p:cNvSpPr>
            <a:spLocks noGrp="1" noChangeArrowheads="1"/>
          </p:cNvSpPr>
          <p:nvPr>
            <p:ph type="body" idx="1"/>
          </p:nvPr>
        </p:nvSpPr>
        <p:spPr>
          <a:xfrm>
            <a:off x="1219200" y="1905000"/>
            <a:ext cx="7620000" cy="4114800"/>
          </a:xfrm>
        </p:spPr>
        <p:txBody>
          <a:bodyPr/>
          <a:lstStyle/>
          <a:p>
            <a:r>
              <a:rPr lang="en-US" dirty="0" smtClean="0">
                <a:solidFill>
                  <a:srgbClr val="FFFFFF"/>
                </a:solidFill>
                <a:latin typeface="Arial Narrow" pitchFamily="34" charset="0"/>
                <a:cs typeface="Times New Roman" pitchFamily="18" charset="0"/>
              </a:rPr>
              <a:t>Random sample – Ever item has an equal chance of being included.</a:t>
            </a:r>
          </a:p>
          <a:p>
            <a:pPr lvl="1"/>
            <a:r>
              <a:rPr lang="en-US" dirty="0" smtClean="0">
                <a:solidFill>
                  <a:srgbClr val="FFFFFF"/>
                </a:solidFill>
                <a:latin typeface="Arial Narrow" pitchFamily="34" charset="0"/>
                <a:cs typeface="Times New Roman" pitchFamily="18" charset="0"/>
              </a:rPr>
              <a:t>Rand() function in Excel, then sort</a:t>
            </a:r>
          </a:p>
          <a:p>
            <a:pPr lvl="1"/>
            <a:r>
              <a:rPr lang="en-US" dirty="0" smtClean="0">
                <a:solidFill>
                  <a:srgbClr val="FFFFFF"/>
                </a:solidFill>
                <a:latin typeface="Arial Narrow" pitchFamily="34" charset="0"/>
                <a:cs typeface="Times New Roman" pitchFamily="18" charset="0"/>
              </a:rPr>
              <a:t>SPSS and other statistics programs will pull a random sample</a:t>
            </a:r>
          </a:p>
          <a:p>
            <a:endParaRPr lang="en-US" dirty="0">
              <a:solidFill>
                <a:srgbClr val="FFFFFF"/>
              </a:solidFill>
              <a:latin typeface="Arial Narrow" pitchFamily="34" charset="0"/>
              <a:cs typeface="Times New Roman" pitchFamily="18" charset="0"/>
            </a:endParaRPr>
          </a:p>
          <a:p>
            <a:endParaRPr lang="en-US" dirty="0">
              <a:solidFill>
                <a:srgbClr val="FFFFFF"/>
              </a:solidFill>
              <a:latin typeface="Arial Narrow" pitchFamily="34" charset="0"/>
              <a:cs typeface="Times New Roman" pitchFamily="18" charset="0"/>
            </a:endParaRPr>
          </a:p>
        </p:txBody>
      </p:sp>
    </p:spTree>
    <p:extLst>
      <p:ext uri="{BB962C8B-B14F-4D97-AF65-F5344CB8AC3E}">
        <p14:creationId xmlns:p14="http://schemas.microsoft.com/office/powerpoint/2010/main" val="55779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23">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par>
                                <p:cTn id="7" presetID="1" presetClass="entr" presetSubtype="0" fill="hold" grpId="0" nodeType="withEffect">
                                  <p:stCondLst>
                                    <p:cond delay="0"/>
                                  </p:stCondLst>
                                  <p:childTnLst>
                                    <p:set>
                                      <p:cBhvr>
                                        <p:cTn id="8" dur="1" fill="hold">
                                          <p:stCondLst>
                                            <p:cond delay="499"/>
                                          </p:stCondLst>
                                        </p:cTn>
                                        <p:tgtEl>
                                          <p:spTgt spid="235523">
                                            <p:txEl>
                                              <p:pRg st="1" end="1"/>
                                            </p:txEl>
                                          </p:spTgt>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gunshot.wav"/>
                                        </p:tgtEl>
                                      </p:cMediaNode>
                                    </p:audio>
                                  </p:subTnLst>
                                </p:cTn>
                              </p:par>
                              <p:par>
                                <p:cTn id="9" presetID="1" presetClass="entr" presetSubtype="0" fill="hold" grpId="0" nodeType="withEffect">
                                  <p:stCondLst>
                                    <p:cond delay="0"/>
                                  </p:stCondLst>
                                  <p:childTnLst>
                                    <p:set>
                                      <p:cBhvr>
                                        <p:cTn id="10" dur="1" fill="hold">
                                          <p:stCondLst>
                                            <p:cond delay="499"/>
                                          </p:stCondLst>
                                        </p:cTn>
                                        <p:tgtEl>
                                          <p:spTgt spid="235523">
                                            <p:txEl>
                                              <p:pRg st="2" end="2"/>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2050"/>
          <p:cNvSpPr>
            <a:spLocks noGrp="1" noChangeArrowheads="1"/>
          </p:cNvSpPr>
          <p:nvPr>
            <p:ph type="title"/>
          </p:nvPr>
        </p:nvSpPr>
        <p:spPr>
          <a:xfrm>
            <a:off x="1143000" y="304800"/>
            <a:ext cx="7696200" cy="1143000"/>
          </a:xfrm>
        </p:spPr>
        <p:txBody>
          <a:bodyPr/>
          <a:lstStyle/>
          <a:p>
            <a:r>
              <a:rPr lang="en-US" sz="4000" dirty="0" smtClean="0">
                <a:latin typeface="Arial Narrow" pitchFamily="34" charset="0"/>
              </a:rPr>
              <a:t>Sampling Considerations</a:t>
            </a:r>
            <a:endParaRPr lang="en-US" sz="4000" dirty="0">
              <a:latin typeface="Arial Narrow" pitchFamily="34" charset="0"/>
            </a:endParaRPr>
          </a:p>
        </p:txBody>
      </p:sp>
      <p:sp>
        <p:nvSpPr>
          <p:cNvPr id="235523" name="Rectangle 2051"/>
          <p:cNvSpPr>
            <a:spLocks noGrp="1" noChangeArrowheads="1"/>
          </p:cNvSpPr>
          <p:nvPr>
            <p:ph type="body" idx="1"/>
          </p:nvPr>
        </p:nvSpPr>
        <p:spPr>
          <a:xfrm>
            <a:off x="1219200" y="1905000"/>
            <a:ext cx="7620000" cy="4114800"/>
          </a:xfrm>
        </p:spPr>
        <p:txBody>
          <a:bodyPr/>
          <a:lstStyle/>
          <a:p>
            <a:r>
              <a:rPr lang="en-US" dirty="0" smtClean="0">
                <a:solidFill>
                  <a:srgbClr val="FFFFFF"/>
                </a:solidFill>
                <a:latin typeface="Arial Narrow" pitchFamily="34" charset="0"/>
                <a:cs typeface="Times New Roman" pitchFamily="18" charset="0"/>
              </a:rPr>
              <a:t>Random sample – Ever item has an equal chance of being included.</a:t>
            </a:r>
          </a:p>
          <a:p>
            <a:pPr lvl="1"/>
            <a:r>
              <a:rPr lang="en-US" dirty="0" smtClean="0">
                <a:solidFill>
                  <a:srgbClr val="FFFFFF"/>
                </a:solidFill>
                <a:latin typeface="Arial Narrow" pitchFamily="34" charset="0"/>
                <a:cs typeface="Times New Roman" pitchFamily="18" charset="0"/>
              </a:rPr>
              <a:t>Rand() function in Excel, then sort</a:t>
            </a:r>
          </a:p>
          <a:p>
            <a:pPr lvl="1"/>
            <a:r>
              <a:rPr lang="en-US" dirty="0" smtClean="0">
                <a:solidFill>
                  <a:srgbClr val="FFFFFF"/>
                </a:solidFill>
                <a:latin typeface="Arial Narrow" pitchFamily="34" charset="0"/>
                <a:cs typeface="Times New Roman" pitchFamily="18" charset="0"/>
              </a:rPr>
              <a:t>SPSS and other statistics programs will pull a random sample</a:t>
            </a:r>
          </a:p>
          <a:p>
            <a:endParaRPr lang="en-US" dirty="0">
              <a:solidFill>
                <a:srgbClr val="FFFFFF"/>
              </a:solidFill>
              <a:latin typeface="Arial Narrow" pitchFamily="34" charset="0"/>
              <a:cs typeface="Times New Roman" pitchFamily="18" charset="0"/>
            </a:endParaRPr>
          </a:p>
          <a:p>
            <a:endParaRPr lang="en-US" dirty="0">
              <a:solidFill>
                <a:srgbClr val="FFFFFF"/>
              </a:solidFill>
              <a:latin typeface="Arial Narrow" pitchFamily="34" charset="0"/>
              <a:cs typeface="Times New Roman" pitchFamily="18" charset="0"/>
            </a:endParaRPr>
          </a:p>
        </p:txBody>
      </p:sp>
    </p:spTree>
    <p:extLst>
      <p:ext uri="{BB962C8B-B14F-4D97-AF65-F5344CB8AC3E}">
        <p14:creationId xmlns:p14="http://schemas.microsoft.com/office/powerpoint/2010/main" val="311055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23">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par>
                                <p:cTn id="7" presetID="1" presetClass="entr" presetSubtype="0" fill="hold" grpId="0" nodeType="withEffect">
                                  <p:stCondLst>
                                    <p:cond delay="0"/>
                                  </p:stCondLst>
                                  <p:childTnLst>
                                    <p:set>
                                      <p:cBhvr>
                                        <p:cTn id="8" dur="1" fill="hold">
                                          <p:stCondLst>
                                            <p:cond delay="499"/>
                                          </p:stCondLst>
                                        </p:cTn>
                                        <p:tgtEl>
                                          <p:spTgt spid="235523">
                                            <p:txEl>
                                              <p:pRg st="1" end="1"/>
                                            </p:txEl>
                                          </p:spTgt>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gunshot.wav"/>
                                        </p:tgtEl>
                                      </p:cMediaNode>
                                    </p:audio>
                                  </p:subTnLst>
                                </p:cTn>
                              </p:par>
                              <p:par>
                                <p:cTn id="9" presetID="1" presetClass="entr" presetSubtype="0" fill="hold" grpId="0" nodeType="withEffect">
                                  <p:stCondLst>
                                    <p:cond delay="0"/>
                                  </p:stCondLst>
                                  <p:childTnLst>
                                    <p:set>
                                      <p:cBhvr>
                                        <p:cTn id="10" dur="1" fill="hold">
                                          <p:stCondLst>
                                            <p:cond delay="499"/>
                                          </p:stCondLst>
                                        </p:cTn>
                                        <p:tgtEl>
                                          <p:spTgt spid="235523">
                                            <p:txEl>
                                              <p:pRg st="2" end="2"/>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71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6832600" cy="441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703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2050"/>
          <p:cNvSpPr>
            <a:spLocks noGrp="1" noChangeArrowheads="1"/>
          </p:cNvSpPr>
          <p:nvPr>
            <p:ph type="title"/>
          </p:nvPr>
        </p:nvSpPr>
        <p:spPr>
          <a:xfrm>
            <a:off x="914400" y="304800"/>
            <a:ext cx="7924800" cy="1143000"/>
          </a:xfrm>
        </p:spPr>
        <p:txBody>
          <a:bodyPr/>
          <a:lstStyle/>
          <a:p>
            <a:r>
              <a:rPr lang="en-US" sz="4000" dirty="0" smtClean="0">
                <a:latin typeface="Arial Narrow" pitchFamily="34" charset="0"/>
              </a:rPr>
              <a:t>Sampling Considerations</a:t>
            </a:r>
            <a:endParaRPr lang="en-US" sz="4000" dirty="0">
              <a:latin typeface="Arial Narrow" pitchFamily="34" charset="0"/>
            </a:endParaRPr>
          </a:p>
        </p:txBody>
      </p:sp>
      <p:sp>
        <p:nvSpPr>
          <p:cNvPr id="235523" name="Rectangle 2051"/>
          <p:cNvSpPr>
            <a:spLocks noGrp="1" noChangeArrowheads="1"/>
          </p:cNvSpPr>
          <p:nvPr>
            <p:ph type="body" idx="1"/>
          </p:nvPr>
        </p:nvSpPr>
        <p:spPr>
          <a:xfrm>
            <a:off x="838200" y="1905000"/>
            <a:ext cx="8001000" cy="4114800"/>
          </a:xfrm>
        </p:spPr>
        <p:txBody>
          <a:bodyPr/>
          <a:lstStyle/>
          <a:p>
            <a:r>
              <a:rPr lang="en-US" dirty="0" smtClean="0">
                <a:solidFill>
                  <a:srgbClr val="FFFFFF"/>
                </a:solidFill>
                <a:latin typeface="Arial Narrow" pitchFamily="34" charset="0"/>
                <a:cs typeface="Times New Roman" pitchFamily="18" charset="0"/>
              </a:rPr>
              <a:t>Systematic sample – Pulling every Nth record.</a:t>
            </a:r>
          </a:p>
          <a:p>
            <a:r>
              <a:rPr lang="en-US" dirty="0" smtClean="0">
                <a:solidFill>
                  <a:srgbClr val="FFFFFF"/>
                </a:solidFill>
                <a:latin typeface="Arial Narrow" pitchFamily="34" charset="0"/>
                <a:cs typeface="Times New Roman" pitchFamily="18" charset="0"/>
              </a:rPr>
              <a:t>Stratified sample – pulling your sample based on another underlying number – such as population.</a:t>
            </a:r>
          </a:p>
          <a:p>
            <a:pPr lvl="1"/>
            <a:r>
              <a:rPr lang="en-US" dirty="0" smtClean="0">
                <a:solidFill>
                  <a:srgbClr val="FFFFFF"/>
                </a:solidFill>
                <a:latin typeface="Arial Narrow" pitchFamily="34" charset="0"/>
                <a:cs typeface="Times New Roman" pitchFamily="18" charset="0"/>
              </a:rPr>
              <a:t>Rather than pouring all the records for four counties in a pot and pulling randomly – you pull a random sample from each county.</a:t>
            </a:r>
          </a:p>
          <a:p>
            <a:r>
              <a:rPr lang="en-US" dirty="0" smtClean="0">
                <a:solidFill>
                  <a:srgbClr val="FFFFFF"/>
                </a:solidFill>
                <a:latin typeface="Arial Narrow" pitchFamily="34" charset="0"/>
                <a:cs typeface="Times New Roman" pitchFamily="18" charset="0"/>
              </a:rPr>
              <a:t>Oversampling – pulling more of a particular group in order to do further research with that group</a:t>
            </a:r>
          </a:p>
        </p:txBody>
      </p:sp>
    </p:spTree>
    <p:extLst>
      <p:ext uri="{BB962C8B-B14F-4D97-AF65-F5344CB8AC3E}">
        <p14:creationId xmlns:p14="http://schemas.microsoft.com/office/powerpoint/2010/main" val="189204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23">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23">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gunshot.wav"/>
                                        </p:tgtEl>
                                      </p:cMediaNode>
                                    </p:audio>
                                  </p:subTnLst>
                                </p:cTn>
                              </p:par>
                              <p:par>
                                <p:cTn id="11" presetID="1" presetClass="entr" presetSubtype="0" fill="hold" grpId="0" nodeType="withEffect">
                                  <p:stCondLst>
                                    <p:cond delay="0"/>
                                  </p:stCondLst>
                                  <p:childTnLst>
                                    <p:set>
                                      <p:cBhvr>
                                        <p:cTn id="12" dur="1" fill="hold">
                                          <p:stCondLst>
                                            <p:cond delay="499"/>
                                          </p:stCondLst>
                                        </p:cTn>
                                        <p:tgtEl>
                                          <p:spTgt spid="235523">
                                            <p:txEl>
                                              <p:pRg st="2" end="2"/>
                                            </p:txEl>
                                          </p:spTgt>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gunshot.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35523">
                                            <p:txEl>
                                              <p:pRg st="3" end="3"/>
                                            </p:txEl>
                                          </p:spTgt>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2050"/>
          <p:cNvSpPr>
            <a:spLocks noGrp="1" noChangeArrowheads="1"/>
          </p:cNvSpPr>
          <p:nvPr>
            <p:ph type="title"/>
          </p:nvPr>
        </p:nvSpPr>
        <p:spPr>
          <a:xfrm>
            <a:off x="838200" y="304800"/>
            <a:ext cx="7924800" cy="914400"/>
          </a:xfrm>
        </p:spPr>
        <p:txBody>
          <a:bodyPr/>
          <a:lstStyle/>
          <a:p>
            <a:r>
              <a:rPr lang="en-US" sz="4000" dirty="0" smtClean="0">
                <a:latin typeface="Arial Narrow" pitchFamily="34" charset="0"/>
              </a:rPr>
              <a:t>It might even help in these situations</a:t>
            </a:r>
            <a:endParaRPr lang="en-US" sz="4000" dirty="0">
              <a:latin typeface="Arial Narrow" pitchFamily="34" charset="0"/>
            </a:endParaRPr>
          </a:p>
        </p:txBody>
      </p:sp>
      <p:pic>
        <p:nvPicPr>
          <p:cNvPr id="5" name="Picture 2" descr="clarin_db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371600"/>
            <a:ext cx="390207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858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2229</TotalTime>
  <Words>992</Words>
  <Application>Microsoft Office PowerPoint</Application>
  <PresentationFormat>On-screen Show (4:3)</PresentationFormat>
  <Paragraphs>163</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Factory</vt:lpstr>
      <vt:lpstr>PowerPoint Presentation</vt:lpstr>
      <vt:lpstr>PowerPoint Presentation</vt:lpstr>
      <vt:lpstr>But there are ways to gather data…</vt:lpstr>
      <vt:lpstr>Sampling Considerations</vt:lpstr>
      <vt:lpstr>Sampling Considerations</vt:lpstr>
      <vt:lpstr>Sampling Considerations</vt:lpstr>
      <vt:lpstr>PowerPoint Presentation</vt:lpstr>
      <vt:lpstr>Sampling Considerations</vt:lpstr>
      <vt:lpstr>It might even help in these situations</vt:lpstr>
      <vt:lpstr>PowerPoint Presentation</vt:lpstr>
      <vt:lpstr>PowerPoint Presentation</vt:lpstr>
      <vt:lpstr>PowerPoint Presentation</vt:lpstr>
      <vt:lpstr>PowerPoint Presentation</vt:lpstr>
      <vt:lpstr>PowerPoint Presentation</vt:lpstr>
      <vt:lpstr>PowerPoint Presentation</vt:lpstr>
      <vt:lpstr>Other examples</vt:lpstr>
      <vt:lpstr>What are NOT scientific surveys</vt:lpstr>
      <vt:lpstr>Beyond the basics</vt:lpstr>
      <vt:lpstr>PowerPoint Presentation</vt:lpstr>
      <vt:lpstr>Other uses of sampling</vt:lpstr>
      <vt:lpstr>Sensor journalism</vt:lpstr>
      <vt:lpstr>PowerPoint Presentation</vt:lpstr>
      <vt:lpstr>PowerPoint Presentation</vt:lpstr>
      <vt:lpstr>PowerPoint Presentation</vt:lpstr>
      <vt:lpstr>Find the right methodology</vt:lpstr>
      <vt:lpstr>Dealing with documents</vt:lpstr>
      <vt:lpstr>PowerPoint Presentation</vt:lpstr>
      <vt:lpstr>Dealing with documents</vt:lpstr>
      <vt:lpstr>Sweden</vt:lpstr>
      <vt:lpstr>What to do?</vt:lpstr>
      <vt:lpstr>Who gets childcare allowance?</vt:lpstr>
      <vt:lpstr>PowerPoint Presentation</vt:lpstr>
      <vt:lpstr>900 teachers to represent all teachers in Sweden</vt:lpstr>
      <vt:lpstr>PowerPoint Presentation</vt:lpstr>
      <vt:lpstr>Other examples</vt:lpstr>
      <vt:lpstr>The candidates</vt:lpstr>
      <vt:lpstr>PowerPoint Presentation</vt:lpstr>
      <vt:lpstr>PowerPoint Presentation</vt:lpstr>
    </vt:vector>
  </TitlesOfParts>
  <Company>Pulitzer Publishing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Pulitzer Publishing Company</dc:creator>
  <cp:lastModifiedBy>Jennifer LaFleur</cp:lastModifiedBy>
  <cp:revision>143</cp:revision>
  <dcterms:created xsi:type="dcterms:W3CDTF">2000-05-01T16:49:35Z</dcterms:created>
  <dcterms:modified xsi:type="dcterms:W3CDTF">2013-11-10T04:06:52Z</dcterms:modified>
</cp:coreProperties>
</file>