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91"/>
  </p:notesMasterIdLst>
  <p:handoutMasterIdLst>
    <p:handoutMasterId r:id="rId92"/>
  </p:handoutMasterIdLst>
  <p:sldIdLst>
    <p:sldId id="404" r:id="rId2"/>
    <p:sldId id="446" r:id="rId3"/>
    <p:sldId id="421" r:id="rId4"/>
    <p:sldId id="461" r:id="rId5"/>
    <p:sldId id="464" r:id="rId6"/>
    <p:sldId id="463" r:id="rId7"/>
    <p:sldId id="470" r:id="rId8"/>
    <p:sldId id="471" r:id="rId9"/>
    <p:sldId id="557" r:id="rId10"/>
    <p:sldId id="558" r:id="rId11"/>
    <p:sldId id="465" r:id="rId12"/>
    <p:sldId id="466" r:id="rId13"/>
    <p:sldId id="467" r:id="rId14"/>
    <p:sldId id="468" r:id="rId15"/>
    <p:sldId id="469" r:id="rId16"/>
    <p:sldId id="556" r:id="rId17"/>
    <p:sldId id="423" r:id="rId18"/>
    <p:sldId id="476" r:id="rId19"/>
    <p:sldId id="458" r:id="rId20"/>
    <p:sldId id="433" r:id="rId21"/>
    <p:sldId id="472" r:id="rId22"/>
    <p:sldId id="424" r:id="rId23"/>
    <p:sldId id="473" r:id="rId24"/>
    <p:sldId id="474" r:id="rId25"/>
    <p:sldId id="475" r:id="rId26"/>
    <p:sldId id="559" r:id="rId27"/>
    <p:sldId id="560" r:id="rId28"/>
    <p:sldId id="561" r:id="rId29"/>
    <p:sldId id="562" r:id="rId30"/>
    <p:sldId id="563" r:id="rId31"/>
    <p:sldId id="564" r:id="rId32"/>
    <p:sldId id="565" r:id="rId33"/>
    <p:sldId id="566" r:id="rId34"/>
    <p:sldId id="567" r:id="rId35"/>
    <p:sldId id="568" r:id="rId36"/>
    <p:sldId id="569" r:id="rId37"/>
    <p:sldId id="570" r:id="rId38"/>
    <p:sldId id="571" r:id="rId39"/>
    <p:sldId id="572" r:id="rId40"/>
    <p:sldId id="573" r:id="rId41"/>
    <p:sldId id="574" r:id="rId42"/>
    <p:sldId id="575" r:id="rId43"/>
    <p:sldId id="576" r:id="rId44"/>
    <p:sldId id="577" r:id="rId45"/>
    <p:sldId id="578" r:id="rId46"/>
    <p:sldId id="579" r:id="rId47"/>
    <p:sldId id="580" r:id="rId48"/>
    <p:sldId id="581" r:id="rId49"/>
    <p:sldId id="582" r:id="rId50"/>
    <p:sldId id="583" r:id="rId51"/>
    <p:sldId id="584" r:id="rId52"/>
    <p:sldId id="585" r:id="rId53"/>
    <p:sldId id="586" r:id="rId54"/>
    <p:sldId id="587" r:id="rId55"/>
    <p:sldId id="588" r:id="rId56"/>
    <p:sldId id="589" r:id="rId57"/>
    <p:sldId id="590" r:id="rId58"/>
    <p:sldId id="591" r:id="rId59"/>
    <p:sldId id="592" r:id="rId60"/>
    <p:sldId id="593" r:id="rId61"/>
    <p:sldId id="594" r:id="rId62"/>
    <p:sldId id="595" r:id="rId63"/>
    <p:sldId id="596" r:id="rId64"/>
    <p:sldId id="597" r:id="rId65"/>
    <p:sldId id="598" r:id="rId66"/>
    <p:sldId id="599" r:id="rId67"/>
    <p:sldId id="600" r:id="rId68"/>
    <p:sldId id="601" r:id="rId69"/>
    <p:sldId id="602" r:id="rId70"/>
    <p:sldId id="603" r:id="rId71"/>
    <p:sldId id="604" r:id="rId72"/>
    <p:sldId id="605" r:id="rId73"/>
    <p:sldId id="613" r:id="rId74"/>
    <p:sldId id="614" r:id="rId75"/>
    <p:sldId id="615" r:id="rId76"/>
    <p:sldId id="616" r:id="rId77"/>
    <p:sldId id="617" r:id="rId78"/>
    <p:sldId id="618" r:id="rId79"/>
    <p:sldId id="619" r:id="rId80"/>
    <p:sldId id="620" r:id="rId81"/>
    <p:sldId id="621" r:id="rId82"/>
    <p:sldId id="623" r:id="rId83"/>
    <p:sldId id="624" r:id="rId84"/>
    <p:sldId id="627" r:id="rId85"/>
    <p:sldId id="629" r:id="rId86"/>
    <p:sldId id="630" r:id="rId87"/>
    <p:sldId id="632" r:id="rId88"/>
    <p:sldId id="633" r:id="rId89"/>
    <p:sldId id="555" r:id="rId9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Arial Narrow" pitchFamily="34" charset="0"/>
        <a:ea typeface="+mn-ea"/>
        <a:cs typeface="+mn-cs"/>
      </a:defRPr>
    </a:lvl2pPr>
    <a:lvl3pPr marL="914400" algn="l" rtl="0" fontAlgn="base">
      <a:spcBef>
        <a:spcPct val="0"/>
      </a:spcBef>
      <a:spcAft>
        <a:spcPct val="0"/>
      </a:spcAft>
      <a:defRPr sz="2400" kern="1200">
        <a:solidFill>
          <a:schemeClr val="tx1"/>
        </a:solidFill>
        <a:latin typeface="Arial Narrow" pitchFamily="34" charset="0"/>
        <a:ea typeface="+mn-ea"/>
        <a:cs typeface="+mn-cs"/>
      </a:defRPr>
    </a:lvl3pPr>
    <a:lvl4pPr marL="1371600" algn="l" rtl="0" fontAlgn="base">
      <a:spcBef>
        <a:spcPct val="0"/>
      </a:spcBef>
      <a:spcAft>
        <a:spcPct val="0"/>
      </a:spcAft>
      <a:defRPr sz="2400" kern="1200">
        <a:solidFill>
          <a:schemeClr val="tx1"/>
        </a:solidFill>
        <a:latin typeface="Arial Narrow" pitchFamily="34" charset="0"/>
        <a:ea typeface="+mn-ea"/>
        <a:cs typeface="+mn-cs"/>
      </a:defRPr>
    </a:lvl4pPr>
    <a:lvl5pPr marL="1828800" algn="l" rtl="0" fontAlgn="base">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27" autoAdjust="0"/>
    <p:restoredTop sz="94640" autoAdjust="0"/>
  </p:normalViewPr>
  <p:slideViewPr>
    <p:cSldViewPr>
      <p:cViewPr>
        <p:scale>
          <a:sx n="75" d="100"/>
          <a:sy n="75" d="100"/>
        </p:scale>
        <p:origin x="-10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732"/>
    </p:cViewPr>
  </p:sorterViewPr>
  <p:notesViewPr>
    <p:cSldViewPr>
      <p:cViewPr varScale="1">
        <p:scale>
          <a:sx n="40" d="100"/>
          <a:sy n="40" d="100"/>
        </p:scale>
        <p:origin x="-14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32451" name="Rectangle 3"/>
          <p:cNvSpPr>
            <a:spLocks noGrp="1" noChangeArrowheads="1"/>
          </p:cNvSpPr>
          <p:nvPr>
            <p:ph type="dt" sz="quarter" idx="1"/>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32452" name="Rectangle 4"/>
          <p:cNvSpPr>
            <a:spLocks noGrp="1" noChangeArrowheads="1"/>
          </p:cNvSpPr>
          <p:nvPr>
            <p:ph type="ftr" sz="quarter" idx="2"/>
          </p:nvPr>
        </p:nvSpPr>
        <p:spPr bwMode="auto">
          <a:xfrm>
            <a:off x="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32453" name="Rectangle 5"/>
          <p:cNvSpPr>
            <a:spLocks noGrp="1" noChangeArrowheads="1"/>
          </p:cNvSpPr>
          <p:nvPr>
            <p:ph type="sldNum" sz="quarter" idx="3"/>
          </p:nvPr>
        </p:nvSpPr>
        <p:spPr bwMode="auto">
          <a:xfrm>
            <a:off x="388620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DAA95114-2E68-4B39-AE73-D28B199A6B98}" type="slidenum">
              <a:rPr lang="en-US"/>
              <a:pPr>
                <a:defRPr/>
              </a:pPr>
              <a:t>‹#›</a:t>
            </a:fld>
            <a:endParaRPr lang="en-US"/>
          </a:p>
        </p:txBody>
      </p:sp>
    </p:spTree>
    <p:extLst>
      <p:ext uri="{BB962C8B-B14F-4D97-AF65-F5344CB8AC3E}">
        <p14:creationId xmlns:p14="http://schemas.microsoft.com/office/powerpoint/2010/main" val="3236555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61443" name="Rectangle 3"/>
          <p:cNvSpPr>
            <a:spLocks noGrp="1" noChangeArrowheads="1"/>
          </p:cNvSpPr>
          <p:nvPr>
            <p:ph type="dt" idx="1"/>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45" name="Rectangle 5"/>
          <p:cNvSpPr>
            <a:spLocks noGrp="1" noChangeArrowheads="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446" name="Rectangle 6"/>
          <p:cNvSpPr>
            <a:spLocks noGrp="1" noChangeArrowheads="1"/>
          </p:cNvSpPr>
          <p:nvPr>
            <p:ph type="ftr" sz="quarter" idx="4"/>
          </p:nvPr>
        </p:nvSpPr>
        <p:spPr bwMode="auto">
          <a:xfrm>
            <a:off x="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61447" name="Rectangle 7"/>
          <p:cNvSpPr>
            <a:spLocks noGrp="1" noChangeArrowheads="1"/>
          </p:cNvSpPr>
          <p:nvPr>
            <p:ph type="sldNum" sz="quarter" idx="5"/>
          </p:nvPr>
        </p:nvSpPr>
        <p:spPr bwMode="auto">
          <a:xfrm>
            <a:off x="388620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0C5B2D43-ACB6-4EB3-8205-592224A477BF}" type="slidenum">
              <a:rPr lang="en-US"/>
              <a:pPr>
                <a:defRPr/>
              </a:pPr>
              <a:t>‹#›</a:t>
            </a:fld>
            <a:endParaRPr lang="en-US"/>
          </a:p>
        </p:txBody>
      </p:sp>
    </p:spTree>
    <p:extLst>
      <p:ext uri="{BB962C8B-B14F-4D97-AF65-F5344CB8AC3E}">
        <p14:creationId xmlns:p14="http://schemas.microsoft.com/office/powerpoint/2010/main" val="15963246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miter lim="800000"/>
            <a:headEnd/>
            <a:tailEnd/>
          </a:ln>
        </p:spPr>
        <p:txBody>
          <a:bodyPr/>
          <a:lstStyle/>
          <a:p>
            <a:fld id="{82E19D90-C092-451C-9B60-E30CAB0CB416}" type="slidenum">
              <a:rPr lang="en-US" smtClean="0"/>
              <a:pPr/>
              <a:t>1</a:t>
            </a:fld>
            <a:endParaRPr lang="en-US" smtClean="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70D4B92C-E95C-433A-836C-B1BAE870AC02}" type="slidenum">
              <a:rPr lang="en-US" smtClean="0"/>
              <a:pPr/>
              <a:t>10</a:t>
            </a:fld>
            <a:endParaRPr lang="en-US" smtClean="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miter lim="800000"/>
            <a:headEnd/>
            <a:tailEnd/>
          </a:ln>
        </p:spPr>
        <p:txBody>
          <a:bodyPr/>
          <a:lstStyle/>
          <a:p>
            <a:fld id="{06F72FB0-42F6-40A4-AA3D-BB20C4C13875}" type="slidenum">
              <a:rPr lang="en-US" smtClean="0"/>
              <a:pPr/>
              <a:t>11</a:t>
            </a:fld>
            <a:endParaRPr lang="en-US" smtClean="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miter lim="800000"/>
            <a:headEnd/>
            <a:tailEnd/>
          </a:ln>
        </p:spPr>
        <p:txBody>
          <a:bodyPr/>
          <a:lstStyle/>
          <a:p>
            <a:fld id="{FF5CD4E0-4318-4670-B3F7-4FA0EC21090A}" type="slidenum">
              <a:rPr lang="en-US" smtClean="0"/>
              <a:pPr/>
              <a:t>12</a:t>
            </a:fld>
            <a:endParaRPr lang="en-US" smtClean="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miter lim="800000"/>
            <a:headEnd/>
            <a:tailEnd/>
          </a:ln>
        </p:spPr>
        <p:txBody>
          <a:bodyPr/>
          <a:lstStyle/>
          <a:p>
            <a:fld id="{E0F972E1-F74D-4E75-BF4A-F2C5E3E41EA1}" type="slidenum">
              <a:rPr lang="en-US" smtClean="0"/>
              <a:pPr/>
              <a:t>13</a:t>
            </a:fld>
            <a:endParaRPr lang="en-US" smtClean="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miter lim="800000"/>
            <a:headEnd/>
            <a:tailEnd/>
          </a:ln>
        </p:spPr>
        <p:txBody>
          <a:bodyPr/>
          <a:lstStyle/>
          <a:p>
            <a:fld id="{20590F04-75DA-4250-82C3-CD0BACBF9996}" type="slidenum">
              <a:rPr lang="en-US" smtClean="0"/>
              <a:pPr/>
              <a:t>14</a:t>
            </a:fld>
            <a:endParaRPr lang="en-US" smtClean="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miter lim="800000"/>
            <a:headEnd/>
            <a:tailEnd/>
          </a:ln>
        </p:spPr>
        <p:txBody>
          <a:bodyPr/>
          <a:lstStyle/>
          <a:p>
            <a:fld id="{525E587C-2AB3-4DD5-A5C3-3B4506FDBA4F}" type="slidenum">
              <a:rPr lang="en-US" smtClean="0"/>
              <a:pPr/>
              <a:t>15</a:t>
            </a:fld>
            <a:endParaRPr lang="en-US" smtClean="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miter lim="800000"/>
            <a:headEnd/>
            <a:tailEnd/>
          </a:ln>
        </p:spPr>
        <p:txBody>
          <a:bodyPr/>
          <a:lstStyle/>
          <a:p>
            <a:fld id="{525E587C-2AB3-4DD5-A5C3-3B4506FDBA4F}" type="slidenum">
              <a:rPr lang="en-US" smtClean="0"/>
              <a:pPr/>
              <a:t>16</a:t>
            </a:fld>
            <a:endParaRPr lang="en-US" smtClean="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miter lim="800000"/>
            <a:headEnd/>
            <a:tailEnd/>
          </a:ln>
        </p:spPr>
        <p:txBody>
          <a:bodyPr/>
          <a:lstStyle/>
          <a:p>
            <a:fld id="{749A944A-4895-404C-9372-2A6C89B84A49}" type="slidenum">
              <a:rPr lang="en-US" smtClean="0"/>
              <a:pPr/>
              <a:t>17</a:t>
            </a:fld>
            <a:endParaRPr lang="en-US" smtClean="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miter lim="800000"/>
            <a:headEnd/>
            <a:tailEnd/>
          </a:ln>
        </p:spPr>
        <p:txBody>
          <a:bodyPr/>
          <a:lstStyle/>
          <a:p>
            <a:fld id="{BEDB2BD6-8E0A-4566-8EA5-D1D618790F93}" type="slidenum">
              <a:rPr lang="en-US" smtClean="0"/>
              <a:pPr/>
              <a:t>18</a:t>
            </a:fld>
            <a:endParaRPr lang="en-US" smtClean="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miter lim="800000"/>
            <a:headEnd/>
            <a:tailEnd/>
          </a:ln>
        </p:spPr>
        <p:txBody>
          <a:bodyPr/>
          <a:lstStyle/>
          <a:p>
            <a:fld id="{6FC33FDA-56F0-4050-88F4-4CB4BA3463A0}" type="slidenum">
              <a:rPr lang="en-US" smtClean="0"/>
              <a:pPr/>
              <a:t>19</a:t>
            </a:fld>
            <a:endParaRPr lang="en-US" smtClean="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fld id="{ECE5A962-D0E3-48F6-8584-DA02F74032A6}" type="slidenum">
              <a:rPr lang="en-US" smtClean="0"/>
              <a:pPr/>
              <a:t>2</a:t>
            </a:fld>
            <a:endParaRPr lang="en-US" smtClean="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miter lim="800000"/>
            <a:headEnd/>
            <a:tailEnd/>
          </a:ln>
        </p:spPr>
        <p:txBody>
          <a:bodyPr/>
          <a:lstStyle/>
          <a:p>
            <a:fld id="{E3ACFC04-DB07-4808-BFAF-26D5FBCE003D}" type="slidenum">
              <a:rPr lang="en-US" smtClean="0"/>
              <a:pPr/>
              <a:t>20</a:t>
            </a:fld>
            <a:endParaRPr lang="en-US" smtClean="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miter lim="800000"/>
            <a:headEnd/>
            <a:tailEnd/>
          </a:ln>
        </p:spPr>
        <p:txBody>
          <a:bodyPr/>
          <a:lstStyle/>
          <a:p>
            <a:fld id="{A6DE9A8A-43C0-4166-9641-CD045DF229E7}" type="slidenum">
              <a:rPr lang="en-US" smtClean="0"/>
              <a:pPr/>
              <a:t>21</a:t>
            </a:fld>
            <a:endParaRPr lang="en-US" smtClean="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miter lim="800000"/>
            <a:headEnd/>
            <a:tailEnd/>
          </a:ln>
        </p:spPr>
        <p:txBody>
          <a:bodyPr/>
          <a:lstStyle/>
          <a:p>
            <a:fld id="{1FEA5AA4-51A0-4F97-874D-EAD88E7E2F15}" type="slidenum">
              <a:rPr lang="en-US" smtClean="0"/>
              <a:pPr/>
              <a:t>22</a:t>
            </a:fld>
            <a:endParaRPr lang="en-US" smtClean="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miter lim="800000"/>
            <a:headEnd/>
            <a:tailEnd/>
          </a:ln>
        </p:spPr>
        <p:txBody>
          <a:bodyPr/>
          <a:lstStyle/>
          <a:p>
            <a:fld id="{9BEE2715-D5ED-45E2-867C-530BC23860CD}" type="slidenum">
              <a:rPr lang="en-US" smtClean="0"/>
              <a:pPr/>
              <a:t>23</a:t>
            </a:fld>
            <a:endParaRPr lang="en-US" smtClean="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miter lim="800000"/>
            <a:headEnd/>
            <a:tailEnd/>
          </a:ln>
        </p:spPr>
        <p:txBody>
          <a:bodyPr/>
          <a:lstStyle/>
          <a:p>
            <a:fld id="{82410770-71A3-4E19-9DBD-43FF8A77F981}" type="slidenum">
              <a:rPr lang="en-US" smtClean="0"/>
              <a:pPr/>
              <a:t>24</a:t>
            </a:fld>
            <a:endParaRPr lang="en-US" smtClean="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miter lim="800000"/>
            <a:headEnd/>
            <a:tailEnd/>
          </a:ln>
        </p:spPr>
        <p:txBody>
          <a:bodyPr/>
          <a:lstStyle/>
          <a:p>
            <a:fld id="{687F6AB0-DEAF-434E-8E46-0DB6BD7B5956}" type="slidenum">
              <a:rPr lang="en-US" smtClean="0"/>
              <a:pPr/>
              <a:t>25</a:t>
            </a:fld>
            <a:endParaRPr lang="en-US" smtClean="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a:ln/>
        </p:spPr>
      </p:sp>
      <p:sp>
        <p:nvSpPr>
          <p:cNvPr id="222210" name="Notes Placeholder 2"/>
          <p:cNvSpPr>
            <a:spLocks noGrp="1"/>
          </p:cNvSpPr>
          <p:nvPr>
            <p:ph type="body" idx="1"/>
          </p:nvPr>
        </p:nvSpPr>
        <p:spPr>
          <a:noFill/>
        </p:spPr>
        <p:txBody>
          <a:bodyPr/>
          <a:lstStyle/>
          <a:p>
            <a:endParaRPr lang="en-US" smtClean="0"/>
          </a:p>
        </p:txBody>
      </p:sp>
      <p:sp>
        <p:nvSpPr>
          <p:cNvPr id="222211" name="Slide Number Placeholder 3"/>
          <p:cNvSpPr>
            <a:spLocks noGrp="1"/>
          </p:cNvSpPr>
          <p:nvPr>
            <p:ph type="sldNum" sz="quarter" idx="5"/>
          </p:nvPr>
        </p:nvSpPr>
        <p:spPr>
          <a:noFill/>
          <a:ln>
            <a:miter lim="800000"/>
            <a:headEnd/>
            <a:tailEnd/>
          </a:ln>
        </p:spPr>
        <p:txBody>
          <a:bodyPr/>
          <a:lstStyle/>
          <a:p>
            <a:fld id="{4202F67B-A3EE-4AD0-AC9B-2C02EEAB24F5}" type="slidenum">
              <a:rPr lang="en-US" smtClean="0"/>
              <a:pPr/>
              <a:t>89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miter lim="800000"/>
            <a:headEnd/>
            <a:tailEnd/>
          </a:ln>
        </p:spPr>
        <p:txBody>
          <a:bodyPr/>
          <a:lstStyle/>
          <a:p>
            <a:fld id="{7F211B92-86A1-4D40-B0B9-414F93E44363}" type="slidenum">
              <a:rPr lang="en-US" smtClean="0"/>
              <a:pPr/>
              <a:t>3</a:t>
            </a:fld>
            <a:endParaRPr lang="en-US" smtClean="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miter lim="800000"/>
            <a:headEnd/>
            <a:tailEnd/>
          </a:ln>
        </p:spPr>
        <p:txBody>
          <a:bodyPr/>
          <a:lstStyle/>
          <a:p>
            <a:fld id="{A6EE37A8-64E8-48BE-A1A4-E78D9AEC6050}" type="slidenum">
              <a:rPr lang="en-US" smtClean="0"/>
              <a:pPr/>
              <a:t>4</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miter lim="800000"/>
            <a:headEnd/>
            <a:tailEnd/>
          </a:ln>
        </p:spPr>
        <p:txBody>
          <a:bodyPr/>
          <a:lstStyle/>
          <a:p>
            <a:fld id="{22E80AB5-2C94-4221-935E-008E265EEFCA}" type="slidenum">
              <a:rPr lang="en-US" smtClean="0"/>
              <a:pPr/>
              <a:t>5</a:t>
            </a:fld>
            <a:endParaRPr lang="en-US" smtClean="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miter lim="800000"/>
            <a:headEnd/>
            <a:tailEnd/>
          </a:ln>
        </p:spPr>
        <p:txBody>
          <a:bodyPr/>
          <a:lstStyle/>
          <a:p>
            <a:fld id="{4DEF2BC1-46C1-494C-B679-174C76533FA7}" type="slidenum">
              <a:rPr lang="en-US" smtClean="0"/>
              <a:pPr/>
              <a:t>6</a:t>
            </a:fld>
            <a:endParaRPr lang="en-US" smtClean="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miter lim="800000"/>
            <a:headEnd/>
            <a:tailEnd/>
          </a:ln>
        </p:spPr>
        <p:txBody>
          <a:bodyPr/>
          <a:lstStyle/>
          <a:p>
            <a:fld id="{A66201A1-8492-4091-91FE-C66DB3EA513E}" type="slidenum">
              <a:rPr lang="en-US" smtClean="0"/>
              <a:pPr/>
              <a:t>7</a:t>
            </a:fld>
            <a:endParaRPr lang="en-US"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70D4B92C-E95C-433A-836C-B1BAE870AC02}" type="slidenum">
              <a:rPr lang="en-US" smtClean="0"/>
              <a:pPr/>
              <a:t>8</a:t>
            </a:fld>
            <a:endParaRPr lang="en-US" smtClean="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70D4B92C-E95C-433A-836C-B1BAE870AC02}" type="slidenum">
              <a:rPr lang="en-US" smtClean="0"/>
              <a:pPr/>
              <a:t>9</a:t>
            </a:fld>
            <a:endParaRPr lang="en-US" smtClean="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hidden">
          <a:xfrm>
            <a:off x="-11113"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p:spPr>
        <p:txBody>
          <a:bodyPr wrap="none" anchor="ctr"/>
          <a:lstStyle/>
          <a:p>
            <a:pPr>
              <a:defRPr/>
            </a:pPr>
            <a:endParaRPr lang="en-US"/>
          </a:p>
        </p:txBody>
      </p:sp>
      <p:sp>
        <p:nvSpPr>
          <p:cNvPr id="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p:spPr>
        <p:txBody>
          <a:bodyPr wrap="none" anchor="ctr"/>
          <a:lstStyle/>
          <a:p>
            <a:pPr>
              <a:defRPr/>
            </a:pPr>
            <a:endParaRPr lang="en-US"/>
          </a:p>
        </p:txBody>
      </p:sp>
      <p:sp>
        <p:nvSpPr>
          <p:cNvPr id="6" name="Freeform 4"/>
          <p:cNvSpPr>
            <a:spLocks/>
          </p:cNvSpPr>
          <p:nvPr/>
        </p:nvSpPr>
        <p:spPr bwMode="hidden">
          <a:xfrm>
            <a:off x="1192213" y="354013"/>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p:spPr>
        <p:txBody>
          <a:bodyPr wrap="none" anchor="ctr"/>
          <a:lstStyle/>
          <a:p>
            <a:pPr>
              <a:defRPr/>
            </a:pPr>
            <a:endParaRPr lang="en-US"/>
          </a:p>
        </p:txBody>
      </p:sp>
      <p:sp>
        <p:nvSpPr>
          <p:cNvPr id="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p:spPr>
        <p:txBody>
          <a:bodyPr wrap="none" anchor="ctr"/>
          <a:lstStyle/>
          <a:p>
            <a:pPr>
              <a:defRPr/>
            </a:pPr>
            <a:endParaRPr lang="en-US"/>
          </a:p>
        </p:txBody>
      </p:sp>
      <p:sp>
        <p:nvSpPr>
          <p:cNvPr id="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p:spPr>
        <p:txBody>
          <a:bodyPr wrap="none" anchor="ctr"/>
          <a:lstStyle/>
          <a:p>
            <a:pPr>
              <a:defRPr/>
            </a:pPr>
            <a:endParaRPr lang="en-US"/>
          </a:p>
        </p:txBody>
      </p:sp>
      <p:sp>
        <p:nvSpPr>
          <p:cNvPr id="9" name="Freeform 7"/>
          <p:cNvSpPr>
            <a:spLocks/>
          </p:cNvSpPr>
          <p:nvPr/>
        </p:nvSpPr>
        <p:spPr bwMode="hidden">
          <a:xfrm>
            <a:off x="4494213" y="4425950"/>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p:spPr>
        <p:txBody>
          <a:bodyPr wrap="none" anchor="ctr"/>
          <a:lstStyle/>
          <a:p>
            <a:pPr>
              <a:defRPr/>
            </a:pPr>
            <a:endParaRPr lang="en-US"/>
          </a:p>
        </p:txBody>
      </p:sp>
      <p:sp>
        <p:nvSpPr>
          <p:cNvPr id="10" name="Freeform 8"/>
          <p:cNvSpPr>
            <a:spLocks/>
          </p:cNvSpPr>
          <p:nvPr/>
        </p:nvSpPr>
        <p:spPr bwMode="hidden">
          <a:xfrm>
            <a:off x="5646738"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p:spPr>
        <p:txBody>
          <a:bodyPr wrap="none" anchor="ctr"/>
          <a:lstStyle/>
          <a:p>
            <a:pPr>
              <a:defRPr/>
            </a:pPr>
            <a:endParaRPr lang="en-US"/>
          </a:p>
        </p:txBody>
      </p:sp>
      <p:sp>
        <p:nvSpPr>
          <p:cNvPr id="11" name="Freeform 9"/>
          <p:cNvSpPr>
            <a:spLocks/>
          </p:cNvSpPr>
          <p:nvPr/>
        </p:nvSpPr>
        <p:spPr bwMode="hidden">
          <a:xfrm>
            <a:off x="7146925" y="2555875"/>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p:spPr>
        <p:txBody>
          <a:bodyPr wrap="none" anchor="ctr"/>
          <a:lstStyle/>
          <a:p>
            <a:pPr>
              <a:defRPr/>
            </a:pPr>
            <a:endParaRPr lang="en-US"/>
          </a:p>
        </p:txBody>
      </p:sp>
      <p:sp>
        <p:nvSpPr>
          <p:cNvPr id="12" name="Freeform 10"/>
          <p:cNvSpPr>
            <a:spLocks/>
          </p:cNvSpPr>
          <p:nvPr/>
        </p:nvSpPr>
        <p:spPr bwMode="hidden">
          <a:xfrm rot="16200000">
            <a:off x="3977481" y="-853281"/>
            <a:ext cx="1722438" cy="3429000"/>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p:spPr>
        <p:txBody>
          <a:bodyPr wrap="none" anchor="ctr"/>
          <a:lstStyle/>
          <a:p>
            <a:pPr>
              <a:defRPr/>
            </a:pPr>
            <a:endParaRPr lang="en-US"/>
          </a:p>
        </p:txBody>
      </p:sp>
      <p:pic>
        <p:nvPicPr>
          <p:cNvPr id="13" name="Picture 11" descr="Facbanna"/>
          <p:cNvPicPr>
            <a:picLocks noChangeAspect="1" noChangeArrowheads="1"/>
          </p:cNvPicPr>
          <p:nvPr/>
        </p:nvPicPr>
        <p:blipFill>
          <a:blip r:embed="rId2"/>
          <a:srcRect/>
          <a:stretch>
            <a:fillRect/>
          </a:stretch>
        </p:blipFill>
        <p:spPr bwMode="invGray">
          <a:xfrm>
            <a:off x="3175" y="-3175"/>
            <a:ext cx="803275" cy="6858000"/>
          </a:xfrm>
          <a:prstGeom prst="rect">
            <a:avLst/>
          </a:prstGeom>
          <a:noFill/>
          <a:ln w="9525">
            <a:noFill/>
            <a:miter lim="800000"/>
            <a:headEnd/>
            <a:tailEnd/>
          </a:ln>
        </p:spPr>
      </p:pic>
      <p:sp>
        <p:nvSpPr>
          <p:cNvPr id="166924" name="Rectangle 12"/>
          <p:cNvSpPr>
            <a:spLocks noGrp="1" noChangeArrowheads="1"/>
          </p:cNvSpPr>
          <p:nvPr>
            <p:ph type="ctrTitle"/>
          </p:nvPr>
        </p:nvSpPr>
        <p:spPr>
          <a:xfrm>
            <a:off x="1143000" y="2286000"/>
            <a:ext cx="7772400" cy="1143000"/>
          </a:xfrm>
        </p:spPr>
        <p:txBody>
          <a:bodyPr/>
          <a:lstStyle>
            <a:lvl1pPr>
              <a:defRPr/>
            </a:lvl1pPr>
          </a:lstStyle>
          <a:p>
            <a:pPr lvl="0"/>
            <a:r>
              <a:rPr lang="en-US" noProof="0" smtClean="0"/>
              <a:t>Click to edit Master title style</a:t>
            </a:r>
          </a:p>
        </p:txBody>
      </p:sp>
      <p:sp>
        <p:nvSpPr>
          <p:cNvPr id="166925"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en-US" noProof="0" smtClean="0"/>
              <a:t>Click to edit Master subtitle style</a:t>
            </a:r>
          </a:p>
        </p:txBody>
      </p:sp>
      <p:sp>
        <p:nvSpPr>
          <p:cNvPr id="14" name="Rectangle 14"/>
          <p:cNvSpPr>
            <a:spLocks noGrp="1" noChangeArrowheads="1"/>
          </p:cNvSpPr>
          <p:nvPr>
            <p:ph type="dt" sz="half" idx="10"/>
          </p:nvPr>
        </p:nvSpPr>
        <p:spPr bwMode="auto">
          <a:xfrm>
            <a:off x="1143000" y="6248400"/>
            <a:ext cx="1905000" cy="457200"/>
          </a:xfrm>
          <a:prstGeom prst="rect">
            <a:avLst/>
          </a:prstGeom>
          <a:extLst/>
        </p:spPr>
        <p:txBody>
          <a:bodyPr vert="horz" wrap="square" lIns="91440" tIns="45720" rIns="91440" bIns="45720" numCol="1" anchor="b" anchorCtr="0" compatLnSpc="1">
            <a:prstTxWarp prst="textNoShape">
              <a:avLst/>
            </a:prstTxWarp>
          </a:bodyPr>
          <a:lstStyle>
            <a:lvl1pPr>
              <a:defRPr sz="1400">
                <a:solidFill>
                  <a:schemeClr val="tx2"/>
                </a:solidFill>
                <a:latin typeface="+mn-lt"/>
              </a:defRPr>
            </a:lvl1pPr>
          </a:lstStyle>
          <a:p>
            <a:pPr>
              <a:defRPr/>
            </a:pPr>
            <a:endParaRPr lang="en-US"/>
          </a:p>
        </p:txBody>
      </p:sp>
      <p:sp>
        <p:nvSpPr>
          <p:cNvPr id="15" name="Rectangle 15"/>
          <p:cNvSpPr>
            <a:spLocks noGrp="1" noChangeArrowheads="1"/>
          </p:cNvSpPr>
          <p:nvPr>
            <p:ph type="ftr" sz="quarter" idx="11"/>
          </p:nvPr>
        </p:nvSpPr>
        <p:spPr bwMode="auto">
          <a:xfrm>
            <a:off x="3581400" y="6248400"/>
            <a:ext cx="2895600" cy="457200"/>
          </a:xfrm>
          <a:prstGeom prst="rect">
            <a:avLst/>
          </a:prstGeom>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mn-lt"/>
              </a:defRPr>
            </a:lvl1pPr>
          </a:lstStyle>
          <a:p>
            <a:pPr>
              <a:defRPr/>
            </a:pPr>
            <a:endParaRPr lang="en-US"/>
          </a:p>
        </p:txBody>
      </p:sp>
      <p:sp>
        <p:nvSpPr>
          <p:cNvPr id="16" name="Rectangle 16"/>
          <p:cNvSpPr>
            <a:spLocks noGrp="1" noChangeArrowheads="1"/>
          </p:cNvSpPr>
          <p:nvPr>
            <p:ph type="sldNum" sz="quarter" idx="12"/>
          </p:nvPr>
        </p:nvSpPr>
        <p:spPr bwMode="auto">
          <a:xfrm>
            <a:off x="7010400" y="6248400"/>
            <a:ext cx="1905000" cy="457200"/>
          </a:xfrm>
          <a:prstGeom prst="rect">
            <a:avLst/>
          </a:prstGeom>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mn-lt"/>
              </a:defRPr>
            </a:lvl1pPr>
          </a:lstStyle>
          <a:p>
            <a:pPr>
              <a:defRPr/>
            </a:pPr>
            <a:fld id="{DC3B0E4B-EFCF-463A-8C05-6427B2350FA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304800"/>
            <a:ext cx="17716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304800"/>
            <a:ext cx="51625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52600" y="304800"/>
            <a:ext cx="7086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905000"/>
            <a:ext cx="3467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72100" y="1905000"/>
            <a:ext cx="3467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1035"/>
          <p:cNvSpPr>
            <a:spLocks noGrp="1" noChangeArrowheads="1"/>
          </p:cNvSpPr>
          <p:nvPr>
            <p:ph type="title"/>
          </p:nvPr>
        </p:nvSpPr>
        <p:spPr bwMode="auto">
          <a:xfrm>
            <a:off x="1752600" y="304800"/>
            <a:ext cx="7086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1036"/>
          <p:cNvSpPr>
            <a:spLocks noGrp="1" noChangeArrowheads="1"/>
          </p:cNvSpPr>
          <p:nvPr>
            <p:ph type="body" idx="1"/>
          </p:nvPr>
        </p:nvSpPr>
        <p:spPr bwMode="auto">
          <a:xfrm>
            <a:off x="1752600" y="1905000"/>
            <a:ext cx="7086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4" r:id="rId1"/>
    <p:sldLayoutId id="2147483663" r:id="rId2"/>
    <p:sldLayoutId id="2147483662" r:id="rId3"/>
    <p:sldLayoutId id="2147483661" r:id="rId4"/>
    <p:sldLayoutId id="2147483660" r:id="rId5"/>
    <p:sldLayoutId id="2147483659" r:id="rId6"/>
    <p:sldLayoutId id="2147483658" r:id="rId7"/>
    <p:sldLayoutId id="2147483657" r:id="rId8"/>
    <p:sldLayoutId id="2147483656" r:id="rId9"/>
    <p:sldLayoutId id="2147483655" r:id="rId10"/>
    <p:sldLayoutId id="2147483654" r:id="rId11"/>
    <p:sldLayoutId id="2147483653"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70000"/>
        <a:buFont typeface="Wingdings" pitchFamily="2" charset="2"/>
        <a:buBlip>
          <a:blip r:embed="rId15"/>
        </a:buBlip>
        <a:defRPr sz="28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mailto:helena.bengtsson@gmail.com"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mailto:Jennifer.lafleur@propublica.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381000" y="4191000"/>
            <a:ext cx="8458200" cy="1077913"/>
          </a:xfrm>
          <a:prstGeom prst="rect">
            <a:avLst/>
          </a:prstGeom>
          <a:noFill/>
          <a:ln w="9525">
            <a:noFill/>
            <a:miter lim="800000"/>
            <a:headEnd/>
            <a:tailEnd/>
          </a:ln>
        </p:spPr>
        <p:txBody>
          <a:bodyPr>
            <a:spAutoFit/>
          </a:bodyPr>
          <a:lstStyle/>
          <a:p>
            <a:pPr algn="ctr" eaLnBrk="0" hangingPunct="0"/>
            <a:r>
              <a:rPr lang="en-US" sz="4000"/>
              <a:t>What to do when you can’t get all the data</a:t>
            </a:r>
          </a:p>
          <a:p>
            <a:pPr algn="ctr" eaLnBrk="0" hangingPunct="0"/>
            <a:endParaRPr lang="en-US" i="1">
              <a:latin typeface="Times New Roman" pitchFamily="18" charset="0"/>
            </a:endParaRPr>
          </a:p>
        </p:txBody>
      </p:sp>
      <p:sp>
        <p:nvSpPr>
          <p:cNvPr id="16386" name="Rectangle 6"/>
          <p:cNvSpPr>
            <a:spLocks noChangeArrowheads="1"/>
          </p:cNvSpPr>
          <p:nvPr/>
        </p:nvSpPr>
        <p:spPr bwMode="auto">
          <a:xfrm>
            <a:off x="3886200" y="2881313"/>
            <a:ext cx="9144000" cy="0"/>
          </a:xfrm>
          <a:prstGeom prst="rect">
            <a:avLst/>
          </a:prstGeom>
          <a:noFill/>
          <a:ln w="9525">
            <a:noFill/>
            <a:miter lim="800000"/>
            <a:headEnd/>
            <a:tailEnd/>
          </a:ln>
        </p:spPr>
        <p:txBody>
          <a:bodyPr>
            <a:spAutoFit/>
          </a:bodyPr>
          <a:lstStyle/>
          <a:p>
            <a:endParaRPr lang="en-US"/>
          </a:p>
        </p:txBody>
      </p:sp>
      <p:pic>
        <p:nvPicPr>
          <p:cNvPr id="16387" name="Picture 8"/>
          <p:cNvPicPr>
            <a:picLocks noChangeAspect="1" noChangeArrowheads="1"/>
          </p:cNvPicPr>
          <p:nvPr/>
        </p:nvPicPr>
        <p:blipFill>
          <a:blip r:embed="rId3"/>
          <a:srcRect/>
          <a:stretch>
            <a:fillRect/>
          </a:stretch>
        </p:blipFill>
        <p:spPr bwMode="auto">
          <a:xfrm>
            <a:off x="3048000" y="725488"/>
            <a:ext cx="2703513" cy="2703512"/>
          </a:xfrm>
          <a:prstGeom prst="rect">
            <a:avLst/>
          </a:prstGeom>
          <a:noFill/>
          <a:ln w="9525">
            <a:noFill/>
            <a:miter lim="800000"/>
            <a:headEnd/>
            <a:tailEnd/>
          </a:ln>
        </p:spPr>
      </p:pic>
      <p:sp>
        <p:nvSpPr>
          <p:cNvPr id="16388" name="Text Box 2"/>
          <p:cNvSpPr txBox="1">
            <a:spLocks noChangeArrowheads="1"/>
          </p:cNvSpPr>
          <p:nvPr/>
        </p:nvSpPr>
        <p:spPr bwMode="auto">
          <a:xfrm>
            <a:off x="508000" y="5227638"/>
            <a:ext cx="8458200" cy="1570037"/>
          </a:xfrm>
          <a:prstGeom prst="rect">
            <a:avLst/>
          </a:prstGeom>
          <a:noFill/>
          <a:ln w="9525">
            <a:noFill/>
            <a:miter lim="800000"/>
            <a:headEnd/>
            <a:tailEnd/>
          </a:ln>
        </p:spPr>
        <p:txBody>
          <a:bodyPr>
            <a:spAutoFit/>
          </a:bodyPr>
          <a:lstStyle/>
          <a:p>
            <a:pPr algn="ctr" eaLnBrk="0" hangingPunct="0"/>
            <a:r>
              <a:rPr lang="en-US" dirty="0" smtClean="0"/>
              <a:t>NICAR 2012, St. Louis</a:t>
            </a:r>
            <a:endParaRPr lang="en-US" dirty="0"/>
          </a:p>
          <a:p>
            <a:pPr algn="ctr" eaLnBrk="0" hangingPunct="0"/>
            <a:r>
              <a:rPr lang="en-US" dirty="0"/>
              <a:t>Helena </a:t>
            </a:r>
            <a:r>
              <a:rPr lang="en-US" dirty="0" err="1"/>
              <a:t>Bengtsson</a:t>
            </a:r>
            <a:r>
              <a:rPr lang="en-US" dirty="0"/>
              <a:t>, SVT</a:t>
            </a:r>
          </a:p>
          <a:p>
            <a:pPr algn="ctr" eaLnBrk="0" hangingPunct="0"/>
            <a:r>
              <a:rPr lang="en-US" dirty="0"/>
              <a:t>Jennifer LaFleur, </a:t>
            </a:r>
            <a:r>
              <a:rPr lang="en-US" dirty="0" err="1"/>
              <a:t>ProPublica</a:t>
            </a:r>
            <a:endParaRPr lang="en-US" dirty="0"/>
          </a:p>
          <a:p>
            <a:pPr algn="ctr" eaLnBrk="0" hangingPunct="0"/>
            <a:endParaRPr lang="en-US" i="1" dirty="0">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srcRect/>
          <a:stretch>
            <a:fillRect/>
          </a:stretch>
        </p:blipFill>
        <p:spPr bwMode="auto">
          <a:xfrm>
            <a:off x="380999" y="260648"/>
            <a:ext cx="4152439" cy="772815"/>
          </a:xfrm>
          <a:prstGeom prst="rect">
            <a:avLst/>
          </a:prstGeom>
          <a:noFill/>
          <a:ln w="9525">
            <a:noFill/>
            <a:miter lim="800000"/>
            <a:headEnd/>
            <a:tailEnd/>
          </a:ln>
        </p:spPr>
      </p:pic>
      <p:sp>
        <p:nvSpPr>
          <p:cNvPr id="7" name="TextBox 4"/>
          <p:cNvSpPr txBox="1">
            <a:spLocks noChangeArrowheads="1"/>
          </p:cNvSpPr>
          <p:nvPr/>
        </p:nvSpPr>
        <p:spPr bwMode="auto">
          <a:xfrm>
            <a:off x="5029200" y="714375"/>
            <a:ext cx="3657600" cy="5262979"/>
          </a:xfrm>
          <a:prstGeom prst="rect">
            <a:avLst/>
          </a:prstGeom>
          <a:noFill/>
          <a:ln w="9525">
            <a:noFill/>
            <a:miter lim="800000"/>
            <a:headEnd/>
            <a:tailEnd/>
          </a:ln>
        </p:spPr>
        <p:txBody>
          <a:bodyPr>
            <a:spAutoFit/>
          </a:bodyPr>
          <a:lstStyle/>
          <a:p>
            <a:r>
              <a:rPr lang="en-US" dirty="0" smtClean="0"/>
              <a:t>In response to a FOIA request, we received correspondence from members of Congress to the Office of the Pardon Attorney.  From that, we built a database of characteristics form the letters to see if applicants benefitted from the correspondence.  </a:t>
            </a:r>
          </a:p>
          <a:p>
            <a:endParaRPr lang="en-US" dirty="0"/>
          </a:p>
          <a:p>
            <a:r>
              <a:rPr lang="en-US" dirty="0" smtClean="0"/>
              <a:t>We found that those with letters, </a:t>
            </a:r>
            <a:r>
              <a:rPr lang="en-US" dirty="0" err="1" smtClean="0"/>
              <a:t>tho</a:t>
            </a:r>
            <a:r>
              <a:rPr lang="en-US" dirty="0" smtClean="0"/>
              <a:t>’ fewer than the total sample, were more likely to be pardoned.</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1244982"/>
            <a:ext cx="42100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141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srcRect/>
          <a:stretch>
            <a:fillRect/>
          </a:stretch>
        </p:blipFill>
        <p:spPr bwMode="auto">
          <a:xfrm>
            <a:off x="381000" y="1346200"/>
            <a:ext cx="4114800" cy="5154613"/>
          </a:xfrm>
          <a:prstGeom prst="rect">
            <a:avLst/>
          </a:prstGeom>
          <a:noFill/>
          <a:ln w="9525">
            <a:noFill/>
            <a:miter lim="800000"/>
            <a:headEnd/>
            <a:tailEnd/>
          </a:ln>
        </p:spPr>
      </p:pic>
      <p:pic>
        <p:nvPicPr>
          <p:cNvPr id="34818" name="Picture 3"/>
          <p:cNvPicPr>
            <a:picLocks noChangeAspect="1" noChangeArrowheads="1"/>
          </p:cNvPicPr>
          <p:nvPr/>
        </p:nvPicPr>
        <p:blipFill>
          <a:blip r:embed="rId4"/>
          <a:srcRect/>
          <a:stretch>
            <a:fillRect/>
          </a:stretch>
        </p:blipFill>
        <p:spPr bwMode="auto">
          <a:xfrm>
            <a:off x="381000" y="395288"/>
            <a:ext cx="3429000" cy="638175"/>
          </a:xfrm>
          <a:prstGeom prst="rect">
            <a:avLst/>
          </a:prstGeom>
          <a:noFill/>
          <a:ln w="9525">
            <a:noFill/>
            <a:miter lim="800000"/>
            <a:headEnd/>
            <a:tailEnd/>
          </a:ln>
        </p:spPr>
      </p:pic>
      <p:sp>
        <p:nvSpPr>
          <p:cNvPr id="34819" name="TextBox 4"/>
          <p:cNvSpPr txBox="1">
            <a:spLocks noChangeArrowheads="1"/>
          </p:cNvSpPr>
          <p:nvPr/>
        </p:nvSpPr>
        <p:spPr bwMode="auto">
          <a:xfrm>
            <a:off x="5029200" y="714375"/>
            <a:ext cx="3657600" cy="3416300"/>
          </a:xfrm>
          <a:prstGeom prst="rect">
            <a:avLst/>
          </a:prstGeom>
          <a:noFill/>
          <a:ln w="9525">
            <a:noFill/>
            <a:miter lim="800000"/>
            <a:headEnd/>
            <a:tailEnd/>
          </a:ln>
        </p:spPr>
        <p:txBody>
          <a:bodyPr>
            <a:spAutoFit/>
          </a:bodyPr>
          <a:lstStyle/>
          <a:p>
            <a:r>
              <a:rPr lang="en-US" dirty="0" err="1"/>
              <a:t>ProPublica</a:t>
            </a:r>
            <a:r>
              <a:rPr lang="en-US" dirty="0"/>
              <a:t> and The Seattle Times wanted to study foreclosure patterns in three U.S. cities, but much of the information we needed was scattered in various paper and electronic files. So we pulled a random sample of foreclosure filings from each city.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TextBox 4"/>
          <p:cNvSpPr txBox="1">
            <a:spLocks noChangeArrowheads="1"/>
          </p:cNvSpPr>
          <p:nvPr/>
        </p:nvSpPr>
        <p:spPr bwMode="auto">
          <a:xfrm>
            <a:off x="5029200" y="714375"/>
            <a:ext cx="3657600" cy="2308225"/>
          </a:xfrm>
          <a:prstGeom prst="rect">
            <a:avLst/>
          </a:prstGeom>
          <a:noFill/>
          <a:ln w="9525">
            <a:noFill/>
            <a:miter lim="800000"/>
            <a:headEnd/>
            <a:tailEnd/>
          </a:ln>
        </p:spPr>
        <p:txBody>
          <a:bodyPr>
            <a:spAutoFit/>
          </a:bodyPr>
          <a:lstStyle/>
          <a:p>
            <a:r>
              <a:rPr lang="en-US"/>
              <a:t>The Dallas Morning News used a random sample of non-capital murder cases to build a database based on hard-copy juror questionnaires and coding of voir dire transcripts.</a:t>
            </a:r>
          </a:p>
        </p:txBody>
      </p:sp>
      <p:pic>
        <p:nvPicPr>
          <p:cNvPr id="36866" name="Picture 2"/>
          <p:cNvPicPr>
            <a:picLocks noChangeAspect="1" noChangeArrowheads="1"/>
          </p:cNvPicPr>
          <p:nvPr/>
        </p:nvPicPr>
        <p:blipFill>
          <a:blip r:embed="rId3"/>
          <a:srcRect/>
          <a:stretch>
            <a:fillRect/>
          </a:stretch>
        </p:blipFill>
        <p:spPr bwMode="auto">
          <a:xfrm>
            <a:off x="533400" y="304800"/>
            <a:ext cx="3657600" cy="6205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TextBox 4"/>
          <p:cNvSpPr txBox="1">
            <a:spLocks noChangeArrowheads="1"/>
          </p:cNvSpPr>
          <p:nvPr/>
        </p:nvSpPr>
        <p:spPr bwMode="auto">
          <a:xfrm>
            <a:off x="304800" y="5334000"/>
            <a:ext cx="7924800" cy="830263"/>
          </a:xfrm>
          <a:prstGeom prst="rect">
            <a:avLst/>
          </a:prstGeom>
          <a:noFill/>
          <a:ln w="9525">
            <a:noFill/>
            <a:miter lim="800000"/>
            <a:headEnd/>
            <a:tailEnd/>
          </a:ln>
        </p:spPr>
        <p:txBody>
          <a:bodyPr>
            <a:spAutoFit/>
          </a:bodyPr>
          <a:lstStyle/>
          <a:p>
            <a:r>
              <a:rPr lang="en-US"/>
              <a:t>To examine food safety, the Center for Investigative Reporting in Bosnia sampled food – literally and had it tested in labs.</a:t>
            </a:r>
          </a:p>
        </p:txBody>
      </p:sp>
      <p:pic>
        <p:nvPicPr>
          <p:cNvPr id="38914" name="Picture 2"/>
          <p:cNvPicPr>
            <a:picLocks noChangeAspect="1" noChangeArrowheads="1"/>
          </p:cNvPicPr>
          <p:nvPr/>
        </p:nvPicPr>
        <p:blipFill>
          <a:blip r:embed="rId3"/>
          <a:srcRect/>
          <a:stretch>
            <a:fillRect/>
          </a:stretch>
        </p:blipFill>
        <p:spPr bwMode="auto">
          <a:xfrm>
            <a:off x="304800" y="304800"/>
            <a:ext cx="6472238" cy="461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1" name="TextBox 4"/>
          <p:cNvSpPr txBox="1">
            <a:spLocks noChangeArrowheads="1"/>
          </p:cNvSpPr>
          <p:nvPr/>
        </p:nvSpPr>
        <p:spPr bwMode="auto">
          <a:xfrm>
            <a:off x="533400" y="5334000"/>
            <a:ext cx="7696200" cy="1200150"/>
          </a:xfrm>
          <a:prstGeom prst="rect">
            <a:avLst/>
          </a:prstGeom>
          <a:noFill/>
          <a:ln w="9525">
            <a:noFill/>
            <a:miter lim="800000"/>
            <a:headEnd/>
            <a:tailEnd/>
          </a:ln>
        </p:spPr>
        <p:txBody>
          <a:bodyPr>
            <a:spAutoFit/>
          </a:bodyPr>
          <a:lstStyle/>
          <a:p>
            <a:r>
              <a:rPr lang="en-US"/>
              <a:t>To study whether bus drivers in St. Louis were complying with the ADA, reporters rode a sample of bus routes.  The stories prompted a federal investigation into the transit system.</a:t>
            </a:r>
          </a:p>
        </p:txBody>
      </p:sp>
      <p:pic>
        <p:nvPicPr>
          <p:cNvPr id="40962" name="Picture 6" descr="robynwallen"/>
          <p:cNvPicPr>
            <a:picLocks noChangeAspect="1" noChangeArrowheads="1"/>
          </p:cNvPicPr>
          <p:nvPr/>
        </p:nvPicPr>
        <p:blipFill>
          <a:blip r:embed="rId3"/>
          <a:srcRect/>
          <a:stretch>
            <a:fillRect/>
          </a:stretch>
        </p:blipFill>
        <p:spPr bwMode="auto">
          <a:xfrm>
            <a:off x="609600" y="1241425"/>
            <a:ext cx="5105400" cy="3559175"/>
          </a:xfrm>
          <a:prstGeom prst="rect">
            <a:avLst/>
          </a:prstGeom>
          <a:noFill/>
          <a:ln w="9525">
            <a:noFill/>
            <a:miter lim="800000"/>
            <a:headEnd/>
            <a:tailEnd/>
          </a:ln>
        </p:spPr>
      </p:pic>
      <p:pic>
        <p:nvPicPr>
          <p:cNvPr id="40963" name="Picture 3" descr="stlpd"/>
          <p:cNvPicPr>
            <a:picLocks noChangeAspect="1" noChangeArrowheads="1"/>
          </p:cNvPicPr>
          <p:nvPr/>
        </p:nvPicPr>
        <p:blipFill>
          <a:blip r:embed="rId4"/>
          <a:srcRect/>
          <a:stretch>
            <a:fillRect/>
          </a:stretch>
        </p:blipFill>
        <p:spPr bwMode="auto">
          <a:xfrm>
            <a:off x="685800" y="304800"/>
            <a:ext cx="3581400" cy="58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TextBox 4"/>
          <p:cNvSpPr txBox="1">
            <a:spLocks noChangeArrowheads="1"/>
          </p:cNvSpPr>
          <p:nvPr/>
        </p:nvSpPr>
        <p:spPr bwMode="auto">
          <a:xfrm>
            <a:off x="533400" y="5334000"/>
            <a:ext cx="7696200" cy="1200150"/>
          </a:xfrm>
          <a:prstGeom prst="rect">
            <a:avLst/>
          </a:prstGeom>
          <a:noFill/>
          <a:ln w="9525">
            <a:noFill/>
            <a:miter lim="800000"/>
            <a:headEnd/>
            <a:tailEnd/>
          </a:ln>
        </p:spPr>
        <p:txBody>
          <a:bodyPr>
            <a:spAutoFit/>
          </a:bodyPr>
          <a:lstStyle/>
          <a:p>
            <a:r>
              <a:rPr lang="en-US"/>
              <a:t>To provide a look into who we’re driving with during a typical commute, Dallas Morning News reporters drove the major routes and recorded the trucks on the road.</a:t>
            </a:r>
          </a:p>
        </p:txBody>
      </p:sp>
      <p:pic>
        <p:nvPicPr>
          <p:cNvPr id="43010" name="Picture 2"/>
          <p:cNvPicPr>
            <a:picLocks noChangeAspect="1" noChangeArrowheads="1"/>
          </p:cNvPicPr>
          <p:nvPr/>
        </p:nvPicPr>
        <p:blipFill>
          <a:blip r:embed="rId3"/>
          <a:srcRect/>
          <a:stretch>
            <a:fillRect/>
          </a:stretch>
        </p:blipFill>
        <p:spPr bwMode="auto">
          <a:xfrm>
            <a:off x="585788" y="381000"/>
            <a:ext cx="7948612" cy="482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TextBox 4"/>
          <p:cNvSpPr txBox="1">
            <a:spLocks noChangeArrowheads="1"/>
          </p:cNvSpPr>
          <p:nvPr/>
        </p:nvSpPr>
        <p:spPr bwMode="auto">
          <a:xfrm>
            <a:off x="533400" y="5334000"/>
            <a:ext cx="8071048" cy="830997"/>
          </a:xfrm>
          <a:prstGeom prst="rect">
            <a:avLst/>
          </a:prstGeom>
          <a:noFill/>
          <a:ln w="9525">
            <a:noFill/>
            <a:miter lim="800000"/>
            <a:headEnd/>
            <a:tailEnd/>
          </a:ln>
        </p:spPr>
        <p:txBody>
          <a:bodyPr wrap="square">
            <a:spAutoFit/>
          </a:bodyPr>
          <a:lstStyle/>
          <a:p>
            <a:r>
              <a:rPr lang="en-US" dirty="0" smtClean="0"/>
              <a:t>For a project on open government, </a:t>
            </a:r>
            <a:r>
              <a:rPr lang="en-US" dirty="0" err="1" smtClean="0"/>
              <a:t>ProPublica</a:t>
            </a:r>
            <a:r>
              <a:rPr lang="en-US" dirty="0" smtClean="0"/>
              <a:t> and CJR used Surveymonkey.com</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72816"/>
            <a:ext cx="4156695" cy="297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32656"/>
            <a:ext cx="3998731" cy="291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013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1143000" y="304800"/>
            <a:ext cx="7696200" cy="1143000"/>
          </a:xfrm>
        </p:spPr>
        <p:txBody>
          <a:bodyPr/>
          <a:lstStyle/>
          <a:p>
            <a:pPr eaLnBrk="1" hangingPunct="1"/>
            <a:r>
              <a:rPr lang="en-US" sz="3600" smtClean="0">
                <a:latin typeface="Arial Narrow" pitchFamily="34" charset="0"/>
              </a:rPr>
              <a:t>Other examples</a:t>
            </a:r>
            <a:endParaRPr lang="en-US" smtClean="0">
              <a:latin typeface="Arial Narrow" pitchFamily="34" charset="0"/>
            </a:endParaRPr>
          </a:p>
        </p:txBody>
      </p:sp>
      <p:sp>
        <p:nvSpPr>
          <p:cNvPr id="237571" name="Rectangle 3"/>
          <p:cNvSpPr>
            <a:spLocks noGrp="1" noChangeArrowheads="1"/>
          </p:cNvSpPr>
          <p:nvPr>
            <p:ph type="body" idx="1"/>
          </p:nvPr>
        </p:nvSpPr>
        <p:spPr>
          <a:xfrm>
            <a:off x="1066800" y="1905000"/>
            <a:ext cx="7772400" cy="4114800"/>
          </a:xfrm>
        </p:spPr>
        <p:txBody>
          <a:bodyPr/>
          <a:lstStyle/>
          <a:p>
            <a:pPr eaLnBrk="1" hangingPunct="1">
              <a:defRPr/>
            </a:pPr>
            <a:r>
              <a:rPr lang="en-US" dirty="0" smtClean="0">
                <a:solidFill>
                  <a:srgbClr val="FFFFFF"/>
                </a:solidFill>
                <a:latin typeface="Arial Narrow" pitchFamily="34" charset="0"/>
                <a:cs typeface="Times New Roman" pitchFamily="18" charset="0"/>
              </a:rPr>
              <a:t>Counting vehicles in traffic lanes from official count points</a:t>
            </a:r>
          </a:p>
          <a:p>
            <a:pPr eaLnBrk="1" hangingPunct="1">
              <a:defRPr/>
            </a:pPr>
            <a:r>
              <a:rPr lang="en-US" dirty="0" smtClean="0">
                <a:solidFill>
                  <a:srgbClr val="FFFFFF"/>
                </a:solidFill>
                <a:latin typeface="Arial Narrow" pitchFamily="34" charset="0"/>
                <a:cs typeface="Times New Roman" pitchFamily="18" charset="0"/>
              </a:rPr>
              <a:t>Build a database of murders from news articles</a:t>
            </a:r>
          </a:p>
          <a:p>
            <a:pPr eaLnBrk="1" hangingPunct="1">
              <a:defRPr/>
            </a:pPr>
            <a:r>
              <a:rPr lang="en-US" dirty="0" smtClean="0">
                <a:solidFill>
                  <a:srgbClr val="FFFFFF"/>
                </a:solidFill>
                <a:latin typeface="Arial Narrow" pitchFamily="34" charset="0"/>
                <a:cs typeface="Times New Roman" pitchFamily="18" charset="0"/>
              </a:rPr>
              <a:t>Physically checking work sites, bridges, dams and just about anything else</a:t>
            </a:r>
          </a:p>
          <a:p>
            <a:pPr marL="0" indent="0" eaLnBrk="1" hangingPunct="1">
              <a:buFont typeface="Wingdings" pitchFamily="2" charset="2"/>
              <a:buNone/>
              <a:defRPr/>
            </a:pPr>
            <a:endParaRPr lang="en-US" dirty="0">
              <a:solidFill>
                <a:srgbClr val="FFFFFF"/>
              </a:solidFill>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7571">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7571">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unsho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7571">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143000" y="304800"/>
            <a:ext cx="7696200" cy="1143000"/>
          </a:xfrm>
        </p:spPr>
        <p:txBody>
          <a:bodyPr/>
          <a:lstStyle/>
          <a:p>
            <a:pPr eaLnBrk="1" hangingPunct="1"/>
            <a:r>
              <a:rPr lang="en-US" sz="3600" smtClean="0">
                <a:latin typeface="Arial Narrow" pitchFamily="34" charset="0"/>
              </a:rPr>
              <a:t>What are NOT scientific surveys</a:t>
            </a:r>
            <a:endParaRPr lang="en-US" smtClean="0">
              <a:latin typeface="Arial Narrow" pitchFamily="34" charset="0"/>
            </a:endParaRPr>
          </a:p>
        </p:txBody>
      </p:sp>
      <p:sp>
        <p:nvSpPr>
          <p:cNvPr id="237571" name="Rectangle 3"/>
          <p:cNvSpPr>
            <a:spLocks noGrp="1" noChangeArrowheads="1"/>
          </p:cNvSpPr>
          <p:nvPr>
            <p:ph type="body" idx="1"/>
          </p:nvPr>
        </p:nvSpPr>
        <p:spPr>
          <a:xfrm>
            <a:off x="1066800" y="1905000"/>
            <a:ext cx="7772400" cy="4114800"/>
          </a:xfrm>
        </p:spPr>
        <p:txBody>
          <a:bodyPr/>
          <a:lstStyle/>
          <a:p>
            <a:pPr eaLnBrk="1" hangingPunct="1">
              <a:defRPr/>
            </a:pPr>
            <a:r>
              <a:rPr lang="en-US" dirty="0" smtClean="0">
                <a:solidFill>
                  <a:srgbClr val="FFFFFF"/>
                </a:solidFill>
                <a:latin typeface="Arial Narrow" pitchFamily="34" charset="0"/>
                <a:cs typeface="Times New Roman" pitchFamily="18" charset="0"/>
              </a:rPr>
              <a:t>Web polls</a:t>
            </a:r>
          </a:p>
          <a:p>
            <a:pPr eaLnBrk="1" hangingPunct="1">
              <a:defRPr/>
            </a:pPr>
            <a:r>
              <a:rPr lang="en-US" dirty="0" smtClean="0">
                <a:solidFill>
                  <a:srgbClr val="FFFFFF"/>
                </a:solidFill>
                <a:latin typeface="Arial Narrow" pitchFamily="34" charset="0"/>
                <a:cs typeface="Times New Roman" pitchFamily="18" charset="0"/>
              </a:rPr>
              <a:t>Radio or TV call-in polls</a:t>
            </a:r>
          </a:p>
          <a:p>
            <a:pPr eaLnBrk="1" hangingPunct="1">
              <a:defRPr/>
            </a:pPr>
            <a:r>
              <a:rPr lang="en-US" dirty="0" smtClean="0">
                <a:solidFill>
                  <a:srgbClr val="FFFFFF"/>
                </a:solidFill>
                <a:latin typeface="Arial Narrow" pitchFamily="34" charset="0"/>
                <a:cs typeface="Times New Roman" pitchFamily="18" charset="0"/>
              </a:rPr>
              <a:t>Man or woman on the street</a:t>
            </a:r>
          </a:p>
          <a:p>
            <a:pPr eaLnBrk="1" hangingPunct="1">
              <a:defRPr/>
            </a:pPr>
            <a:r>
              <a:rPr lang="en-US" dirty="0" smtClean="0">
                <a:solidFill>
                  <a:srgbClr val="FFFFFF"/>
                </a:solidFill>
                <a:latin typeface="Arial Narrow" pitchFamily="34" charset="0"/>
                <a:cs typeface="Times New Roman" pitchFamily="18" charset="0"/>
              </a:rPr>
              <a:t>American Idol</a:t>
            </a:r>
          </a:p>
          <a:p>
            <a:pPr marL="0" indent="0" eaLnBrk="1" hangingPunct="1">
              <a:buFont typeface="Wingdings" pitchFamily="2" charset="2"/>
              <a:buNone/>
              <a:defRPr/>
            </a:pPr>
            <a:endParaRPr lang="en-US" dirty="0">
              <a:solidFill>
                <a:srgbClr val="FFFFFF"/>
              </a:solidFill>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7571">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7571">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unsho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7571">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gunsho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7571">
                                            <p:txEl>
                                              <p:pRg st="3" end="3"/>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1143000" y="304800"/>
            <a:ext cx="7696200" cy="838200"/>
          </a:xfrm>
        </p:spPr>
        <p:txBody>
          <a:bodyPr/>
          <a:lstStyle/>
          <a:p>
            <a:pPr eaLnBrk="1" hangingPunct="1"/>
            <a:r>
              <a:rPr lang="en-US" sz="3600" smtClean="0">
                <a:latin typeface="Arial Narrow" pitchFamily="34" charset="0"/>
              </a:rPr>
              <a:t>Beyond the basics</a:t>
            </a:r>
            <a:endParaRPr lang="en-US" smtClean="0">
              <a:latin typeface="Arial Narrow" pitchFamily="34" charset="0"/>
            </a:endParaRPr>
          </a:p>
        </p:txBody>
      </p:sp>
      <p:sp>
        <p:nvSpPr>
          <p:cNvPr id="326659" name="Rectangle 3"/>
          <p:cNvSpPr>
            <a:spLocks noGrp="1" noChangeArrowheads="1"/>
          </p:cNvSpPr>
          <p:nvPr>
            <p:ph type="body" idx="1"/>
          </p:nvPr>
        </p:nvSpPr>
        <p:spPr>
          <a:xfrm>
            <a:off x="1066800" y="1600200"/>
            <a:ext cx="7772400" cy="5029200"/>
          </a:xfrm>
        </p:spPr>
        <p:txBody>
          <a:bodyPr/>
          <a:lstStyle/>
          <a:p>
            <a:pPr eaLnBrk="1" hangingPunct="1">
              <a:defRPr/>
            </a:pPr>
            <a:r>
              <a:rPr lang="en-US" dirty="0">
                <a:solidFill>
                  <a:srgbClr val="FFFFFF"/>
                </a:solidFill>
                <a:latin typeface="Arial Narrow" pitchFamily="34" charset="0"/>
                <a:cs typeface="Times New Roman" pitchFamily="18" charset="0"/>
              </a:rPr>
              <a:t>Check with experts</a:t>
            </a:r>
          </a:p>
          <a:p>
            <a:pPr eaLnBrk="1" hangingPunct="1">
              <a:defRPr/>
            </a:pPr>
            <a:r>
              <a:rPr lang="en-US" dirty="0" smtClean="0">
                <a:solidFill>
                  <a:srgbClr val="FFFFFF"/>
                </a:solidFill>
                <a:latin typeface="Arial Narrow" pitchFamily="34" charset="0"/>
                <a:cs typeface="Times New Roman" pitchFamily="18" charset="0"/>
              </a:rPr>
              <a:t>Research others’ methodologies</a:t>
            </a:r>
          </a:p>
          <a:p>
            <a:pPr lvl="1" eaLnBrk="1" hangingPunct="1">
              <a:defRPr/>
            </a:pPr>
            <a:r>
              <a:rPr lang="en-US" dirty="0" smtClean="0">
                <a:solidFill>
                  <a:srgbClr val="FFFFFF"/>
                </a:solidFill>
                <a:latin typeface="Arial Narrow" pitchFamily="34" charset="0"/>
                <a:cs typeface="Times New Roman" pitchFamily="18" charset="0"/>
              </a:rPr>
              <a:t>We did a study to audit accessibility – so we worked with a company who did that to help us develop a survey to use on a sample of facilities.</a:t>
            </a:r>
          </a:p>
          <a:p>
            <a:pPr eaLnBrk="1" hangingPunct="1">
              <a:defRPr/>
            </a:pPr>
            <a:r>
              <a:rPr lang="en-US" dirty="0" smtClean="0">
                <a:solidFill>
                  <a:srgbClr val="FFFFFF"/>
                </a:solidFill>
                <a:latin typeface="Arial Narrow" pitchFamily="34" charset="0"/>
                <a:cs typeface="Times New Roman" pitchFamily="18" charset="0"/>
              </a:rPr>
              <a:t>Oh, and make sure actual data really doesn’t exist</a:t>
            </a:r>
            <a:endParaRPr lang="en-US" dirty="0">
              <a:solidFill>
                <a:srgbClr val="FFFFFF"/>
              </a:solidFill>
              <a:latin typeface="Arial Narrow" pitchFamily="34" charset="0"/>
              <a:cs typeface="Times New Roman" pitchFamily="18" charset="0"/>
            </a:endParaRPr>
          </a:p>
          <a:p>
            <a:pPr marL="0" indent="0" eaLnBrk="1" hangingPunct="1">
              <a:buFont typeface="Wingdings" pitchFamily="2" charset="2"/>
              <a:buNone/>
              <a:defRPr/>
            </a:pPr>
            <a:endParaRPr lang="en-US" dirty="0">
              <a:solidFill>
                <a:srgbClr val="FFFFFF"/>
              </a:solidFill>
              <a:latin typeface="Arial Narrow" pitchFamily="34" charset="0"/>
              <a:cs typeface="Times New Roman" pitchFamily="18" charset="0"/>
            </a:endParaRPr>
          </a:p>
          <a:p>
            <a:pPr eaLnBrk="1" hangingPunct="1">
              <a:defRPr/>
            </a:pPr>
            <a:endParaRPr lang="en-US" dirty="0">
              <a:solidFill>
                <a:srgbClr val="FFFFFF"/>
              </a:solidFill>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6659">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6659">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unshot.wav"/>
                                        </p:tgtEl>
                                      </p:cMediaNode>
                                    </p:audio>
                                  </p:subTnLst>
                                </p:cTn>
                              </p:par>
                              <p:par>
                                <p:cTn id="11" presetID="1" presetClass="entr" presetSubtype="0" fill="hold" grpId="0" nodeType="withEffect">
                                  <p:stCondLst>
                                    <p:cond delay="0"/>
                                  </p:stCondLst>
                                  <p:childTnLst>
                                    <p:set>
                                      <p:cBhvr>
                                        <p:cTn id="12" dur="1" fill="hold">
                                          <p:stCondLst>
                                            <p:cond delay="499"/>
                                          </p:stCondLst>
                                        </p:cTn>
                                        <p:tgtEl>
                                          <p:spTgt spid="326659">
                                            <p:txEl>
                                              <p:pRg st="2" end="2"/>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gunshot.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26659">
                                            <p:txEl>
                                              <p:pRg st="3" end="3"/>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3"/>
          <p:cNvSpPr txBox="1">
            <a:spLocks noChangeArrowheads="1"/>
          </p:cNvSpPr>
          <p:nvPr/>
        </p:nvSpPr>
        <p:spPr bwMode="auto">
          <a:xfrm>
            <a:off x="304800" y="381000"/>
            <a:ext cx="8534400" cy="1692275"/>
          </a:xfrm>
          <a:prstGeom prst="rect">
            <a:avLst/>
          </a:prstGeom>
          <a:noFill/>
          <a:ln w="9525">
            <a:noFill/>
            <a:miter lim="800000"/>
            <a:headEnd/>
            <a:tailEnd/>
          </a:ln>
        </p:spPr>
        <p:txBody>
          <a:bodyPr>
            <a:spAutoFit/>
          </a:bodyPr>
          <a:lstStyle/>
          <a:p>
            <a:pPr algn="ctr" eaLnBrk="0" hangingPunct="0"/>
            <a:r>
              <a:rPr lang="en-US" sz="4000">
                <a:solidFill>
                  <a:schemeClr val="tx2"/>
                </a:solidFill>
              </a:rPr>
              <a:t>Sometimes data is not in rows and columns</a:t>
            </a:r>
          </a:p>
          <a:p>
            <a:pPr algn="ctr" eaLnBrk="0" hangingPunct="0"/>
            <a:endParaRPr lang="en-US" sz="4000">
              <a:solidFill>
                <a:schemeClr val="tx2"/>
              </a:solidFill>
            </a:endParaRPr>
          </a:p>
          <a:p>
            <a:pPr algn="ctr" eaLnBrk="0" hangingPunct="0"/>
            <a:endParaRPr lang="en-US" i="1">
              <a:latin typeface="Times New Roman" pitchFamily="18" charset="0"/>
            </a:endParaRPr>
          </a:p>
        </p:txBody>
      </p:sp>
      <p:pic>
        <p:nvPicPr>
          <p:cNvPr id="18434" name="Picture 7"/>
          <p:cNvPicPr>
            <a:picLocks noChangeAspect="1" noChangeArrowheads="1"/>
          </p:cNvPicPr>
          <p:nvPr/>
        </p:nvPicPr>
        <p:blipFill>
          <a:blip r:embed="rId3"/>
          <a:srcRect/>
          <a:stretch>
            <a:fillRect/>
          </a:stretch>
        </p:blipFill>
        <p:spPr bwMode="auto">
          <a:xfrm>
            <a:off x="517525" y="1371600"/>
            <a:ext cx="3371850" cy="2246313"/>
          </a:xfrm>
          <a:prstGeom prst="rect">
            <a:avLst/>
          </a:prstGeom>
          <a:noFill/>
          <a:ln w="9525">
            <a:noFill/>
            <a:miter lim="800000"/>
            <a:headEnd/>
            <a:tailEnd/>
          </a:ln>
        </p:spPr>
      </p:pic>
      <p:pic>
        <p:nvPicPr>
          <p:cNvPr id="18435" name="Picture 8"/>
          <p:cNvPicPr>
            <a:picLocks noChangeAspect="1" noChangeArrowheads="1"/>
          </p:cNvPicPr>
          <p:nvPr/>
        </p:nvPicPr>
        <p:blipFill>
          <a:blip r:embed="rId4"/>
          <a:srcRect/>
          <a:stretch>
            <a:fillRect/>
          </a:stretch>
        </p:blipFill>
        <p:spPr bwMode="auto">
          <a:xfrm>
            <a:off x="4071938" y="1227138"/>
            <a:ext cx="1717675" cy="2286000"/>
          </a:xfrm>
          <a:prstGeom prst="rect">
            <a:avLst/>
          </a:prstGeom>
          <a:noFill/>
          <a:ln w="9525">
            <a:noFill/>
            <a:miter lim="800000"/>
            <a:headEnd/>
            <a:tailEnd/>
          </a:ln>
        </p:spPr>
      </p:pic>
      <p:pic>
        <p:nvPicPr>
          <p:cNvPr id="18436" name="Picture 9"/>
          <p:cNvPicPr>
            <a:picLocks noChangeAspect="1" noChangeArrowheads="1"/>
          </p:cNvPicPr>
          <p:nvPr/>
        </p:nvPicPr>
        <p:blipFill>
          <a:blip r:embed="rId5"/>
          <a:srcRect/>
          <a:stretch>
            <a:fillRect/>
          </a:stretch>
        </p:blipFill>
        <p:spPr bwMode="auto">
          <a:xfrm>
            <a:off x="3810000" y="3617913"/>
            <a:ext cx="3927475" cy="3130550"/>
          </a:xfrm>
          <a:prstGeom prst="rect">
            <a:avLst/>
          </a:prstGeom>
          <a:noFill/>
          <a:ln w="9525">
            <a:noFill/>
            <a:miter lim="800000"/>
            <a:headEnd/>
            <a:tailEnd/>
          </a:ln>
        </p:spPr>
      </p:pic>
      <p:pic>
        <p:nvPicPr>
          <p:cNvPr id="18437" name="Picture 10"/>
          <p:cNvPicPr>
            <a:picLocks noChangeAspect="1" noChangeArrowheads="1"/>
          </p:cNvPicPr>
          <p:nvPr/>
        </p:nvPicPr>
        <p:blipFill>
          <a:blip r:embed="rId6"/>
          <a:srcRect/>
          <a:stretch>
            <a:fillRect/>
          </a:stretch>
        </p:blipFill>
        <p:spPr bwMode="auto">
          <a:xfrm>
            <a:off x="304800" y="4038600"/>
            <a:ext cx="2900363" cy="2552700"/>
          </a:xfrm>
          <a:prstGeom prst="rect">
            <a:avLst/>
          </a:prstGeom>
          <a:noFill/>
          <a:ln w="9525">
            <a:noFill/>
            <a:miter lim="800000"/>
            <a:headEnd/>
            <a:tailEnd/>
          </a:ln>
        </p:spPr>
      </p:pic>
      <p:pic>
        <p:nvPicPr>
          <p:cNvPr id="18438" name="Picture 11"/>
          <p:cNvPicPr>
            <a:picLocks noChangeAspect="1" noChangeArrowheads="1"/>
          </p:cNvPicPr>
          <p:nvPr/>
        </p:nvPicPr>
        <p:blipFill>
          <a:blip r:embed="rId7"/>
          <a:srcRect/>
          <a:stretch>
            <a:fillRect/>
          </a:stretch>
        </p:blipFill>
        <p:spPr bwMode="auto">
          <a:xfrm>
            <a:off x="6248400" y="1417638"/>
            <a:ext cx="2143125"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vacantvoter"/>
          <p:cNvPicPr>
            <a:picLocks noChangeAspect="1" noChangeArrowheads="1"/>
          </p:cNvPicPr>
          <p:nvPr/>
        </p:nvPicPr>
        <p:blipFill>
          <a:blip r:embed="rId3"/>
          <a:srcRect/>
          <a:stretch>
            <a:fillRect/>
          </a:stretch>
        </p:blipFill>
        <p:spPr bwMode="auto">
          <a:xfrm>
            <a:off x="762000" y="609600"/>
            <a:ext cx="6934200" cy="4183063"/>
          </a:xfrm>
          <a:prstGeom prst="rect">
            <a:avLst/>
          </a:prstGeom>
          <a:noFill/>
          <a:ln w="9525">
            <a:noFill/>
            <a:miter lim="800000"/>
            <a:headEnd/>
            <a:tailEnd/>
          </a:ln>
        </p:spPr>
      </p:pic>
      <p:sp>
        <p:nvSpPr>
          <p:cNvPr id="51202" name="Rectangle 1"/>
          <p:cNvSpPr>
            <a:spLocks noChangeArrowheads="1"/>
          </p:cNvSpPr>
          <p:nvPr/>
        </p:nvSpPr>
        <p:spPr bwMode="auto">
          <a:xfrm>
            <a:off x="609600" y="4953000"/>
            <a:ext cx="8077200" cy="1200150"/>
          </a:xfrm>
          <a:prstGeom prst="rect">
            <a:avLst/>
          </a:prstGeom>
          <a:noFill/>
          <a:ln w="9525">
            <a:noFill/>
            <a:miter lim="800000"/>
            <a:headEnd/>
            <a:tailEnd/>
          </a:ln>
        </p:spPr>
        <p:txBody>
          <a:bodyPr>
            <a:spAutoFit/>
          </a:bodyPr>
          <a:lstStyle/>
          <a:p>
            <a:pPr eaLnBrk="0" hangingPunct="0"/>
            <a:r>
              <a:rPr lang="en-US"/>
              <a:t>SHOULD HAVE USED SAMPLING? Dozens of St. Louis voters are being wrongly accused of casting ballots from fraudulent addresses in last year's Nov. 7 election.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1143000" y="304800"/>
            <a:ext cx="7696200" cy="838200"/>
          </a:xfrm>
        </p:spPr>
        <p:txBody>
          <a:bodyPr/>
          <a:lstStyle/>
          <a:p>
            <a:pPr eaLnBrk="1" hangingPunct="1"/>
            <a:r>
              <a:rPr lang="en-US" sz="3600" smtClean="0">
                <a:latin typeface="Arial Narrow" pitchFamily="34" charset="0"/>
              </a:rPr>
              <a:t>Other uses of sampling</a:t>
            </a:r>
            <a:endParaRPr lang="en-US" smtClean="0">
              <a:latin typeface="Arial Narrow" pitchFamily="34" charset="0"/>
            </a:endParaRPr>
          </a:p>
        </p:txBody>
      </p:sp>
      <p:sp>
        <p:nvSpPr>
          <p:cNvPr id="326659" name="Rectangle 3"/>
          <p:cNvSpPr>
            <a:spLocks noGrp="1" noChangeArrowheads="1"/>
          </p:cNvSpPr>
          <p:nvPr>
            <p:ph type="body" idx="1"/>
          </p:nvPr>
        </p:nvSpPr>
        <p:spPr>
          <a:xfrm>
            <a:off x="990600" y="1524000"/>
            <a:ext cx="7772400" cy="5029200"/>
          </a:xfrm>
        </p:spPr>
        <p:txBody>
          <a:bodyPr/>
          <a:lstStyle/>
          <a:p>
            <a:pPr eaLnBrk="1" hangingPunct="1">
              <a:defRPr/>
            </a:pPr>
            <a:r>
              <a:rPr lang="en-US" dirty="0" smtClean="0">
                <a:solidFill>
                  <a:srgbClr val="FFFFFF"/>
                </a:solidFill>
                <a:latin typeface="Arial Narrow" pitchFamily="34" charset="0"/>
                <a:cs typeface="Times New Roman" pitchFamily="18" charset="0"/>
              </a:rPr>
              <a:t>To test a theory before diving into a massive records hunt</a:t>
            </a:r>
          </a:p>
          <a:p>
            <a:pPr eaLnBrk="1" hangingPunct="1">
              <a:defRPr/>
            </a:pPr>
            <a:r>
              <a:rPr lang="en-US" dirty="0" smtClean="0">
                <a:solidFill>
                  <a:srgbClr val="FFFFFF"/>
                </a:solidFill>
                <a:latin typeface="Arial Narrow" pitchFamily="34" charset="0"/>
                <a:cs typeface="Times New Roman" pitchFamily="18" charset="0"/>
              </a:rPr>
              <a:t>To double-check your analysis – you should get roughly the same results from a sample of your data</a:t>
            </a:r>
            <a:endParaRPr lang="en-US" dirty="0">
              <a:solidFill>
                <a:srgbClr val="FFFFFF"/>
              </a:solidFill>
              <a:latin typeface="Arial Narrow" pitchFamily="34" charset="0"/>
              <a:cs typeface="Times New Roman" pitchFamily="18" charset="0"/>
            </a:endParaRPr>
          </a:p>
          <a:p>
            <a:pPr marL="0" indent="0" eaLnBrk="1" hangingPunct="1">
              <a:buFont typeface="Wingdings" pitchFamily="2" charset="2"/>
              <a:buNone/>
              <a:defRPr/>
            </a:pPr>
            <a:endParaRPr lang="en-US" dirty="0">
              <a:solidFill>
                <a:srgbClr val="FFFFFF"/>
              </a:solidFill>
              <a:latin typeface="Arial Narrow" pitchFamily="34" charset="0"/>
              <a:cs typeface="Times New Roman" pitchFamily="18" charset="0"/>
            </a:endParaRPr>
          </a:p>
          <a:p>
            <a:pPr eaLnBrk="1" hangingPunct="1">
              <a:defRPr/>
            </a:pPr>
            <a:endParaRPr lang="en-US" dirty="0">
              <a:solidFill>
                <a:srgbClr val="FFFFFF"/>
              </a:solidFill>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6659">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6659">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Rectangle 1026"/>
          <p:cNvSpPr>
            <a:spLocks noGrp="1" noChangeArrowheads="1"/>
          </p:cNvSpPr>
          <p:nvPr>
            <p:ph type="title"/>
          </p:nvPr>
        </p:nvSpPr>
        <p:spPr>
          <a:xfrm>
            <a:off x="1143000" y="304800"/>
            <a:ext cx="7696200" cy="1143000"/>
          </a:xfrm>
        </p:spPr>
        <p:txBody>
          <a:bodyPr/>
          <a:lstStyle/>
          <a:p>
            <a:pPr eaLnBrk="1" hangingPunct="1"/>
            <a:r>
              <a:rPr lang="en-US" sz="3600" smtClean="0">
                <a:latin typeface="Arial Narrow" pitchFamily="34" charset="0"/>
              </a:rPr>
              <a:t>Find the right methodology</a:t>
            </a:r>
            <a:endParaRPr lang="en-US" smtClean="0">
              <a:latin typeface="Arial Narrow" pitchFamily="34" charset="0"/>
            </a:endParaRPr>
          </a:p>
        </p:txBody>
      </p:sp>
      <p:sp>
        <p:nvSpPr>
          <p:cNvPr id="238595" name="Rectangle 1027"/>
          <p:cNvSpPr>
            <a:spLocks noGrp="1" noChangeArrowheads="1"/>
          </p:cNvSpPr>
          <p:nvPr>
            <p:ph type="body" idx="1"/>
          </p:nvPr>
        </p:nvSpPr>
        <p:spPr>
          <a:xfrm>
            <a:off x="1066800" y="1905000"/>
            <a:ext cx="7772400" cy="4114800"/>
          </a:xfrm>
        </p:spPr>
        <p:txBody>
          <a:bodyPr/>
          <a:lstStyle/>
          <a:p>
            <a:pPr eaLnBrk="1" hangingPunct="1"/>
            <a:r>
              <a:rPr lang="en-US" smtClean="0">
                <a:solidFill>
                  <a:srgbClr val="FFFFFF"/>
                </a:solidFill>
                <a:latin typeface="Arial Narrow" pitchFamily="34" charset="0"/>
                <a:cs typeface="Times New Roman" pitchFamily="18" charset="0"/>
              </a:rPr>
              <a:t>Read research reports</a:t>
            </a:r>
          </a:p>
          <a:p>
            <a:pPr eaLnBrk="1" hangingPunct="1"/>
            <a:r>
              <a:rPr lang="en-US" smtClean="0">
                <a:solidFill>
                  <a:srgbClr val="FFFFFF"/>
                </a:solidFill>
                <a:latin typeface="Arial Narrow" pitchFamily="34" charset="0"/>
                <a:cs typeface="Times New Roman" pitchFamily="18" charset="0"/>
              </a:rPr>
              <a:t>Find an existing model</a:t>
            </a:r>
          </a:p>
          <a:p>
            <a:pPr eaLnBrk="1" hangingPunct="1"/>
            <a:r>
              <a:rPr lang="en-US" smtClean="0">
                <a:solidFill>
                  <a:srgbClr val="FFFFFF"/>
                </a:solidFill>
                <a:latin typeface="Arial Narrow" pitchFamily="34" charset="0"/>
                <a:cs typeface="Times New Roman" pitchFamily="18" charset="0"/>
              </a:rPr>
              <a:t>Find an expert</a:t>
            </a:r>
          </a:p>
          <a:p>
            <a:pPr eaLnBrk="1" hangingPunct="1"/>
            <a:r>
              <a:rPr lang="en-US" smtClean="0">
                <a:solidFill>
                  <a:srgbClr val="FFFFFF"/>
                </a:solidFill>
                <a:latin typeface="Arial Narrow" pitchFamily="34" charset="0"/>
                <a:cs typeface="Times New Roman" pitchFamily="18" charset="0"/>
              </a:rPr>
              <a:t>Duplicate or do spot checks</a:t>
            </a:r>
          </a:p>
          <a:p>
            <a:pPr eaLnBrk="1" hangingPunct="1"/>
            <a:r>
              <a:rPr lang="en-US" smtClean="0">
                <a:solidFill>
                  <a:srgbClr val="FFFFFF"/>
                </a:solidFill>
                <a:latin typeface="Arial Narrow" pitchFamily="34" charset="0"/>
                <a:cs typeface="Times New Roman" pitchFamily="18" charset="0"/>
              </a:rPr>
              <a:t>Keep detailed notes so you can explain what you did</a:t>
            </a:r>
          </a:p>
          <a:p>
            <a:pPr eaLnBrk="1" hangingPunct="1"/>
            <a:r>
              <a:rPr lang="en-US" smtClean="0">
                <a:solidFill>
                  <a:srgbClr val="FFFFFF"/>
                </a:solidFill>
                <a:latin typeface="Arial Narrow" pitchFamily="34" charset="0"/>
                <a:cs typeface="Times New Roman" pitchFamily="18" charset="0"/>
              </a:rPr>
              <a:t>If you’re doing a survey or poll – test run it on a few folk before full launch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8595">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8595">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unshot.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8595">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gunshot.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8595">
                                            <p:txEl>
                                              <p:pRg st="3" end="3"/>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gunsho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8595">
                                            <p:txEl>
                                              <p:pRg st="4" end="4"/>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gunsho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38595">
                                            <p:txEl>
                                              <p:pRg st="5" end="5"/>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5" name="Rectangle 1026"/>
          <p:cNvSpPr>
            <a:spLocks noGrp="1" noChangeArrowheads="1"/>
          </p:cNvSpPr>
          <p:nvPr>
            <p:ph type="title"/>
          </p:nvPr>
        </p:nvSpPr>
        <p:spPr>
          <a:xfrm>
            <a:off x="1143000" y="304800"/>
            <a:ext cx="7696200" cy="1143000"/>
          </a:xfrm>
        </p:spPr>
        <p:txBody>
          <a:bodyPr/>
          <a:lstStyle/>
          <a:p>
            <a:pPr eaLnBrk="1" hangingPunct="1"/>
            <a:r>
              <a:rPr lang="en-US" sz="3600" smtClean="0">
                <a:latin typeface="Arial Narrow" pitchFamily="34" charset="0"/>
              </a:rPr>
              <a:t>Dealing with documents</a:t>
            </a:r>
            <a:endParaRPr lang="en-US" smtClean="0">
              <a:latin typeface="Arial Narrow" pitchFamily="34" charset="0"/>
            </a:endParaRPr>
          </a:p>
        </p:txBody>
      </p:sp>
      <p:sp>
        <p:nvSpPr>
          <p:cNvPr id="238595" name="Rectangle 1027"/>
          <p:cNvSpPr>
            <a:spLocks noGrp="1" noChangeArrowheads="1"/>
          </p:cNvSpPr>
          <p:nvPr>
            <p:ph type="body" idx="1"/>
          </p:nvPr>
        </p:nvSpPr>
        <p:spPr>
          <a:xfrm>
            <a:off x="1066800" y="1905000"/>
            <a:ext cx="7772400" cy="4114800"/>
          </a:xfrm>
        </p:spPr>
        <p:txBody>
          <a:bodyPr/>
          <a:lstStyle/>
          <a:p>
            <a:pPr eaLnBrk="1" hangingPunct="1"/>
            <a:r>
              <a:rPr lang="en-US" dirty="0" smtClean="0">
                <a:solidFill>
                  <a:srgbClr val="FFFFFF"/>
                </a:solidFill>
                <a:latin typeface="Arial Narrow" pitchFamily="34" charset="0"/>
                <a:cs typeface="Times New Roman" pitchFamily="18" charset="0"/>
              </a:rPr>
              <a:t>Data entry	</a:t>
            </a:r>
          </a:p>
          <a:p>
            <a:pPr lvl="1" eaLnBrk="1" hangingPunct="1"/>
            <a:r>
              <a:rPr lang="en-US" dirty="0" smtClean="0">
                <a:solidFill>
                  <a:srgbClr val="FFFFFF"/>
                </a:solidFill>
                <a:latin typeface="Arial Narrow" pitchFamily="34" charset="0"/>
                <a:cs typeface="Times New Roman" pitchFamily="18" charset="0"/>
              </a:rPr>
              <a:t>Data entry firms --- but use verification if you can afford it</a:t>
            </a:r>
          </a:p>
          <a:p>
            <a:pPr lvl="1" eaLnBrk="1" hangingPunct="1"/>
            <a:r>
              <a:rPr lang="en-US" dirty="0" smtClean="0">
                <a:solidFill>
                  <a:srgbClr val="FFFFFF"/>
                </a:solidFill>
                <a:latin typeface="Arial Narrow" pitchFamily="34" charset="0"/>
                <a:cs typeface="Times New Roman" pitchFamily="18" charset="0"/>
              </a:rPr>
              <a:t>Intern entry – definitely double enter</a:t>
            </a:r>
          </a:p>
          <a:p>
            <a:pPr lvl="1" eaLnBrk="1" hangingPunct="1"/>
            <a:r>
              <a:rPr lang="en-US" dirty="0" smtClean="0">
                <a:solidFill>
                  <a:srgbClr val="FFFFFF"/>
                </a:solidFill>
                <a:latin typeface="Arial Narrow" pitchFamily="34" charset="0"/>
                <a:cs typeface="Times New Roman" pitchFamily="18" charset="0"/>
              </a:rPr>
              <a:t>Mechanical Turk – Amazon service for small – task data gathering – if you have a U.S. office or collaborator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8595">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par>
                                <p:cTn id="7" presetID="1" presetClass="entr" presetSubtype="0" fill="hold" grpId="0" nodeType="withEffect">
                                  <p:stCondLst>
                                    <p:cond delay="0"/>
                                  </p:stCondLst>
                                  <p:childTnLst>
                                    <p:set>
                                      <p:cBhvr>
                                        <p:cTn id="8" dur="1" fill="hold">
                                          <p:stCondLst>
                                            <p:cond delay="499"/>
                                          </p:stCondLst>
                                        </p:cTn>
                                        <p:tgtEl>
                                          <p:spTgt spid="238595">
                                            <p:txEl>
                                              <p:pRg st="1" end="1"/>
                                            </p:txEl>
                                          </p:spTgt>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gunshot.wav"/>
                                        </p:tgtEl>
                                      </p:cMediaNode>
                                    </p:audio>
                                  </p:subTnLst>
                                </p:cTn>
                              </p:par>
                              <p:par>
                                <p:cTn id="9" presetID="1" presetClass="entr" presetSubtype="0" fill="hold" grpId="0" nodeType="withEffect">
                                  <p:stCondLst>
                                    <p:cond delay="0"/>
                                  </p:stCondLst>
                                  <p:childTnLst>
                                    <p:set>
                                      <p:cBhvr>
                                        <p:cTn id="10" dur="1" fill="hold">
                                          <p:stCondLst>
                                            <p:cond delay="499"/>
                                          </p:stCondLst>
                                        </p:cTn>
                                        <p:tgtEl>
                                          <p:spTgt spid="238595">
                                            <p:txEl>
                                              <p:pRg st="2" end="2"/>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unshot.wav"/>
                                        </p:tgtEl>
                                      </p:cMediaNode>
                                    </p:audio>
                                  </p:subTnLst>
                                </p:cTn>
                              </p:par>
                              <p:par>
                                <p:cTn id="11" presetID="1" presetClass="entr" presetSubtype="0" fill="hold" grpId="0" nodeType="withEffect">
                                  <p:stCondLst>
                                    <p:cond delay="0"/>
                                  </p:stCondLst>
                                  <p:childTnLst>
                                    <p:set>
                                      <p:cBhvr>
                                        <p:cTn id="12" dur="1" fill="hold">
                                          <p:stCondLst>
                                            <p:cond delay="499"/>
                                          </p:stCondLst>
                                        </p:cTn>
                                        <p:tgtEl>
                                          <p:spTgt spid="238595">
                                            <p:txEl>
                                              <p:pRg st="3" end="3"/>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5" name="Rectangle 1027"/>
          <p:cNvSpPr>
            <a:spLocks noGrp="1" noChangeArrowheads="1"/>
          </p:cNvSpPr>
          <p:nvPr>
            <p:ph type="body" idx="1"/>
          </p:nvPr>
        </p:nvSpPr>
        <p:spPr>
          <a:xfrm>
            <a:off x="685800" y="4800600"/>
            <a:ext cx="7772400" cy="1371600"/>
          </a:xfrm>
        </p:spPr>
        <p:txBody>
          <a:bodyPr/>
          <a:lstStyle/>
          <a:p>
            <a:pPr marL="0" indent="0" eaLnBrk="1" hangingPunct="1">
              <a:buFont typeface="Wingdings" pitchFamily="2" charset="2"/>
              <a:buNone/>
            </a:pPr>
            <a:r>
              <a:rPr lang="en-US" sz="2800" smtClean="0">
                <a:solidFill>
                  <a:srgbClr val="FFFFFF"/>
                </a:solidFill>
                <a:latin typeface="Arial Narrow" pitchFamily="34" charset="0"/>
                <a:cs typeface="Times New Roman" pitchFamily="18" charset="0"/>
              </a:rPr>
              <a:t>(http://www.propublica.org/article/propublicas-guide-to-mechanical-turk)</a:t>
            </a:r>
          </a:p>
        </p:txBody>
      </p:sp>
      <p:pic>
        <p:nvPicPr>
          <p:cNvPr id="59394" name="Picture 2"/>
          <p:cNvPicPr>
            <a:picLocks noChangeAspect="1" noChangeArrowheads="1"/>
          </p:cNvPicPr>
          <p:nvPr/>
        </p:nvPicPr>
        <p:blipFill>
          <a:blip r:embed="rId4"/>
          <a:srcRect/>
          <a:stretch>
            <a:fillRect/>
          </a:stretch>
        </p:blipFill>
        <p:spPr bwMode="auto">
          <a:xfrm>
            <a:off x="685800" y="609600"/>
            <a:ext cx="4333875"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8595">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1" name="Rectangle 1026"/>
          <p:cNvSpPr>
            <a:spLocks noGrp="1" noChangeArrowheads="1"/>
          </p:cNvSpPr>
          <p:nvPr>
            <p:ph type="title"/>
          </p:nvPr>
        </p:nvSpPr>
        <p:spPr>
          <a:xfrm>
            <a:off x="1143000" y="304800"/>
            <a:ext cx="7696200" cy="1143000"/>
          </a:xfrm>
        </p:spPr>
        <p:txBody>
          <a:bodyPr/>
          <a:lstStyle/>
          <a:p>
            <a:pPr eaLnBrk="1" hangingPunct="1"/>
            <a:r>
              <a:rPr lang="en-US" sz="3600" smtClean="0">
                <a:latin typeface="Arial Narrow" pitchFamily="34" charset="0"/>
              </a:rPr>
              <a:t>Dealing with documents</a:t>
            </a:r>
            <a:endParaRPr lang="en-US" smtClean="0">
              <a:latin typeface="Arial Narrow" pitchFamily="34" charset="0"/>
            </a:endParaRPr>
          </a:p>
        </p:txBody>
      </p:sp>
      <p:sp>
        <p:nvSpPr>
          <p:cNvPr id="238595" name="Rectangle 1027"/>
          <p:cNvSpPr>
            <a:spLocks noGrp="1" noChangeArrowheads="1"/>
          </p:cNvSpPr>
          <p:nvPr>
            <p:ph type="body" idx="1"/>
          </p:nvPr>
        </p:nvSpPr>
        <p:spPr>
          <a:xfrm>
            <a:off x="1066800" y="1905000"/>
            <a:ext cx="7772400" cy="4114800"/>
          </a:xfrm>
        </p:spPr>
        <p:txBody>
          <a:bodyPr/>
          <a:lstStyle/>
          <a:p>
            <a:pPr eaLnBrk="1" hangingPunct="1"/>
            <a:r>
              <a:rPr lang="en-US" smtClean="0">
                <a:solidFill>
                  <a:srgbClr val="FFFFFF"/>
                </a:solidFill>
                <a:latin typeface="Arial Narrow" pitchFamily="34" charset="0"/>
                <a:cs typeface="Times New Roman" pitchFamily="18" charset="0"/>
              </a:rPr>
              <a:t>Scanning and scraping</a:t>
            </a:r>
          </a:p>
          <a:p>
            <a:pPr lvl="1" eaLnBrk="1" hangingPunct="1"/>
            <a:r>
              <a:rPr lang="en-US" smtClean="0">
                <a:solidFill>
                  <a:srgbClr val="FFFFFF"/>
                </a:solidFill>
                <a:latin typeface="Arial Narrow" pitchFamily="34" charset="0"/>
                <a:cs typeface="Times New Roman" pitchFamily="18" charset="0"/>
              </a:rPr>
              <a:t>Need to have good quality documents – be cautious of documents with lots of tiny numbers</a:t>
            </a:r>
          </a:p>
          <a:p>
            <a:pPr lvl="1" eaLnBrk="1" hangingPunct="1"/>
            <a:r>
              <a:rPr lang="en-US" smtClean="0">
                <a:solidFill>
                  <a:srgbClr val="FFFFFF"/>
                </a:solidFill>
                <a:latin typeface="Arial Narrow" pitchFamily="34" charset="0"/>
                <a:cs typeface="Times New Roman" pitchFamily="18" charset="0"/>
              </a:rPr>
              <a:t>Do physical spot checks of your results</a:t>
            </a:r>
          </a:p>
          <a:p>
            <a:pPr lvl="1" eaLnBrk="1" hangingPunct="1"/>
            <a:r>
              <a:rPr lang="en-US" smtClean="0">
                <a:solidFill>
                  <a:srgbClr val="FFFFFF"/>
                </a:solidFill>
                <a:latin typeface="Arial Narrow" pitchFamily="34" charset="0"/>
                <a:cs typeface="Times New Roman" pitchFamily="18" charset="0"/>
              </a:rPr>
              <a:t>Check totals, counts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8595">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par>
                                <p:cTn id="7" presetID="1" presetClass="entr" presetSubtype="0" fill="hold" grpId="0" nodeType="withEffect">
                                  <p:stCondLst>
                                    <p:cond delay="0"/>
                                  </p:stCondLst>
                                  <p:childTnLst>
                                    <p:set>
                                      <p:cBhvr>
                                        <p:cTn id="8" dur="1" fill="hold">
                                          <p:stCondLst>
                                            <p:cond delay="499"/>
                                          </p:stCondLst>
                                        </p:cTn>
                                        <p:tgtEl>
                                          <p:spTgt spid="238595">
                                            <p:txEl>
                                              <p:pRg st="1" end="1"/>
                                            </p:txEl>
                                          </p:spTgt>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gunshot.wav"/>
                                        </p:tgtEl>
                                      </p:cMediaNode>
                                    </p:audio>
                                  </p:subTnLst>
                                </p:cTn>
                              </p:par>
                              <p:par>
                                <p:cTn id="9" presetID="1" presetClass="entr" presetSubtype="0" fill="hold" grpId="0" nodeType="withEffect">
                                  <p:stCondLst>
                                    <p:cond delay="0"/>
                                  </p:stCondLst>
                                  <p:childTnLst>
                                    <p:set>
                                      <p:cBhvr>
                                        <p:cTn id="10" dur="1" fill="hold">
                                          <p:stCondLst>
                                            <p:cond delay="499"/>
                                          </p:stCondLst>
                                        </p:cTn>
                                        <p:tgtEl>
                                          <p:spTgt spid="238595">
                                            <p:txEl>
                                              <p:pRg st="2" end="2"/>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unshot.wav"/>
                                        </p:tgtEl>
                                      </p:cMediaNode>
                                    </p:audio>
                                  </p:subTnLst>
                                </p:cTn>
                              </p:par>
                              <p:par>
                                <p:cTn id="11" presetID="1" presetClass="entr" presetSubtype="0" fill="hold" grpId="0" nodeType="withEffect">
                                  <p:stCondLst>
                                    <p:cond delay="0"/>
                                  </p:stCondLst>
                                  <p:childTnLst>
                                    <p:set>
                                      <p:cBhvr>
                                        <p:cTn id="12" dur="1" fill="hold">
                                          <p:stCondLst>
                                            <p:cond delay="499"/>
                                          </p:stCondLst>
                                        </p:cTn>
                                        <p:tgtEl>
                                          <p:spTgt spid="238595">
                                            <p:txEl>
                                              <p:pRg st="3" end="3"/>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04800"/>
            <a:ext cx="8001000" cy="1143000"/>
          </a:xfrm>
        </p:spPr>
        <p:txBody>
          <a:bodyPr/>
          <a:lstStyle/>
          <a:p>
            <a:r>
              <a:rPr lang="sv-SE" dirty="0" smtClean="0">
                <a:latin typeface="Arial Narrow" pitchFamily="34" charset="0"/>
              </a:rPr>
              <a:t>Sweden</a:t>
            </a:r>
            <a:endParaRPr lang="sv-SE" dirty="0">
              <a:latin typeface="Arial Narrow" pitchFamily="34" charset="0"/>
            </a:endParaRPr>
          </a:p>
        </p:txBody>
      </p:sp>
      <p:sp>
        <p:nvSpPr>
          <p:cNvPr id="3" name="Platshållare för innehåll 2"/>
          <p:cNvSpPr>
            <a:spLocks noGrp="1"/>
          </p:cNvSpPr>
          <p:nvPr>
            <p:ph idx="1"/>
          </p:nvPr>
        </p:nvSpPr>
        <p:spPr/>
        <p:txBody>
          <a:bodyPr/>
          <a:lstStyle/>
          <a:p>
            <a:r>
              <a:rPr lang="sv-SE" dirty="0" smtClean="0">
                <a:latin typeface="Arial Narrow" pitchFamily="34" charset="0"/>
              </a:rPr>
              <a:t>Worlds </a:t>
            </a:r>
            <a:r>
              <a:rPr lang="sv-SE" dirty="0" err="1" smtClean="0">
                <a:latin typeface="Arial Narrow" pitchFamily="34" charset="0"/>
              </a:rPr>
              <a:t>oldest</a:t>
            </a:r>
            <a:r>
              <a:rPr lang="sv-SE" dirty="0" smtClean="0">
                <a:latin typeface="Arial Narrow" pitchFamily="34" charset="0"/>
              </a:rPr>
              <a:t> FOIA </a:t>
            </a:r>
            <a:r>
              <a:rPr lang="sv-SE" dirty="0" err="1" smtClean="0">
                <a:latin typeface="Arial Narrow" pitchFamily="34" charset="0"/>
              </a:rPr>
              <a:t>law</a:t>
            </a:r>
            <a:r>
              <a:rPr lang="sv-SE" dirty="0" smtClean="0">
                <a:latin typeface="Arial Narrow" pitchFamily="34" charset="0"/>
              </a:rPr>
              <a:t> from 1766</a:t>
            </a:r>
          </a:p>
          <a:p>
            <a:r>
              <a:rPr lang="sv-SE" dirty="0" err="1" smtClean="0">
                <a:latin typeface="Arial Narrow" pitchFamily="34" charset="0"/>
              </a:rPr>
              <a:t>Doesn’t</a:t>
            </a:r>
            <a:r>
              <a:rPr lang="sv-SE" dirty="0" smtClean="0">
                <a:latin typeface="Arial Narrow" pitchFamily="34" charset="0"/>
              </a:rPr>
              <a:t> support </a:t>
            </a:r>
            <a:r>
              <a:rPr lang="sv-SE" dirty="0" err="1" smtClean="0">
                <a:latin typeface="Arial Narrow" pitchFamily="34" charset="0"/>
              </a:rPr>
              <a:t>electronic</a:t>
            </a:r>
            <a:r>
              <a:rPr lang="sv-SE" dirty="0" smtClean="0">
                <a:latin typeface="Arial Narrow" pitchFamily="34" charset="0"/>
              </a:rPr>
              <a:t> format</a:t>
            </a:r>
          </a:p>
          <a:p>
            <a:endParaRPr lang="sv-SE" dirty="0">
              <a:latin typeface="Arial Narrow" pitchFamily="34" charset="0"/>
            </a:endParaRPr>
          </a:p>
          <a:p>
            <a:r>
              <a:rPr lang="sv-SE" dirty="0" err="1" smtClean="0">
                <a:latin typeface="Arial Narrow" pitchFamily="34" charset="0"/>
              </a:rPr>
              <a:t>What</a:t>
            </a:r>
            <a:r>
              <a:rPr lang="sv-SE" dirty="0" smtClean="0">
                <a:latin typeface="Arial Narrow" pitchFamily="34" charset="0"/>
              </a:rPr>
              <a:t> </a:t>
            </a:r>
            <a:r>
              <a:rPr lang="sv-SE" dirty="0" err="1" smtClean="0">
                <a:latin typeface="Arial Narrow" pitchFamily="34" charset="0"/>
              </a:rPr>
              <a:t>does</a:t>
            </a:r>
            <a:r>
              <a:rPr lang="sv-SE" dirty="0" smtClean="0">
                <a:latin typeface="Arial Narrow" pitchFamily="34" charset="0"/>
              </a:rPr>
              <a:t> </a:t>
            </a:r>
            <a:r>
              <a:rPr lang="sv-SE" dirty="0" err="1" smtClean="0">
                <a:latin typeface="Arial Narrow" pitchFamily="34" charset="0"/>
              </a:rPr>
              <a:t>that</a:t>
            </a:r>
            <a:r>
              <a:rPr lang="sv-SE" dirty="0" smtClean="0">
                <a:latin typeface="Arial Narrow" pitchFamily="34" charset="0"/>
              </a:rPr>
              <a:t> </a:t>
            </a:r>
            <a:r>
              <a:rPr lang="sv-SE" dirty="0" err="1" smtClean="0">
                <a:latin typeface="Arial Narrow" pitchFamily="34" charset="0"/>
              </a:rPr>
              <a:t>mean</a:t>
            </a:r>
            <a:r>
              <a:rPr lang="sv-SE" dirty="0" smtClean="0">
                <a:latin typeface="Arial Narrow" pitchFamily="34" charset="0"/>
              </a:rPr>
              <a:t>?</a:t>
            </a:r>
          </a:p>
          <a:p>
            <a:r>
              <a:rPr lang="sv-SE" dirty="0" err="1" smtClean="0">
                <a:latin typeface="Arial Narrow" pitchFamily="34" charset="0"/>
              </a:rPr>
              <a:t>There</a:t>
            </a:r>
            <a:r>
              <a:rPr lang="sv-SE" dirty="0" smtClean="0">
                <a:latin typeface="Arial Narrow" pitchFamily="34" charset="0"/>
              </a:rPr>
              <a:t> </a:t>
            </a:r>
            <a:r>
              <a:rPr lang="sv-SE" dirty="0" err="1" smtClean="0">
                <a:latin typeface="Arial Narrow" pitchFamily="34" charset="0"/>
              </a:rPr>
              <a:t>could</a:t>
            </a:r>
            <a:r>
              <a:rPr lang="sv-SE" dirty="0" smtClean="0">
                <a:latin typeface="Arial Narrow" pitchFamily="34" charset="0"/>
              </a:rPr>
              <a:t> be a </a:t>
            </a:r>
            <a:r>
              <a:rPr lang="sv-SE" dirty="0" err="1" smtClean="0">
                <a:latin typeface="Arial Narrow" pitchFamily="34" charset="0"/>
              </a:rPr>
              <a:t>database</a:t>
            </a:r>
            <a:r>
              <a:rPr lang="sv-SE" dirty="0" smtClean="0">
                <a:latin typeface="Arial Narrow" pitchFamily="34" charset="0"/>
              </a:rPr>
              <a:t> </a:t>
            </a:r>
            <a:r>
              <a:rPr lang="sv-SE" dirty="0" err="1" smtClean="0">
                <a:latin typeface="Arial Narrow" pitchFamily="34" charset="0"/>
              </a:rPr>
              <a:t>that</a:t>
            </a:r>
            <a:r>
              <a:rPr lang="sv-SE" dirty="0" smtClean="0">
                <a:latin typeface="Arial Narrow" pitchFamily="34" charset="0"/>
              </a:rPr>
              <a:t> is a public record – </a:t>
            </a:r>
            <a:r>
              <a:rPr lang="sv-SE" dirty="0" err="1" smtClean="0">
                <a:latin typeface="Arial Narrow" pitchFamily="34" charset="0"/>
              </a:rPr>
              <a:t>but</a:t>
            </a:r>
            <a:r>
              <a:rPr lang="sv-SE" dirty="0" smtClean="0">
                <a:latin typeface="Arial Narrow" pitchFamily="34" charset="0"/>
              </a:rPr>
              <a:t> the </a:t>
            </a:r>
            <a:r>
              <a:rPr lang="sv-SE" dirty="0" err="1" smtClean="0">
                <a:latin typeface="Arial Narrow" pitchFamily="34" charset="0"/>
              </a:rPr>
              <a:t>authorities</a:t>
            </a:r>
            <a:r>
              <a:rPr lang="sv-SE" dirty="0" smtClean="0">
                <a:latin typeface="Arial Narrow" pitchFamily="34" charset="0"/>
              </a:rPr>
              <a:t> </a:t>
            </a:r>
            <a:r>
              <a:rPr lang="sv-SE" dirty="0" err="1" smtClean="0">
                <a:latin typeface="Arial Narrow" pitchFamily="34" charset="0"/>
              </a:rPr>
              <a:t>can</a:t>
            </a:r>
            <a:r>
              <a:rPr lang="sv-SE" dirty="0" smtClean="0">
                <a:latin typeface="Arial Narrow" pitchFamily="34" charset="0"/>
              </a:rPr>
              <a:t> </a:t>
            </a:r>
            <a:r>
              <a:rPr lang="sv-SE" dirty="0" err="1" smtClean="0">
                <a:latin typeface="Arial Narrow" pitchFamily="34" charset="0"/>
              </a:rPr>
              <a:t>choose</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a:t>
            </a:r>
            <a:r>
              <a:rPr lang="sv-SE" dirty="0" err="1" smtClean="0">
                <a:latin typeface="Arial Narrow" pitchFamily="34" charset="0"/>
              </a:rPr>
              <a:t>disclose</a:t>
            </a:r>
            <a:r>
              <a:rPr lang="sv-SE" dirty="0" smtClean="0">
                <a:latin typeface="Arial Narrow" pitchFamily="34" charset="0"/>
              </a:rPr>
              <a:t> it as </a:t>
            </a:r>
            <a:r>
              <a:rPr lang="sv-SE" dirty="0" err="1" smtClean="0">
                <a:latin typeface="Arial Narrow" pitchFamily="34" charset="0"/>
              </a:rPr>
              <a:t>docs</a:t>
            </a:r>
            <a:endParaRPr lang="sv-SE" dirty="0">
              <a:latin typeface="Arial Narrow" pitchFamily="34" charset="0"/>
            </a:endParaRPr>
          </a:p>
        </p:txBody>
      </p:sp>
    </p:spTree>
    <p:extLst>
      <p:ext uri="{BB962C8B-B14F-4D97-AF65-F5344CB8AC3E}">
        <p14:creationId xmlns:p14="http://schemas.microsoft.com/office/powerpoint/2010/main" val="24190556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5800" y="304800"/>
            <a:ext cx="8153400" cy="1143000"/>
          </a:xfrm>
        </p:spPr>
        <p:txBody>
          <a:bodyPr/>
          <a:lstStyle/>
          <a:p>
            <a:r>
              <a:rPr lang="sv-SE" dirty="0" err="1" smtClean="0">
                <a:latin typeface="Arial Narrow" pitchFamily="34" charset="0"/>
              </a:rPr>
              <a:t>What</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do?</a:t>
            </a:r>
            <a:endParaRPr lang="sv-SE" dirty="0">
              <a:latin typeface="Arial Narrow" pitchFamily="34" charset="0"/>
            </a:endParaRPr>
          </a:p>
        </p:txBody>
      </p:sp>
      <p:sp>
        <p:nvSpPr>
          <p:cNvPr id="3" name="Platshållare för innehåll 2"/>
          <p:cNvSpPr>
            <a:spLocks noGrp="1"/>
          </p:cNvSpPr>
          <p:nvPr>
            <p:ph idx="1"/>
          </p:nvPr>
        </p:nvSpPr>
        <p:spPr>
          <a:xfrm>
            <a:off x="1691680" y="2276872"/>
            <a:ext cx="7086600" cy="3528392"/>
          </a:xfrm>
        </p:spPr>
        <p:txBody>
          <a:bodyPr/>
          <a:lstStyle/>
          <a:p>
            <a:r>
              <a:rPr lang="sv-SE" dirty="0" smtClean="0">
                <a:latin typeface="Arial Narrow" pitchFamily="34" charset="0"/>
              </a:rPr>
              <a:t>Scan and OCR </a:t>
            </a:r>
            <a:r>
              <a:rPr lang="sv-SE" dirty="0" err="1" smtClean="0">
                <a:latin typeface="Arial Narrow" pitchFamily="34" charset="0"/>
              </a:rPr>
              <a:t>documents</a:t>
            </a:r>
            <a:endParaRPr lang="sv-SE" dirty="0" smtClean="0">
              <a:latin typeface="Arial Narrow" pitchFamily="34" charset="0"/>
            </a:endParaRPr>
          </a:p>
          <a:p>
            <a:r>
              <a:rPr lang="sv-SE" dirty="0" err="1">
                <a:latin typeface="Arial Narrow" pitchFamily="34" charset="0"/>
              </a:rPr>
              <a:t>Create</a:t>
            </a:r>
            <a:r>
              <a:rPr lang="sv-SE" dirty="0">
                <a:latin typeface="Arial Narrow" pitchFamily="34" charset="0"/>
              </a:rPr>
              <a:t> </a:t>
            </a:r>
            <a:r>
              <a:rPr lang="sv-SE" dirty="0" err="1">
                <a:latin typeface="Arial Narrow" pitchFamily="34" charset="0"/>
              </a:rPr>
              <a:t>your</a:t>
            </a:r>
            <a:r>
              <a:rPr lang="sv-SE" dirty="0">
                <a:latin typeface="Arial Narrow" pitchFamily="34" charset="0"/>
              </a:rPr>
              <a:t> </a:t>
            </a:r>
            <a:r>
              <a:rPr lang="sv-SE" dirty="0" err="1">
                <a:latin typeface="Arial Narrow" pitchFamily="34" charset="0"/>
              </a:rPr>
              <a:t>own</a:t>
            </a:r>
            <a:r>
              <a:rPr lang="sv-SE" dirty="0">
                <a:latin typeface="Arial Narrow" pitchFamily="34" charset="0"/>
              </a:rPr>
              <a:t> </a:t>
            </a:r>
            <a:r>
              <a:rPr lang="sv-SE" dirty="0" smtClean="0">
                <a:latin typeface="Arial Narrow" pitchFamily="34" charset="0"/>
              </a:rPr>
              <a:t>panel</a:t>
            </a:r>
          </a:p>
          <a:p>
            <a:r>
              <a:rPr lang="sv-SE" dirty="0" err="1" smtClean="0">
                <a:latin typeface="Arial Narrow" pitchFamily="34" charset="0"/>
              </a:rPr>
              <a:t>Crowd</a:t>
            </a:r>
            <a:r>
              <a:rPr lang="sv-SE" dirty="0" smtClean="0">
                <a:latin typeface="Arial Narrow" pitchFamily="34" charset="0"/>
              </a:rPr>
              <a:t> </a:t>
            </a:r>
            <a:r>
              <a:rPr lang="sv-SE" dirty="0" err="1" smtClean="0">
                <a:latin typeface="Arial Narrow" pitchFamily="34" charset="0"/>
              </a:rPr>
              <a:t>sourcing</a:t>
            </a:r>
            <a:endParaRPr lang="sv-SE" dirty="0" smtClean="0">
              <a:latin typeface="Arial Narrow" pitchFamily="34" charset="0"/>
            </a:endParaRPr>
          </a:p>
          <a:p>
            <a:r>
              <a:rPr lang="sv-SE" dirty="0" err="1" smtClean="0">
                <a:latin typeface="Arial Narrow" pitchFamily="34" charset="0"/>
              </a:rPr>
              <a:t>Surveys</a:t>
            </a:r>
            <a:endParaRPr lang="sv-SE" dirty="0" smtClean="0">
              <a:latin typeface="Arial Narrow" pitchFamily="34" charset="0"/>
            </a:endParaRPr>
          </a:p>
          <a:p>
            <a:r>
              <a:rPr lang="sv-SE" dirty="0" err="1" smtClean="0">
                <a:latin typeface="Arial Narrow" pitchFamily="34" charset="0"/>
              </a:rPr>
              <a:t>Building</a:t>
            </a:r>
            <a:r>
              <a:rPr lang="sv-SE" dirty="0" smtClean="0">
                <a:latin typeface="Arial Narrow" pitchFamily="34" charset="0"/>
              </a:rPr>
              <a:t> an </a:t>
            </a:r>
            <a:r>
              <a:rPr lang="sv-SE" dirty="0" err="1" smtClean="0">
                <a:latin typeface="Arial Narrow" pitchFamily="34" charset="0"/>
              </a:rPr>
              <a:t>application</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present and </a:t>
            </a:r>
            <a:r>
              <a:rPr lang="sv-SE" dirty="0" err="1" smtClean="0">
                <a:latin typeface="Arial Narrow" pitchFamily="34" charset="0"/>
              </a:rPr>
              <a:t>gather</a:t>
            </a:r>
            <a:r>
              <a:rPr lang="sv-SE" dirty="0" smtClean="0">
                <a:latin typeface="Arial Narrow" pitchFamily="34" charset="0"/>
              </a:rPr>
              <a:t> data</a:t>
            </a:r>
          </a:p>
        </p:txBody>
      </p:sp>
    </p:spTree>
    <p:extLst>
      <p:ext uri="{BB962C8B-B14F-4D97-AF65-F5344CB8AC3E}">
        <p14:creationId xmlns:p14="http://schemas.microsoft.com/office/powerpoint/2010/main" val="35442681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62000" y="304800"/>
            <a:ext cx="8077200" cy="1143000"/>
          </a:xfrm>
        </p:spPr>
        <p:txBody>
          <a:bodyPr/>
          <a:lstStyle/>
          <a:p>
            <a:r>
              <a:rPr lang="sv-SE" dirty="0" err="1" smtClean="0">
                <a:latin typeface="Arial Narrow" pitchFamily="34" charset="0"/>
              </a:rPr>
              <a:t>Tracking</a:t>
            </a:r>
            <a:r>
              <a:rPr lang="sv-SE" dirty="0" smtClean="0">
                <a:latin typeface="Arial Narrow" pitchFamily="34" charset="0"/>
              </a:rPr>
              <a:t> Swedish Lobbying</a:t>
            </a:r>
            <a:endParaRPr lang="sv-SE" dirty="0">
              <a:latin typeface="Arial Narrow" pitchFamily="34" charset="0"/>
            </a:endParaRPr>
          </a:p>
        </p:txBody>
      </p:sp>
      <p:sp>
        <p:nvSpPr>
          <p:cNvPr id="3" name="Platshållare för innehåll 2"/>
          <p:cNvSpPr>
            <a:spLocks noGrp="1"/>
          </p:cNvSpPr>
          <p:nvPr>
            <p:ph idx="1"/>
          </p:nvPr>
        </p:nvSpPr>
        <p:spPr/>
        <p:txBody>
          <a:bodyPr/>
          <a:lstStyle/>
          <a:p>
            <a:r>
              <a:rPr lang="sv-SE" dirty="0" smtClean="0">
                <a:latin typeface="Arial Narrow" pitchFamily="34" charset="0"/>
              </a:rPr>
              <a:t>No </a:t>
            </a:r>
            <a:r>
              <a:rPr lang="sv-SE" dirty="0" err="1" smtClean="0">
                <a:latin typeface="Arial Narrow" pitchFamily="34" charset="0"/>
              </a:rPr>
              <a:t>disclosure</a:t>
            </a:r>
            <a:endParaRPr lang="sv-SE" dirty="0" smtClean="0">
              <a:latin typeface="Arial Narrow" pitchFamily="34" charset="0"/>
            </a:endParaRPr>
          </a:p>
          <a:p>
            <a:r>
              <a:rPr lang="sv-SE" dirty="0" err="1" smtClean="0">
                <a:latin typeface="Arial Narrow" pitchFamily="34" charset="0"/>
              </a:rPr>
              <a:t>Idea</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get </a:t>
            </a:r>
            <a:r>
              <a:rPr lang="sv-SE" dirty="0" err="1" smtClean="0">
                <a:latin typeface="Arial Narrow" pitchFamily="34" charset="0"/>
              </a:rPr>
              <a:t>sign</a:t>
            </a:r>
            <a:r>
              <a:rPr lang="sv-SE" dirty="0" smtClean="0">
                <a:latin typeface="Arial Narrow" pitchFamily="34" charset="0"/>
              </a:rPr>
              <a:t> in </a:t>
            </a:r>
            <a:r>
              <a:rPr lang="sv-SE" dirty="0" err="1" smtClean="0">
                <a:latin typeface="Arial Narrow" pitchFamily="34" charset="0"/>
              </a:rPr>
              <a:t>sheets</a:t>
            </a:r>
            <a:r>
              <a:rPr lang="sv-SE" dirty="0" smtClean="0">
                <a:latin typeface="Arial Narrow" pitchFamily="34" charset="0"/>
              </a:rPr>
              <a:t> from the </a:t>
            </a:r>
            <a:r>
              <a:rPr lang="sv-SE" dirty="0" err="1" smtClean="0">
                <a:latin typeface="Arial Narrow" pitchFamily="34" charset="0"/>
              </a:rPr>
              <a:t>parliament</a:t>
            </a:r>
            <a:endParaRPr lang="sv-SE" dirty="0" smtClean="0">
              <a:latin typeface="Arial Narrow" pitchFamily="34" charset="0"/>
            </a:endParaRPr>
          </a:p>
          <a:p>
            <a:r>
              <a:rPr lang="sv-SE" dirty="0" err="1" smtClean="0">
                <a:latin typeface="Arial Narrow" pitchFamily="34" charset="0"/>
              </a:rPr>
              <a:t>First</a:t>
            </a:r>
            <a:r>
              <a:rPr lang="sv-SE" dirty="0" smtClean="0">
                <a:latin typeface="Arial Narrow" pitchFamily="34" charset="0"/>
              </a:rPr>
              <a:t> – no problem – Excel</a:t>
            </a:r>
          </a:p>
          <a:p>
            <a:r>
              <a:rPr lang="sv-SE" dirty="0" smtClean="0">
                <a:latin typeface="Arial Narrow" pitchFamily="34" charset="0"/>
              </a:rPr>
              <a:t>Later – just paper </a:t>
            </a:r>
            <a:r>
              <a:rPr lang="sv-SE" dirty="0" err="1" smtClean="0">
                <a:latin typeface="Arial Narrow" pitchFamily="34" charset="0"/>
              </a:rPr>
              <a:t>documents</a:t>
            </a:r>
            <a:endParaRPr lang="sv-SE" dirty="0" smtClean="0">
              <a:latin typeface="Arial Narrow" pitchFamily="34" charset="0"/>
            </a:endParaRPr>
          </a:p>
          <a:p>
            <a:r>
              <a:rPr lang="sv-SE" dirty="0" err="1" smtClean="0">
                <a:latin typeface="Arial Narrow" pitchFamily="34" charset="0"/>
              </a:rPr>
              <a:t>Should</a:t>
            </a:r>
            <a:r>
              <a:rPr lang="sv-SE" dirty="0" smtClean="0">
                <a:latin typeface="Arial Narrow" pitchFamily="34" charset="0"/>
              </a:rPr>
              <a:t> I </a:t>
            </a:r>
            <a:r>
              <a:rPr lang="sv-SE" dirty="0" err="1" smtClean="0">
                <a:latin typeface="Arial Narrow" pitchFamily="34" charset="0"/>
              </a:rPr>
              <a:t>have</a:t>
            </a:r>
            <a:r>
              <a:rPr lang="sv-SE" dirty="0" smtClean="0">
                <a:latin typeface="Arial Narrow" pitchFamily="34" charset="0"/>
              </a:rPr>
              <a:t> </a:t>
            </a:r>
            <a:r>
              <a:rPr lang="sv-SE" dirty="0" err="1" smtClean="0">
                <a:latin typeface="Arial Narrow" pitchFamily="34" charset="0"/>
              </a:rPr>
              <a:t>stopped</a:t>
            </a:r>
            <a:r>
              <a:rPr lang="sv-SE" dirty="0" smtClean="0">
                <a:latin typeface="Arial Narrow" pitchFamily="34" charset="0"/>
              </a:rPr>
              <a:t> </a:t>
            </a:r>
            <a:r>
              <a:rPr lang="sv-SE" dirty="0" err="1" smtClean="0">
                <a:latin typeface="Arial Narrow" pitchFamily="34" charset="0"/>
              </a:rPr>
              <a:t>there</a:t>
            </a:r>
            <a:r>
              <a:rPr lang="sv-SE" dirty="0" smtClean="0">
                <a:latin typeface="Arial Narrow" pitchFamily="34" charset="0"/>
              </a:rPr>
              <a:t>?</a:t>
            </a:r>
            <a:endParaRPr lang="sv-SE" dirty="0">
              <a:latin typeface="Arial Narrow" pitchFamily="34" charset="0"/>
            </a:endParaRPr>
          </a:p>
        </p:txBody>
      </p:sp>
    </p:spTree>
    <p:extLst>
      <p:ext uri="{BB962C8B-B14F-4D97-AF65-F5344CB8AC3E}">
        <p14:creationId xmlns:p14="http://schemas.microsoft.com/office/powerpoint/2010/main" val="2803212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b="7022"/>
          <a:stretch>
            <a:fillRect/>
          </a:stretch>
        </p:blipFill>
        <p:spPr bwMode="auto">
          <a:xfrm>
            <a:off x="-36513" y="0"/>
            <a:ext cx="9180513"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496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1" name="Rectangle 2050"/>
          <p:cNvSpPr>
            <a:spLocks noGrp="1" noChangeArrowheads="1"/>
          </p:cNvSpPr>
          <p:nvPr>
            <p:ph type="title"/>
          </p:nvPr>
        </p:nvSpPr>
        <p:spPr>
          <a:xfrm>
            <a:off x="1143000" y="304800"/>
            <a:ext cx="7696200" cy="1143000"/>
          </a:xfrm>
        </p:spPr>
        <p:txBody>
          <a:bodyPr/>
          <a:lstStyle/>
          <a:p>
            <a:pPr eaLnBrk="1" hangingPunct="1"/>
            <a:r>
              <a:rPr lang="en-US" sz="4000" smtClean="0">
                <a:latin typeface="Arial Narrow" pitchFamily="34" charset="0"/>
              </a:rPr>
              <a:t>But there are ways to gather data…</a:t>
            </a:r>
            <a:endParaRPr lang="en-US" sz="4800" smtClean="0">
              <a:latin typeface="Arial Narrow" pitchFamily="34" charset="0"/>
            </a:endParaRPr>
          </a:p>
        </p:txBody>
      </p:sp>
      <p:sp>
        <p:nvSpPr>
          <p:cNvPr id="235523" name="Rectangle 2051"/>
          <p:cNvSpPr>
            <a:spLocks noGrp="1" noChangeArrowheads="1"/>
          </p:cNvSpPr>
          <p:nvPr>
            <p:ph type="body" idx="1"/>
          </p:nvPr>
        </p:nvSpPr>
        <p:spPr>
          <a:xfrm>
            <a:off x="1219200" y="1905000"/>
            <a:ext cx="7620000" cy="4114800"/>
          </a:xfrm>
        </p:spPr>
        <p:txBody>
          <a:bodyPr/>
          <a:lstStyle/>
          <a:p>
            <a:pPr eaLnBrk="1" hangingPunct="1">
              <a:defRPr/>
            </a:pPr>
            <a:r>
              <a:rPr lang="en-US" dirty="0" smtClean="0">
                <a:solidFill>
                  <a:srgbClr val="FFFFFF"/>
                </a:solidFill>
                <a:latin typeface="Arial Narrow" pitchFamily="34" charset="0"/>
                <a:cs typeface="Times New Roman" pitchFamily="18" charset="0"/>
              </a:rPr>
              <a:t>Sampling</a:t>
            </a:r>
          </a:p>
          <a:p>
            <a:pPr eaLnBrk="1" hangingPunct="1">
              <a:defRPr/>
            </a:pPr>
            <a:r>
              <a:rPr lang="en-US" dirty="0" smtClean="0">
                <a:solidFill>
                  <a:srgbClr val="FFFFFF"/>
                </a:solidFill>
                <a:latin typeface="Arial Narrow" pitchFamily="34" charset="0"/>
                <a:cs typeface="Times New Roman" pitchFamily="18" charset="0"/>
              </a:rPr>
              <a:t>Building from documents</a:t>
            </a:r>
          </a:p>
          <a:p>
            <a:pPr eaLnBrk="1" hangingPunct="1">
              <a:defRPr/>
            </a:pPr>
            <a:r>
              <a:rPr lang="en-US" dirty="0" smtClean="0">
                <a:solidFill>
                  <a:srgbClr val="FFFFFF"/>
                </a:solidFill>
                <a:latin typeface="Arial Narrow" pitchFamily="34" charset="0"/>
                <a:cs typeface="Times New Roman" pitchFamily="18" charset="0"/>
              </a:rPr>
              <a:t>Physical surveys</a:t>
            </a:r>
          </a:p>
          <a:p>
            <a:pPr eaLnBrk="1" hangingPunct="1">
              <a:defRPr/>
            </a:pPr>
            <a:r>
              <a:rPr lang="en-US" dirty="0" smtClean="0">
                <a:solidFill>
                  <a:srgbClr val="FFFFFF"/>
                </a:solidFill>
                <a:latin typeface="Arial Narrow" pitchFamily="34" charset="0"/>
                <a:cs typeface="Times New Roman" pitchFamily="18" charset="0"/>
              </a:rPr>
              <a:t>Testing</a:t>
            </a:r>
          </a:p>
          <a:p>
            <a:pPr eaLnBrk="1" hangingPunct="1">
              <a:defRPr/>
            </a:pPr>
            <a:r>
              <a:rPr lang="en-US" dirty="0" smtClean="0">
                <a:solidFill>
                  <a:srgbClr val="FFFFFF"/>
                </a:solidFill>
                <a:latin typeface="Arial Narrow" pitchFamily="34" charset="0"/>
                <a:cs typeface="Times New Roman" pitchFamily="18" charset="0"/>
              </a:rPr>
              <a:t>Questionnaires, polls and surveys</a:t>
            </a:r>
          </a:p>
          <a:p>
            <a:pPr marL="0" indent="0" eaLnBrk="1" hangingPunct="1">
              <a:buFont typeface="Wingdings" pitchFamily="2" charset="2"/>
              <a:buNone/>
              <a:defRPr/>
            </a:pPr>
            <a:endParaRPr lang="en-US" dirty="0">
              <a:solidFill>
                <a:srgbClr val="FFFFFF"/>
              </a:solidFill>
              <a:latin typeface="Arial Narrow" pitchFamily="34" charset="0"/>
              <a:cs typeface="Times New Roman" pitchFamily="18" charset="0"/>
            </a:endParaRPr>
          </a:p>
          <a:p>
            <a:pPr eaLnBrk="1" hangingPunct="1">
              <a:defRPr/>
            </a:pPr>
            <a:endParaRPr lang="en-US" dirty="0">
              <a:solidFill>
                <a:srgbClr val="FFFFFF"/>
              </a:solidFill>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23">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23">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unsho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23">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gunsho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5523">
                                            <p:txEl>
                                              <p:pRg st="3" end="3"/>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gunsho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5523">
                                            <p:txEl>
                                              <p:pRg st="4" end="4"/>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b="6619"/>
          <a:stretch>
            <a:fillRect/>
          </a:stretch>
        </p:blipFill>
        <p:spPr bwMode="auto">
          <a:xfrm>
            <a:off x="-36513" y="0"/>
            <a:ext cx="9180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l="4121" t="45110" r="42468" b="38802"/>
          <a:stretch>
            <a:fillRect/>
          </a:stretch>
        </p:blipFill>
        <p:spPr bwMode="auto">
          <a:xfrm>
            <a:off x="34925" y="2276475"/>
            <a:ext cx="8785225" cy="2116138"/>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779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r="-407" b="5881"/>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3041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b="5881"/>
          <a:stretch>
            <a:fillRect/>
          </a:stretch>
        </p:blipFill>
        <p:spPr bwMode="auto">
          <a:xfrm>
            <a:off x="0" y="0"/>
            <a:ext cx="9144000"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2596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r="30164" b="34244"/>
          <a:stretch>
            <a:fillRect/>
          </a:stretch>
        </p:blipFill>
        <p:spPr bwMode="auto">
          <a:xfrm>
            <a:off x="0" y="-26988"/>
            <a:ext cx="9144000"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741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r="1279" b="7437"/>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Oval 3"/>
          <p:cNvSpPr>
            <a:spLocks noChangeArrowheads="1"/>
          </p:cNvSpPr>
          <p:nvPr/>
        </p:nvSpPr>
        <p:spPr bwMode="auto">
          <a:xfrm>
            <a:off x="1042988" y="3860800"/>
            <a:ext cx="3600450" cy="122396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Tree>
    <p:extLst>
      <p:ext uri="{BB962C8B-B14F-4D97-AF65-F5344CB8AC3E}">
        <p14:creationId xmlns:p14="http://schemas.microsoft.com/office/powerpoint/2010/main" val="679712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b="625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8959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304800"/>
            <a:ext cx="7848600" cy="1143000"/>
          </a:xfrm>
        </p:spPr>
        <p:txBody>
          <a:bodyPr/>
          <a:lstStyle/>
          <a:p>
            <a:r>
              <a:rPr lang="sv-SE" dirty="0" err="1" smtClean="0">
                <a:latin typeface="Arial Narrow" pitchFamily="34" charset="0"/>
              </a:rPr>
              <a:t>Documents</a:t>
            </a:r>
            <a:r>
              <a:rPr lang="sv-SE" dirty="0" smtClean="0">
                <a:latin typeface="Arial Narrow" pitchFamily="34" charset="0"/>
              </a:rPr>
              <a:t> – </a:t>
            </a:r>
            <a:r>
              <a:rPr lang="sv-SE" dirty="0" err="1" smtClean="0">
                <a:latin typeface="Arial Narrow" pitchFamily="34" charset="0"/>
              </a:rPr>
              <a:t>when</a:t>
            </a:r>
            <a:r>
              <a:rPr lang="sv-SE" dirty="0" smtClean="0">
                <a:latin typeface="Arial Narrow" pitchFamily="34" charset="0"/>
              </a:rPr>
              <a:t> not </a:t>
            </a:r>
            <a:r>
              <a:rPr lang="sv-SE" dirty="0" err="1" smtClean="0">
                <a:latin typeface="Arial Narrow" pitchFamily="34" charset="0"/>
              </a:rPr>
              <a:t>to</a:t>
            </a:r>
            <a:r>
              <a:rPr lang="sv-SE" dirty="0" smtClean="0">
                <a:latin typeface="Arial Narrow" pitchFamily="34" charset="0"/>
              </a:rPr>
              <a:t> </a:t>
            </a:r>
            <a:r>
              <a:rPr lang="sv-SE" dirty="0" err="1" smtClean="0">
                <a:latin typeface="Arial Narrow" pitchFamily="34" charset="0"/>
              </a:rPr>
              <a:t>continue</a:t>
            </a:r>
            <a:endParaRPr lang="sv-SE" dirty="0">
              <a:latin typeface="Arial Narrow" pitchFamily="34" charset="0"/>
            </a:endParaRPr>
          </a:p>
        </p:txBody>
      </p:sp>
      <p:sp>
        <p:nvSpPr>
          <p:cNvPr id="3" name="Platshållare för innehåll 2"/>
          <p:cNvSpPr>
            <a:spLocks noGrp="1"/>
          </p:cNvSpPr>
          <p:nvPr>
            <p:ph idx="1"/>
          </p:nvPr>
        </p:nvSpPr>
        <p:spPr/>
        <p:txBody>
          <a:bodyPr/>
          <a:lstStyle/>
          <a:p>
            <a:r>
              <a:rPr lang="sv-SE" dirty="0" err="1" smtClean="0">
                <a:latin typeface="Arial Narrow" pitchFamily="34" charset="0"/>
              </a:rPr>
              <a:t>Quality</a:t>
            </a:r>
            <a:r>
              <a:rPr lang="sv-SE" dirty="0" smtClean="0">
                <a:latin typeface="Arial Narrow" pitchFamily="34" charset="0"/>
              </a:rPr>
              <a:t> is bad</a:t>
            </a:r>
          </a:p>
          <a:p>
            <a:r>
              <a:rPr lang="sv-SE" dirty="0" smtClean="0">
                <a:latin typeface="Arial Narrow" pitchFamily="34" charset="0"/>
              </a:rPr>
              <a:t>Layout makes it hard </a:t>
            </a:r>
            <a:r>
              <a:rPr lang="sv-SE" dirty="0" err="1" smtClean="0">
                <a:latin typeface="Arial Narrow" pitchFamily="34" charset="0"/>
              </a:rPr>
              <a:t>to</a:t>
            </a:r>
            <a:r>
              <a:rPr lang="sv-SE" dirty="0" smtClean="0">
                <a:latin typeface="Arial Narrow" pitchFamily="34" charset="0"/>
              </a:rPr>
              <a:t> transfer</a:t>
            </a:r>
          </a:p>
          <a:p>
            <a:r>
              <a:rPr lang="sv-SE" dirty="0" smtClean="0">
                <a:latin typeface="Arial Narrow" pitchFamily="34" charset="0"/>
              </a:rPr>
              <a:t>The story is </a:t>
            </a:r>
            <a:r>
              <a:rPr lang="sv-SE" dirty="0" err="1" smtClean="0">
                <a:latin typeface="Arial Narrow" pitchFamily="34" charset="0"/>
              </a:rPr>
              <a:t>too</a:t>
            </a:r>
            <a:r>
              <a:rPr lang="sv-SE" dirty="0" smtClean="0">
                <a:latin typeface="Arial Narrow" pitchFamily="34" charset="0"/>
              </a:rPr>
              <a:t> small for </a:t>
            </a:r>
            <a:r>
              <a:rPr lang="sv-SE" dirty="0" err="1" smtClean="0">
                <a:latin typeface="Arial Narrow" pitchFamily="34" charset="0"/>
              </a:rPr>
              <a:t>that</a:t>
            </a:r>
            <a:r>
              <a:rPr lang="sv-SE" dirty="0" smtClean="0">
                <a:latin typeface="Arial Narrow" pitchFamily="34" charset="0"/>
              </a:rPr>
              <a:t> </a:t>
            </a:r>
            <a:r>
              <a:rPr lang="sv-SE" dirty="0" err="1" smtClean="0">
                <a:latin typeface="Arial Narrow" pitchFamily="34" charset="0"/>
              </a:rPr>
              <a:t>effort</a:t>
            </a:r>
            <a:endParaRPr lang="sv-SE" dirty="0" smtClean="0">
              <a:latin typeface="Arial Narrow" pitchFamily="34" charset="0"/>
            </a:endParaRPr>
          </a:p>
          <a:p>
            <a:endParaRPr lang="sv-SE" dirty="0">
              <a:latin typeface="Arial Narrow" pitchFamily="34" charset="0"/>
            </a:endParaRPr>
          </a:p>
          <a:p>
            <a:r>
              <a:rPr lang="sv-SE" dirty="0" err="1" smtClean="0">
                <a:latin typeface="Arial Narrow" pitchFamily="34" charset="0"/>
              </a:rPr>
              <a:t>Hardest</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do is </a:t>
            </a:r>
            <a:r>
              <a:rPr lang="sv-SE" dirty="0" err="1" smtClean="0">
                <a:latin typeface="Arial Narrow" pitchFamily="34" charset="0"/>
              </a:rPr>
              <a:t>to</a:t>
            </a:r>
            <a:r>
              <a:rPr lang="sv-SE" dirty="0" smtClean="0">
                <a:latin typeface="Arial Narrow" pitchFamily="34" charset="0"/>
              </a:rPr>
              <a:t> </a:t>
            </a:r>
            <a:r>
              <a:rPr lang="sv-SE" dirty="0" err="1" smtClean="0">
                <a:latin typeface="Arial Narrow" pitchFamily="34" charset="0"/>
              </a:rPr>
              <a:t>weigh</a:t>
            </a:r>
            <a:r>
              <a:rPr lang="sv-SE" dirty="0" smtClean="0">
                <a:latin typeface="Arial Narrow" pitchFamily="34" charset="0"/>
              </a:rPr>
              <a:t> my </a:t>
            </a:r>
            <a:r>
              <a:rPr lang="sv-SE" dirty="0" err="1" smtClean="0">
                <a:latin typeface="Arial Narrow" pitchFamily="34" charset="0"/>
              </a:rPr>
              <a:t>effort</a:t>
            </a:r>
            <a:r>
              <a:rPr lang="sv-SE" dirty="0" smtClean="0">
                <a:latin typeface="Arial Narrow" pitchFamily="34" charset="0"/>
              </a:rPr>
              <a:t> </a:t>
            </a:r>
            <a:r>
              <a:rPr lang="sv-SE" dirty="0" err="1" smtClean="0">
                <a:latin typeface="Arial Narrow" pitchFamily="34" charset="0"/>
              </a:rPr>
              <a:t>against</a:t>
            </a:r>
            <a:r>
              <a:rPr lang="sv-SE" dirty="0" smtClean="0">
                <a:latin typeface="Arial Narrow" pitchFamily="34" charset="0"/>
              </a:rPr>
              <a:t> the </a:t>
            </a:r>
            <a:r>
              <a:rPr lang="sv-SE" dirty="0" err="1" smtClean="0">
                <a:latin typeface="Arial Narrow" pitchFamily="34" charset="0"/>
              </a:rPr>
              <a:t>impact</a:t>
            </a:r>
            <a:r>
              <a:rPr lang="sv-SE" dirty="0" smtClean="0">
                <a:latin typeface="Arial Narrow" pitchFamily="34" charset="0"/>
              </a:rPr>
              <a:t> </a:t>
            </a:r>
            <a:r>
              <a:rPr lang="sv-SE" dirty="0" err="1" smtClean="0">
                <a:latin typeface="Arial Narrow" pitchFamily="34" charset="0"/>
              </a:rPr>
              <a:t>of</a:t>
            </a:r>
            <a:r>
              <a:rPr lang="sv-SE" dirty="0" smtClean="0">
                <a:latin typeface="Arial Narrow" pitchFamily="34" charset="0"/>
              </a:rPr>
              <a:t> the story</a:t>
            </a:r>
            <a:endParaRPr lang="sv-SE" dirty="0">
              <a:latin typeface="Arial Narrow" pitchFamily="34" charset="0"/>
            </a:endParaRPr>
          </a:p>
        </p:txBody>
      </p:sp>
    </p:spTree>
    <p:extLst>
      <p:ext uri="{BB962C8B-B14F-4D97-AF65-F5344CB8AC3E}">
        <p14:creationId xmlns:p14="http://schemas.microsoft.com/office/powerpoint/2010/main" val="6988657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22" t="30904" r="29722" b="18228"/>
          <a:stretch/>
        </p:blipFill>
        <p:spPr bwMode="auto">
          <a:xfrm>
            <a:off x="762000" y="2971800"/>
            <a:ext cx="7670800"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1447800" y="1600200"/>
            <a:ext cx="7150100" cy="1077218"/>
          </a:xfrm>
          <a:prstGeom prst="rect">
            <a:avLst/>
          </a:prstGeom>
          <a:noFill/>
        </p:spPr>
        <p:txBody>
          <a:bodyPr wrap="square" rtlCol="0">
            <a:spAutoFit/>
          </a:bodyPr>
          <a:lstStyle/>
          <a:p>
            <a:pPr marL="457200" indent="-457200">
              <a:buFont typeface="Arial" pitchFamily="34" charset="0"/>
              <a:buChar char="•"/>
            </a:pPr>
            <a:r>
              <a:rPr lang="sv-SE" sz="3200" dirty="0" smtClean="0"/>
              <a:t>TV-show </a:t>
            </a:r>
            <a:r>
              <a:rPr lang="sv-SE" sz="3200" dirty="0" err="1" smtClean="0"/>
              <a:t>about</a:t>
            </a:r>
            <a:r>
              <a:rPr lang="sv-SE" sz="3200" dirty="0" smtClean="0"/>
              <a:t> </a:t>
            </a:r>
            <a:r>
              <a:rPr lang="sv-SE" sz="3200" dirty="0" err="1" smtClean="0"/>
              <a:t>education</a:t>
            </a:r>
            <a:endParaRPr lang="sv-SE" sz="3200" dirty="0" smtClean="0"/>
          </a:p>
          <a:p>
            <a:pPr marL="457200" indent="-457200">
              <a:buFont typeface="Arial" pitchFamily="34" charset="0"/>
              <a:buChar char="•"/>
            </a:pPr>
            <a:r>
              <a:rPr lang="sv-SE" sz="3200" dirty="0" err="1" smtClean="0"/>
              <a:t>Created</a:t>
            </a:r>
            <a:r>
              <a:rPr lang="sv-SE" sz="3200" dirty="0" smtClean="0"/>
              <a:t> a </a:t>
            </a:r>
            <a:r>
              <a:rPr lang="sv-SE" sz="3200" dirty="0" err="1" smtClean="0"/>
              <a:t>teachers</a:t>
            </a:r>
            <a:r>
              <a:rPr lang="sv-SE" sz="3200" dirty="0" smtClean="0"/>
              <a:t> panel – 900 </a:t>
            </a:r>
            <a:r>
              <a:rPr lang="sv-SE" sz="3200" dirty="0" err="1" smtClean="0"/>
              <a:t>teachers</a:t>
            </a:r>
            <a:endParaRPr lang="sv-SE" sz="3200" dirty="0"/>
          </a:p>
        </p:txBody>
      </p:sp>
      <p:sp>
        <p:nvSpPr>
          <p:cNvPr id="2" name="textruta 1"/>
          <p:cNvSpPr txBox="1"/>
          <p:nvPr/>
        </p:nvSpPr>
        <p:spPr>
          <a:xfrm>
            <a:off x="774700" y="533400"/>
            <a:ext cx="7924800" cy="769441"/>
          </a:xfrm>
          <a:prstGeom prst="rect">
            <a:avLst/>
          </a:prstGeom>
          <a:noFill/>
        </p:spPr>
        <p:txBody>
          <a:bodyPr wrap="square" rtlCol="0">
            <a:spAutoFit/>
          </a:bodyPr>
          <a:lstStyle/>
          <a:p>
            <a:r>
              <a:rPr lang="sv-SE" sz="4400" dirty="0" err="1">
                <a:solidFill>
                  <a:schemeClr val="tx2"/>
                </a:solidFill>
                <a:ea typeface="+mj-ea"/>
                <a:cs typeface="+mj-cs"/>
              </a:rPr>
              <a:t>Building</a:t>
            </a:r>
            <a:r>
              <a:rPr lang="sv-SE" sz="4400" dirty="0">
                <a:solidFill>
                  <a:schemeClr val="tx2"/>
                </a:solidFill>
                <a:ea typeface="+mj-ea"/>
                <a:cs typeface="+mj-cs"/>
              </a:rPr>
              <a:t> </a:t>
            </a:r>
            <a:r>
              <a:rPr lang="sv-SE" sz="4400" dirty="0" err="1">
                <a:solidFill>
                  <a:schemeClr val="tx2"/>
                </a:solidFill>
                <a:ea typeface="+mj-ea"/>
                <a:cs typeface="+mj-cs"/>
              </a:rPr>
              <a:t>our</a:t>
            </a:r>
            <a:r>
              <a:rPr lang="sv-SE" sz="4400" dirty="0">
                <a:solidFill>
                  <a:schemeClr val="tx2"/>
                </a:solidFill>
                <a:ea typeface="+mj-ea"/>
                <a:cs typeface="+mj-cs"/>
              </a:rPr>
              <a:t> </a:t>
            </a:r>
            <a:r>
              <a:rPr lang="sv-SE" sz="4400" dirty="0" err="1">
                <a:solidFill>
                  <a:schemeClr val="tx2"/>
                </a:solidFill>
                <a:ea typeface="+mj-ea"/>
                <a:cs typeface="+mj-cs"/>
              </a:rPr>
              <a:t>own</a:t>
            </a:r>
            <a:r>
              <a:rPr lang="sv-SE" sz="4400" dirty="0">
                <a:solidFill>
                  <a:schemeClr val="tx2"/>
                </a:solidFill>
                <a:ea typeface="+mj-ea"/>
                <a:cs typeface="+mj-cs"/>
              </a:rPr>
              <a:t> panel </a:t>
            </a:r>
          </a:p>
        </p:txBody>
      </p:sp>
    </p:spTree>
    <p:extLst>
      <p:ext uri="{BB962C8B-B14F-4D97-AF65-F5344CB8AC3E}">
        <p14:creationId xmlns:p14="http://schemas.microsoft.com/office/powerpoint/2010/main" val="31027298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28600" y="381000"/>
            <a:ext cx="8686800" cy="990600"/>
          </a:xfrm>
        </p:spPr>
        <p:txBody>
          <a:bodyPr/>
          <a:lstStyle/>
          <a:p>
            <a:r>
              <a:rPr lang="sv-SE" sz="3600" dirty="0" smtClean="0">
                <a:latin typeface="Arial Narrow" pitchFamily="34" charset="0"/>
              </a:rPr>
              <a:t>900 </a:t>
            </a:r>
            <a:r>
              <a:rPr lang="sv-SE" sz="3600" dirty="0" err="1" smtClean="0">
                <a:latin typeface="Arial Narrow" pitchFamily="34" charset="0"/>
              </a:rPr>
              <a:t>teachers</a:t>
            </a:r>
            <a:r>
              <a:rPr lang="sv-SE" sz="3600" dirty="0" smtClean="0">
                <a:latin typeface="Arial Narrow" pitchFamily="34" charset="0"/>
              </a:rPr>
              <a:t> </a:t>
            </a:r>
            <a:r>
              <a:rPr lang="sv-SE" sz="3600" dirty="0" err="1" smtClean="0">
                <a:latin typeface="Arial Narrow" pitchFamily="34" charset="0"/>
              </a:rPr>
              <a:t>to</a:t>
            </a:r>
            <a:r>
              <a:rPr lang="sv-SE" sz="3600" dirty="0" smtClean="0">
                <a:latin typeface="Arial Narrow" pitchFamily="34" charset="0"/>
              </a:rPr>
              <a:t> </a:t>
            </a:r>
            <a:r>
              <a:rPr lang="sv-SE" sz="3600" dirty="0" err="1" smtClean="0">
                <a:latin typeface="Arial Narrow" pitchFamily="34" charset="0"/>
              </a:rPr>
              <a:t>represent</a:t>
            </a:r>
            <a:r>
              <a:rPr lang="sv-SE" sz="3600" dirty="0" smtClean="0">
                <a:latin typeface="Arial Narrow" pitchFamily="34" charset="0"/>
              </a:rPr>
              <a:t> all </a:t>
            </a:r>
            <a:r>
              <a:rPr lang="sv-SE" sz="3600" dirty="0" err="1" smtClean="0">
                <a:latin typeface="Arial Narrow" pitchFamily="34" charset="0"/>
              </a:rPr>
              <a:t>teachers</a:t>
            </a:r>
            <a:r>
              <a:rPr lang="sv-SE" sz="3600" dirty="0" smtClean="0">
                <a:latin typeface="Arial Narrow" pitchFamily="34" charset="0"/>
              </a:rPr>
              <a:t> in Sweden</a:t>
            </a:r>
            <a:endParaRPr lang="sv-SE" sz="3600" dirty="0">
              <a:latin typeface="Arial Narrow" pitchFamily="34" charset="0"/>
            </a:endParaRPr>
          </a:p>
        </p:txBody>
      </p:sp>
      <p:sp>
        <p:nvSpPr>
          <p:cNvPr id="3" name="Platshållare för innehåll 2"/>
          <p:cNvSpPr>
            <a:spLocks noGrp="1"/>
          </p:cNvSpPr>
          <p:nvPr>
            <p:ph idx="1"/>
          </p:nvPr>
        </p:nvSpPr>
        <p:spPr>
          <a:xfrm>
            <a:off x="1371600" y="1905000"/>
            <a:ext cx="7467600" cy="4114800"/>
          </a:xfrm>
        </p:spPr>
        <p:txBody>
          <a:bodyPr/>
          <a:lstStyle/>
          <a:p>
            <a:r>
              <a:rPr lang="sv-SE" dirty="0" err="1" smtClean="0">
                <a:latin typeface="Arial Narrow" pitchFamily="34" charset="0"/>
              </a:rPr>
              <a:t>Asked</a:t>
            </a:r>
            <a:r>
              <a:rPr lang="sv-SE" dirty="0" smtClean="0">
                <a:latin typeface="Arial Narrow" pitchFamily="34" charset="0"/>
              </a:rPr>
              <a:t> for </a:t>
            </a:r>
            <a:r>
              <a:rPr lang="sv-SE" dirty="0" err="1" smtClean="0">
                <a:latin typeface="Arial Narrow" pitchFamily="34" charset="0"/>
              </a:rPr>
              <a:t>participants</a:t>
            </a:r>
            <a:r>
              <a:rPr lang="sv-SE" dirty="0" smtClean="0">
                <a:latin typeface="Arial Narrow" pitchFamily="34" charset="0"/>
              </a:rPr>
              <a:t> on TV and web</a:t>
            </a:r>
          </a:p>
          <a:p>
            <a:r>
              <a:rPr lang="sv-SE" dirty="0" err="1" smtClean="0">
                <a:latin typeface="Arial Narrow" pitchFamily="34" charset="0"/>
              </a:rPr>
              <a:t>Matched</a:t>
            </a:r>
            <a:r>
              <a:rPr lang="sv-SE" dirty="0" smtClean="0">
                <a:latin typeface="Arial Narrow" pitchFamily="34" charset="0"/>
              </a:rPr>
              <a:t> </a:t>
            </a:r>
            <a:r>
              <a:rPr lang="sv-SE" dirty="0" err="1" smtClean="0">
                <a:latin typeface="Arial Narrow" pitchFamily="34" charset="0"/>
              </a:rPr>
              <a:t>that</a:t>
            </a:r>
            <a:r>
              <a:rPr lang="sv-SE" dirty="0" smtClean="0">
                <a:latin typeface="Arial Narrow" pitchFamily="34" charset="0"/>
              </a:rPr>
              <a:t> </a:t>
            </a:r>
            <a:r>
              <a:rPr lang="sv-SE" dirty="0" err="1" smtClean="0">
                <a:latin typeface="Arial Narrow" pitchFamily="34" charset="0"/>
              </a:rPr>
              <a:t>group</a:t>
            </a:r>
            <a:r>
              <a:rPr lang="sv-SE" dirty="0" smtClean="0">
                <a:latin typeface="Arial Narrow" pitchFamily="34" charset="0"/>
              </a:rPr>
              <a:t> </a:t>
            </a:r>
            <a:r>
              <a:rPr lang="sv-SE" dirty="0" err="1" smtClean="0">
                <a:latin typeface="Arial Narrow" pitchFamily="34" charset="0"/>
              </a:rPr>
              <a:t>against</a:t>
            </a:r>
            <a:r>
              <a:rPr lang="sv-SE" dirty="0" smtClean="0">
                <a:latin typeface="Arial Narrow" pitchFamily="34" charset="0"/>
              </a:rPr>
              <a:t> </a:t>
            </a:r>
            <a:r>
              <a:rPr lang="sv-SE" dirty="0" err="1" smtClean="0">
                <a:latin typeface="Arial Narrow" pitchFamily="34" charset="0"/>
              </a:rPr>
              <a:t>known</a:t>
            </a:r>
            <a:r>
              <a:rPr lang="sv-SE" dirty="0" smtClean="0">
                <a:latin typeface="Arial Narrow" pitchFamily="34" charset="0"/>
              </a:rPr>
              <a:t> </a:t>
            </a:r>
            <a:r>
              <a:rPr lang="sv-SE" dirty="0" err="1" smtClean="0">
                <a:latin typeface="Arial Narrow" pitchFamily="34" charset="0"/>
              </a:rPr>
              <a:t>statistics</a:t>
            </a:r>
            <a:r>
              <a:rPr lang="sv-SE" dirty="0" smtClean="0">
                <a:latin typeface="Arial Narrow" pitchFamily="34" charset="0"/>
              </a:rPr>
              <a:t> </a:t>
            </a:r>
            <a:r>
              <a:rPr lang="sv-SE" dirty="0" err="1" smtClean="0">
                <a:latin typeface="Arial Narrow" pitchFamily="34" charset="0"/>
              </a:rPr>
              <a:t>about</a:t>
            </a:r>
            <a:r>
              <a:rPr lang="sv-SE" dirty="0" smtClean="0">
                <a:latin typeface="Arial Narrow" pitchFamily="34" charset="0"/>
              </a:rPr>
              <a:t> </a:t>
            </a:r>
            <a:r>
              <a:rPr lang="sv-SE" dirty="0" err="1" smtClean="0">
                <a:latin typeface="Arial Narrow" pitchFamily="34" charset="0"/>
              </a:rPr>
              <a:t>teachers</a:t>
            </a:r>
            <a:endParaRPr lang="sv-SE" dirty="0" smtClean="0">
              <a:latin typeface="Arial Narrow" pitchFamily="34" charset="0"/>
            </a:endParaRPr>
          </a:p>
          <a:p>
            <a:r>
              <a:rPr lang="sv-SE" dirty="0" smtClean="0">
                <a:latin typeface="Arial Narrow" pitchFamily="34" charset="0"/>
              </a:rPr>
              <a:t>Parameters: Sex, Age, </a:t>
            </a:r>
            <a:r>
              <a:rPr lang="sv-SE" dirty="0" err="1" smtClean="0">
                <a:latin typeface="Arial Narrow" pitchFamily="34" charset="0"/>
              </a:rPr>
              <a:t>Geography</a:t>
            </a:r>
            <a:r>
              <a:rPr lang="sv-SE" dirty="0" smtClean="0">
                <a:latin typeface="Arial Narrow" pitchFamily="34" charset="0"/>
              </a:rPr>
              <a:t>, </a:t>
            </a:r>
            <a:r>
              <a:rPr lang="sv-SE" dirty="0" err="1" smtClean="0">
                <a:latin typeface="Arial Narrow" pitchFamily="34" charset="0"/>
              </a:rPr>
              <a:t>Grade</a:t>
            </a:r>
            <a:r>
              <a:rPr lang="sv-SE" dirty="0" smtClean="0">
                <a:latin typeface="Arial Narrow" pitchFamily="34" charset="0"/>
              </a:rPr>
              <a:t> and Public/Private </a:t>
            </a:r>
            <a:r>
              <a:rPr lang="sv-SE" dirty="0" err="1" smtClean="0">
                <a:latin typeface="Arial Narrow" pitchFamily="34" charset="0"/>
              </a:rPr>
              <a:t>school</a:t>
            </a:r>
            <a:endParaRPr lang="sv-SE" dirty="0" smtClean="0">
              <a:latin typeface="Arial Narrow" pitchFamily="34" charset="0"/>
            </a:endParaRPr>
          </a:p>
          <a:p>
            <a:r>
              <a:rPr lang="sv-SE" dirty="0" err="1" smtClean="0">
                <a:latin typeface="Arial Narrow" pitchFamily="34" charset="0"/>
              </a:rPr>
              <a:t>Checked</a:t>
            </a:r>
            <a:r>
              <a:rPr lang="sv-SE" dirty="0" smtClean="0">
                <a:latin typeface="Arial Narrow" pitchFamily="34" charset="0"/>
              </a:rPr>
              <a:t> the </a:t>
            </a:r>
            <a:r>
              <a:rPr lang="sv-SE" dirty="0" err="1" smtClean="0">
                <a:latin typeface="Arial Narrow" pitchFamily="34" charset="0"/>
              </a:rPr>
              <a:t>group</a:t>
            </a:r>
            <a:r>
              <a:rPr lang="sv-SE" dirty="0" smtClean="0">
                <a:latin typeface="Arial Narrow" pitchFamily="34" charset="0"/>
              </a:rPr>
              <a:t> </a:t>
            </a:r>
            <a:r>
              <a:rPr lang="sv-SE" dirty="0" err="1" smtClean="0">
                <a:latin typeface="Arial Narrow" pitchFamily="34" charset="0"/>
              </a:rPr>
              <a:t>with</a:t>
            </a:r>
            <a:r>
              <a:rPr lang="sv-SE" dirty="0" smtClean="0">
                <a:latin typeface="Arial Narrow" pitchFamily="34" charset="0"/>
              </a:rPr>
              <a:t> a </a:t>
            </a:r>
            <a:r>
              <a:rPr lang="sv-SE" dirty="0" err="1" smtClean="0">
                <a:latin typeface="Arial Narrow" pitchFamily="34" charset="0"/>
              </a:rPr>
              <a:t>question</a:t>
            </a:r>
            <a:r>
              <a:rPr lang="sv-SE" dirty="0" smtClean="0">
                <a:latin typeface="Arial Narrow" pitchFamily="34" charset="0"/>
              </a:rPr>
              <a:t> </a:t>
            </a:r>
            <a:r>
              <a:rPr lang="sv-SE" dirty="0" err="1" smtClean="0">
                <a:latin typeface="Arial Narrow" pitchFamily="34" charset="0"/>
              </a:rPr>
              <a:t>we</a:t>
            </a:r>
            <a:r>
              <a:rPr lang="sv-SE" dirty="0" smtClean="0">
                <a:latin typeface="Arial Narrow" pitchFamily="34" charset="0"/>
              </a:rPr>
              <a:t> </a:t>
            </a:r>
            <a:r>
              <a:rPr lang="sv-SE" dirty="0" err="1" smtClean="0">
                <a:latin typeface="Arial Narrow" pitchFamily="34" charset="0"/>
              </a:rPr>
              <a:t>knew</a:t>
            </a:r>
            <a:r>
              <a:rPr lang="sv-SE" dirty="0" smtClean="0">
                <a:latin typeface="Arial Narrow" pitchFamily="34" charset="0"/>
              </a:rPr>
              <a:t> the </a:t>
            </a:r>
            <a:r>
              <a:rPr lang="sv-SE" dirty="0" err="1" smtClean="0">
                <a:latin typeface="Arial Narrow" pitchFamily="34" charset="0"/>
              </a:rPr>
              <a:t>answer</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a:t>
            </a:r>
            <a:endParaRPr lang="sv-SE" dirty="0">
              <a:latin typeface="Arial Narrow" pitchFamily="34" charset="0"/>
            </a:endParaRPr>
          </a:p>
        </p:txBody>
      </p:sp>
    </p:spTree>
    <p:extLst>
      <p:ext uri="{BB962C8B-B14F-4D97-AF65-F5344CB8AC3E}">
        <p14:creationId xmlns:p14="http://schemas.microsoft.com/office/powerpoint/2010/main" val="14099337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32" t="21701" r="29039" b="7986"/>
          <a:stretch/>
        </p:blipFill>
        <p:spPr bwMode="auto">
          <a:xfrm>
            <a:off x="0" y="457200"/>
            <a:ext cx="9141178"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200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2050"/>
          <p:cNvSpPr>
            <a:spLocks noGrp="1" noChangeArrowheads="1"/>
          </p:cNvSpPr>
          <p:nvPr>
            <p:ph type="title"/>
          </p:nvPr>
        </p:nvSpPr>
        <p:spPr>
          <a:xfrm>
            <a:off x="1143000" y="304800"/>
            <a:ext cx="7696200" cy="1143000"/>
          </a:xfrm>
        </p:spPr>
        <p:txBody>
          <a:bodyPr/>
          <a:lstStyle/>
          <a:p>
            <a:pPr eaLnBrk="1" hangingPunct="1"/>
            <a:r>
              <a:rPr lang="en-US" sz="4000" smtClean="0">
                <a:latin typeface="Arial Narrow" pitchFamily="34" charset="0"/>
              </a:rPr>
              <a:t>Sampling Considerations</a:t>
            </a:r>
          </a:p>
        </p:txBody>
      </p:sp>
      <p:sp>
        <p:nvSpPr>
          <p:cNvPr id="235523" name="Rectangle 2051"/>
          <p:cNvSpPr>
            <a:spLocks noGrp="1" noChangeArrowheads="1"/>
          </p:cNvSpPr>
          <p:nvPr>
            <p:ph type="body" idx="1"/>
          </p:nvPr>
        </p:nvSpPr>
        <p:spPr>
          <a:xfrm>
            <a:off x="1219200" y="1905000"/>
            <a:ext cx="7620000" cy="4114800"/>
          </a:xfrm>
        </p:spPr>
        <p:txBody>
          <a:bodyPr/>
          <a:lstStyle/>
          <a:p>
            <a:pPr eaLnBrk="1" hangingPunct="1"/>
            <a:r>
              <a:rPr lang="en-US" smtClean="0">
                <a:solidFill>
                  <a:srgbClr val="FFFFFF"/>
                </a:solidFill>
                <a:latin typeface="Arial Narrow" pitchFamily="34" charset="0"/>
                <a:cs typeface="Times New Roman" pitchFamily="18" charset="0"/>
              </a:rPr>
              <a:t>What’s the universe?</a:t>
            </a:r>
          </a:p>
          <a:p>
            <a:pPr eaLnBrk="1" hangingPunct="1"/>
            <a:r>
              <a:rPr lang="en-US" smtClean="0">
                <a:solidFill>
                  <a:srgbClr val="FFFFFF"/>
                </a:solidFill>
                <a:latin typeface="Arial Narrow" pitchFamily="34" charset="0"/>
                <a:cs typeface="Times New Roman" pitchFamily="18" charset="0"/>
              </a:rPr>
              <a:t>How will you draw the sample?</a:t>
            </a:r>
          </a:p>
          <a:p>
            <a:pPr eaLnBrk="1" hangingPunct="1"/>
            <a:r>
              <a:rPr lang="en-US" smtClean="0">
                <a:solidFill>
                  <a:srgbClr val="FFFFFF"/>
                </a:solidFill>
                <a:latin typeface="Arial Narrow" pitchFamily="34" charset="0"/>
                <a:cs typeface="Times New Roman" pitchFamily="18" charset="0"/>
              </a:rPr>
              <a:t>How will you get the items, docs or data?</a:t>
            </a:r>
          </a:p>
          <a:p>
            <a:pPr eaLnBrk="1" hangingPunct="1"/>
            <a:r>
              <a:rPr lang="en-US" smtClean="0">
                <a:solidFill>
                  <a:srgbClr val="FFFFFF"/>
                </a:solidFill>
                <a:latin typeface="Arial Narrow" pitchFamily="34" charset="0"/>
                <a:cs typeface="Times New Roman" pitchFamily="18" charset="0"/>
              </a:rPr>
              <a:t>How far will you want to break it down?</a:t>
            </a:r>
          </a:p>
          <a:p>
            <a:pPr eaLnBrk="1" hangingPunct="1"/>
            <a:r>
              <a:rPr lang="en-US" smtClean="0">
                <a:solidFill>
                  <a:srgbClr val="FFFFFF"/>
                </a:solidFill>
                <a:latin typeface="Arial Narrow" pitchFamily="34" charset="0"/>
                <a:cs typeface="Times New Roman" pitchFamily="18" charset="0"/>
              </a:rPr>
              <a:t>What sort of accuracy do you need?</a:t>
            </a:r>
          </a:p>
          <a:p>
            <a:pPr eaLnBrk="1" hangingPunct="1"/>
            <a:endParaRPr lang="en-US" smtClean="0">
              <a:solidFill>
                <a:srgbClr val="FFFFFF"/>
              </a:solidFill>
              <a:latin typeface="Arial Narrow" pitchFamily="34" charset="0"/>
              <a:cs typeface="Times New Roman" pitchFamily="18" charset="0"/>
            </a:endParaRPr>
          </a:p>
          <a:p>
            <a:pPr eaLnBrk="1" hangingPunct="1"/>
            <a:endParaRPr lang="en-US" smtClean="0">
              <a:solidFill>
                <a:srgbClr val="FFFFFF"/>
              </a:solidFill>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23">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23">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unsho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23">
                                            <p:txEl>
                                              <p:pRg st="2" end="2"/>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gunsho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5523">
                                            <p:txEl>
                                              <p:pRg st="3" end="3"/>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gunsho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5523">
                                            <p:txEl>
                                              <p:pRg st="4" end="4"/>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66800" y="304800"/>
            <a:ext cx="7772400" cy="1143000"/>
          </a:xfrm>
        </p:spPr>
        <p:txBody>
          <a:bodyPr/>
          <a:lstStyle/>
          <a:p>
            <a:r>
              <a:rPr lang="sv-SE" sz="3600" dirty="0" err="1" smtClean="0">
                <a:latin typeface="Arial Narrow" pitchFamily="34" charset="0"/>
              </a:rPr>
              <a:t>Crowd</a:t>
            </a:r>
            <a:r>
              <a:rPr lang="sv-SE" sz="3600" dirty="0" smtClean="0">
                <a:latin typeface="Arial Narrow" pitchFamily="34" charset="0"/>
              </a:rPr>
              <a:t> </a:t>
            </a:r>
            <a:r>
              <a:rPr lang="sv-SE" sz="3600" dirty="0" err="1" smtClean="0">
                <a:latin typeface="Arial Narrow" pitchFamily="34" charset="0"/>
              </a:rPr>
              <a:t>sourcing</a:t>
            </a:r>
            <a:r>
              <a:rPr lang="sv-SE" sz="3600" dirty="0" smtClean="0">
                <a:latin typeface="Arial Narrow" pitchFamily="34" charset="0"/>
              </a:rPr>
              <a:t> – </a:t>
            </a:r>
            <a:r>
              <a:rPr lang="sv-SE" sz="3600" dirty="0" err="1" smtClean="0">
                <a:latin typeface="Arial Narrow" pitchFamily="34" charset="0"/>
              </a:rPr>
              <a:t>Every</a:t>
            </a:r>
            <a:r>
              <a:rPr lang="sv-SE" sz="3600" dirty="0" smtClean="0">
                <a:latin typeface="Arial Narrow" pitchFamily="34" charset="0"/>
              </a:rPr>
              <a:t> Day </a:t>
            </a:r>
            <a:r>
              <a:rPr lang="sv-SE" sz="3600" dirty="0" err="1" smtClean="0">
                <a:latin typeface="Arial Narrow" pitchFamily="34" charset="0"/>
              </a:rPr>
              <a:t>Crime</a:t>
            </a:r>
            <a:endParaRPr lang="sv-SE" sz="3600" dirty="0">
              <a:latin typeface="Arial Narrow" pitchFamily="34" charset="0"/>
            </a:endParaRPr>
          </a:p>
        </p:txBody>
      </p:sp>
      <p:sp>
        <p:nvSpPr>
          <p:cNvPr id="3" name="Platshållare för innehåll 2"/>
          <p:cNvSpPr>
            <a:spLocks noGrp="1"/>
          </p:cNvSpPr>
          <p:nvPr>
            <p:ph idx="1"/>
          </p:nvPr>
        </p:nvSpPr>
        <p:spPr>
          <a:xfrm>
            <a:off x="1600200" y="1905000"/>
            <a:ext cx="7239000" cy="4114800"/>
          </a:xfrm>
        </p:spPr>
        <p:txBody>
          <a:bodyPr/>
          <a:lstStyle/>
          <a:p>
            <a:pPr eaLnBrk="1" hangingPunct="1">
              <a:lnSpc>
                <a:spcPct val="90000"/>
              </a:lnSpc>
            </a:pPr>
            <a:r>
              <a:rPr lang="sv-SE" sz="2800" dirty="0" err="1" smtClean="0"/>
              <a:t>Collaboration</a:t>
            </a:r>
            <a:r>
              <a:rPr lang="sv-SE" sz="2800" dirty="0" smtClean="0"/>
              <a:t> </a:t>
            </a:r>
            <a:r>
              <a:rPr lang="sv-SE" sz="2800" dirty="0" err="1" smtClean="0"/>
              <a:t>with</a:t>
            </a:r>
            <a:r>
              <a:rPr lang="sv-SE" sz="2800" dirty="0" smtClean="0"/>
              <a:t> TV-show: ”</a:t>
            </a:r>
            <a:r>
              <a:rPr lang="sv-SE" sz="2800" dirty="0" err="1" smtClean="0"/>
              <a:t>Crime</a:t>
            </a:r>
            <a:r>
              <a:rPr lang="sv-SE" sz="2800" dirty="0" smtClean="0"/>
              <a:t> </a:t>
            </a:r>
            <a:r>
              <a:rPr lang="sv-SE" sz="2800" dirty="0" err="1" smtClean="0"/>
              <a:t>of</a:t>
            </a:r>
            <a:r>
              <a:rPr lang="sv-SE" sz="2800" dirty="0" smtClean="0"/>
              <a:t> the </a:t>
            </a:r>
            <a:r>
              <a:rPr lang="sv-SE" sz="2800" dirty="0" err="1" smtClean="0"/>
              <a:t>week</a:t>
            </a:r>
            <a:r>
              <a:rPr lang="sv-SE" sz="2800" dirty="0" smtClean="0"/>
              <a:t>”</a:t>
            </a:r>
            <a:endParaRPr lang="en-US" sz="2800" dirty="0"/>
          </a:p>
          <a:p>
            <a:pPr eaLnBrk="1" hangingPunct="1">
              <a:lnSpc>
                <a:spcPct val="90000"/>
              </a:lnSpc>
            </a:pPr>
            <a:r>
              <a:rPr lang="en-US" sz="2800" dirty="0" smtClean="0"/>
              <a:t>Asking the public to tell us what happened when they contacted the police</a:t>
            </a:r>
            <a:endParaRPr lang="en-US" sz="2800" dirty="0"/>
          </a:p>
          <a:p>
            <a:pPr eaLnBrk="1" hangingPunct="1">
              <a:lnSpc>
                <a:spcPct val="90000"/>
              </a:lnSpc>
            </a:pPr>
            <a:r>
              <a:rPr lang="en-US" sz="2800" dirty="0" smtClean="0"/>
              <a:t>Building a database interface that allowed us to easily sort through entries – and divide them geographically </a:t>
            </a:r>
            <a:endParaRPr lang="en-US" sz="2800" dirty="0"/>
          </a:p>
          <a:p>
            <a:pPr eaLnBrk="1" hangingPunct="1">
              <a:lnSpc>
                <a:spcPct val="90000"/>
              </a:lnSpc>
            </a:pPr>
            <a:r>
              <a:rPr lang="en-US" sz="2800" dirty="0" smtClean="0"/>
              <a:t>First night – over 800 tips. </a:t>
            </a:r>
            <a:r>
              <a:rPr lang="en-US" sz="2800" dirty="0"/>
              <a:t/>
            </a:r>
            <a:br>
              <a:rPr lang="en-US" sz="2800" dirty="0"/>
            </a:br>
            <a:r>
              <a:rPr lang="en-US" sz="2800" dirty="0" smtClean="0"/>
              <a:t>In total: about 2 500 tips, 25 news stories</a:t>
            </a:r>
            <a:br>
              <a:rPr lang="en-US" sz="2800" dirty="0" smtClean="0"/>
            </a:br>
            <a:r>
              <a:rPr lang="en-US" sz="2800" dirty="0" smtClean="0"/>
              <a:t>And one very embarrassed Chief of Police</a:t>
            </a:r>
            <a:endParaRPr lang="en-US" sz="2800" dirty="0"/>
          </a:p>
          <a:p>
            <a:endParaRPr lang="sv-SE" dirty="0"/>
          </a:p>
        </p:txBody>
      </p:sp>
    </p:spTree>
    <p:extLst>
      <p:ext uri="{BB962C8B-B14F-4D97-AF65-F5344CB8AC3E}">
        <p14:creationId xmlns:p14="http://schemas.microsoft.com/office/powerpoint/2010/main" val="4339827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589" t="14485" r="5703" b="26235"/>
          <a:stretch/>
        </p:blipFill>
        <p:spPr bwMode="auto">
          <a:xfrm>
            <a:off x="1803282" y="116632"/>
            <a:ext cx="6009078"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2143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76" t="13889" r="22583" b="8872"/>
          <a:stretch/>
        </p:blipFill>
        <p:spPr bwMode="auto">
          <a:xfrm>
            <a:off x="27338" y="2502"/>
            <a:ext cx="9116662" cy="714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0057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22" t="13294" r="22806" b="9623"/>
          <a:stretch/>
        </p:blipFill>
        <p:spPr bwMode="auto">
          <a:xfrm>
            <a:off x="227586" y="0"/>
            <a:ext cx="8736902" cy="691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2593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3" t="13889" r="22694" b="8992"/>
          <a:stretch/>
        </p:blipFill>
        <p:spPr bwMode="auto">
          <a:xfrm>
            <a:off x="142485" y="-27384"/>
            <a:ext cx="8822003"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0350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80" t="19841" r="22917" b="10105"/>
          <a:stretch/>
        </p:blipFill>
        <p:spPr bwMode="auto">
          <a:xfrm>
            <a:off x="0" y="29277"/>
            <a:ext cx="9036496" cy="657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0170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635" r="36415" b="8532"/>
          <a:stretch/>
        </p:blipFill>
        <p:spPr bwMode="auto">
          <a:xfrm>
            <a:off x="0" y="360040"/>
            <a:ext cx="9153938"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5648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833" r="45782" b="6250"/>
          <a:stretch/>
        </p:blipFill>
        <p:spPr bwMode="auto">
          <a:xfrm>
            <a:off x="0" y="0"/>
            <a:ext cx="9144000" cy="691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7307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833" r="46315" b="7738"/>
          <a:stretch/>
        </p:blipFill>
        <p:spPr bwMode="auto">
          <a:xfrm>
            <a:off x="-23824" y="0"/>
            <a:ext cx="91678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0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79" t="14484" r="34853" b="9127"/>
          <a:stretch/>
        </p:blipFill>
        <p:spPr bwMode="auto">
          <a:xfrm>
            <a:off x="-17197" y="64376"/>
            <a:ext cx="9161197" cy="660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673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050"/>
          <p:cNvSpPr>
            <a:spLocks noGrp="1" noChangeArrowheads="1"/>
          </p:cNvSpPr>
          <p:nvPr>
            <p:ph type="title"/>
          </p:nvPr>
        </p:nvSpPr>
        <p:spPr>
          <a:xfrm>
            <a:off x="1143000" y="304800"/>
            <a:ext cx="7696200" cy="1143000"/>
          </a:xfrm>
        </p:spPr>
        <p:txBody>
          <a:bodyPr/>
          <a:lstStyle/>
          <a:p>
            <a:pPr eaLnBrk="1" hangingPunct="1"/>
            <a:r>
              <a:rPr lang="en-US" sz="4000" smtClean="0">
                <a:latin typeface="Arial Narrow" pitchFamily="34" charset="0"/>
              </a:rPr>
              <a:t>Sampling Considerations</a:t>
            </a:r>
          </a:p>
        </p:txBody>
      </p:sp>
      <p:sp>
        <p:nvSpPr>
          <p:cNvPr id="235523" name="Rectangle 2051"/>
          <p:cNvSpPr>
            <a:spLocks noGrp="1" noChangeArrowheads="1"/>
          </p:cNvSpPr>
          <p:nvPr>
            <p:ph type="body" idx="1"/>
          </p:nvPr>
        </p:nvSpPr>
        <p:spPr>
          <a:xfrm>
            <a:off x="1219200" y="1905000"/>
            <a:ext cx="7620000" cy="4114800"/>
          </a:xfrm>
        </p:spPr>
        <p:txBody>
          <a:bodyPr/>
          <a:lstStyle/>
          <a:p>
            <a:pPr eaLnBrk="1" hangingPunct="1"/>
            <a:r>
              <a:rPr lang="en-US" smtClean="0">
                <a:solidFill>
                  <a:srgbClr val="FFFFFF"/>
                </a:solidFill>
                <a:latin typeface="Arial Narrow" pitchFamily="34" charset="0"/>
                <a:cs typeface="Times New Roman" pitchFamily="18" charset="0"/>
              </a:rPr>
              <a:t>Random sample – Ever item has an equal chance of being included.</a:t>
            </a:r>
          </a:p>
          <a:p>
            <a:pPr lvl="1" eaLnBrk="1" hangingPunct="1"/>
            <a:r>
              <a:rPr lang="en-US" smtClean="0">
                <a:solidFill>
                  <a:srgbClr val="FFFFFF"/>
                </a:solidFill>
                <a:latin typeface="Arial Narrow" pitchFamily="34" charset="0"/>
                <a:cs typeface="Times New Roman" pitchFamily="18" charset="0"/>
              </a:rPr>
              <a:t>Rand() function in Excel, then sort</a:t>
            </a:r>
          </a:p>
          <a:p>
            <a:pPr lvl="1" eaLnBrk="1" hangingPunct="1"/>
            <a:r>
              <a:rPr lang="en-US" smtClean="0">
                <a:solidFill>
                  <a:srgbClr val="FFFFFF"/>
                </a:solidFill>
                <a:latin typeface="Arial Narrow" pitchFamily="34" charset="0"/>
                <a:cs typeface="Times New Roman" pitchFamily="18" charset="0"/>
              </a:rPr>
              <a:t>SPSS and other statistics programs will pull a random sample</a:t>
            </a:r>
          </a:p>
          <a:p>
            <a:pPr eaLnBrk="1" hangingPunct="1"/>
            <a:endParaRPr lang="en-US" smtClean="0">
              <a:solidFill>
                <a:srgbClr val="FFFFFF"/>
              </a:solidFill>
              <a:latin typeface="Arial Narrow" pitchFamily="34" charset="0"/>
              <a:cs typeface="Times New Roman" pitchFamily="18" charset="0"/>
            </a:endParaRPr>
          </a:p>
          <a:p>
            <a:pPr eaLnBrk="1" hangingPunct="1"/>
            <a:endParaRPr lang="en-US" smtClean="0">
              <a:solidFill>
                <a:srgbClr val="FFFFFF"/>
              </a:solidFill>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23">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par>
                                <p:cTn id="7" presetID="1" presetClass="entr" presetSubtype="0" fill="hold" grpId="0" nodeType="withEffect">
                                  <p:stCondLst>
                                    <p:cond delay="0"/>
                                  </p:stCondLst>
                                  <p:childTnLst>
                                    <p:set>
                                      <p:cBhvr>
                                        <p:cTn id="8" dur="1" fill="hold">
                                          <p:stCondLst>
                                            <p:cond delay="499"/>
                                          </p:stCondLst>
                                        </p:cTn>
                                        <p:tgtEl>
                                          <p:spTgt spid="235523">
                                            <p:txEl>
                                              <p:pRg st="1" end="1"/>
                                            </p:txEl>
                                          </p:spTgt>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gunshot.wav"/>
                                        </p:tgtEl>
                                      </p:cMediaNode>
                                    </p:audio>
                                  </p:subTnLst>
                                </p:cTn>
                              </p:par>
                              <p:par>
                                <p:cTn id="9" presetID="1" presetClass="entr" presetSubtype="0" fill="hold" grpId="0" nodeType="withEffect">
                                  <p:stCondLst>
                                    <p:cond delay="0"/>
                                  </p:stCondLst>
                                  <p:childTnLst>
                                    <p:set>
                                      <p:cBhvr>
                                        <p:cTn id="10" dur="1" fill="hold">
                                          <p:stCondLst>
                                            <p:cond delay="499"/>
                                          </p:stCondLst>
                                        </p:cTn>
                                        <p:tgtEl>
                                          <p:spTgt spid="235523">
                                            <p:txEl>
                                              <p:pRg st="2" end="2"/>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79" t="13492" r="36191" b="6250"/>
          <a:stretch/>
        </p:blipFill>
        <p:spPr bwMode="auto">
          <a:xfrm>
            <a:off x="251520" y="48297"/>
            <a:ext cx="8637286" cy="6693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17735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1" t="13492" r="43554" b="25198"/>
          <a:stretch/>
        </p:blipFill>
        <p:spPr bwMode="auto">
          <a:xfrm>
            <a:off x="-1" y="360040"/>
            <a:ext cx="9142271"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2855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4400" y="304800"/>
            <a:ext cx="7924800" cy="1143000"/>
          </a:xfrm>
        </p:spPr>
        <p:txBody>
          <a:bodyPr/>
          <a:lstStyle/>
          <a:p>
            <a:r>
              <a:rPr lang="sv-SE" dirty="0" err="1" smtClean="0">
                <a:latin typeface="Arial Narrow" pitchFamily="34" charset="0"/>
              </a:rPr>
              <a:t>Surveys</a:t>
            </a:r>
            <a:r>
              <a:rPr lang="sv-SE" dirty="0" smtClean="0">
                <a:latin typeface="Arial Narrow" pitchFamily="34" charset="0"/>
              </a:rPr>
              <a:t> – </a:t>
            </a:r>
            <a:r>
              <a:rPr lang="sv-SE" dirty="0" err="1" smtClean="0">
                <a:latin typeface="Arial Narrow" pitchFamily="34" charset="0"/>
              </a:rPr>
              <a:t>but</a:t>
            </a:r>
            <a:r>
              <a:rPr lang="sv-SE" dirty="0" smtClean="0">
                <a:latin typeface="Arial Narrow" pitchFamily="34" charset="0"/>
              </a:rPr>
              <a:t> no sampling</a:t>
            </a:r>
            <a:endParaRPr lang="sv-SE" dirty="0">
              <a:latin typeface="Arial Narrow" pitchFamily="34" charset="0"/>
            </a:endParaRPr>
          </a:p>
        </p:txBody>
      </p:sp>
      <p:sp>
        <p:nvSpPr>
          <p:cNvPr id="3" name="Platshållare för innehåll 2"/>
          <p:cNvSpPr>
            <a:spLocks noGrp="1"/>
          </p:cNvSpPr>
          <p:nvPr>
            <p:ph idx="1"/>
          </p:nvPr>
        </p:nvSpPr>
        <p:spPr/>
        <p:txBody>
          <a:bodyPr/>
          <a:lstStyle/>
          <a:p>
            <a:r>
              <a:rPr lang="sv-SE" dirty="0" err="1" smtClean="0">
                <a:latin typeface="Arial Narrow" pitchFamily="34" charset="0"/>
              </a:rPr>
              <a:t>We</a:t>
            </a:r>
            <a:r>
              <a:rPr lang="sv-SE" dirty="0" smtClean="0">
                <a:latin typeface="Arial Narrow" pitchFamily="34" charset="0"/>
              </a:rPr>
              <a:t> survey ALL:</a:t>
            </a:r>
          </a:p>
          <a:p>
            <a:pPr lvl="1"/>
            <a:r>
              <a:rPr lang="sv-SE" sz="3200" dirty="0">
                <a:latin typeface="Arial Narrow" pitchFamily="34" charset="0"/>
              </a:rPr>
              <a:t>290 </a:t>
            </a:r>
            <a:r>
              <a:rPr lang="sv-SE" sz="3200" dirty="0" err="1">
                <a:latin typeface="Arial Narrow" pitchFamily="34" charset="0"/>
              </a:rPr>
              <a:t>counties</a:t>
            </a:r>
            <a:endParaRPr lang="sv-SE" sz="3200" dirty="0">
              <a:latin typeface="Arial Narrow" pitchFamily="34" charset="0"/>
            </a:endParaRPr>
          </a:p>
          <a:p>
            <a:pPr lvl="1"/>
            <a:r>
              <a:rPr lang="sv-SE" sz="3200" dirty="0">
                <a:latin typeface="Arial Narrow" pitchFamily="34" charset="0"/>
              </a:rPr>
              <a:t>1800 </a:t>
            </a:r>
            <a:r>
              <a:rPr lang="sv-SE" sz="3200" dirty="0" err="1">
                <a:latin typeface="Arial Narrow" pitchFamily="34" charset="0"/>
              </a:rPr>
              <a:t>vicars</a:t>
            </a:r>
            <a:endParaRPr lang="sv-SE" sz="3200" dirty="0">
              <a:latin typeface="Arial Narrow" pitchFamily="34" charset="0"/>
            </a:endParaRPr>
          </a:p>
          <a:p>
            <a:pPr lvl="1"/>
            <a:r>
              <a:rPr lang="sv-SE" sz="3200" dirty="0">
                <a:latin typeface="Arial Narrow" pitchFamily="34" charset="0"/>
              </a:rPr>
              <a:t>5500 </a:t>
            </a:r>
            <a:r>
              <a:rPr lang="sv-SE" sz="3200" dirty="0" err="1">
                <a:latin typeface="Arial Narrow" pitchFamily="34" charset="0"/>
              </a:rPr>
              <a:t>candidates</a:t>
            </a:r>
            <a:r>
              <a:rPr lang="sv-SE" sz="3200" dirty="0">
                <a:latin typeface="Arial Narrow" pitchFamily="34" charset="0"/>
              </a:rPr>
              <a:t> (</a:t>
            </a:r>
            <a:r>
              <a:rPr lang="sv-SE" sz="3200" dirty="0" err="1">
                <a:latin typeface="Arial Narrow" pitchFamily="34" charset="0"/>
              </a:rPr>
              <a:t>more</a:t>
            </a:r>
            <a:r>
              <a:rPr lang="sv-SE" sz="3200" dirty="0">
                <a:latin typeface="Arial Narrow" pitchFamily="34" charset="0"/>
              </a:rPr>
              <a:t> on </a:t>
            </a:r>
            <a:r>
              <a:rPr lang="sv-SE" sz="3200" dirty="0" err="1">
                <a:latin typeface="Arial Narrow" pitchFamily="34" charset="0"/>
              </a:rPr>
              <a:t>this</a:t>
            </a:r>
            <a:r>
              <a:rPr lang="sv-SE" sz="3200" dirty="0">
                <a:latin typeface="Arial Narrow" pitchFamily="34" charset="0"/>
              </a:rPr>
              <a:t> later…)</a:t>
            </a:r>
          </a:p>
          <a:p>
            <a:pPr marL="457200" lvl="1" indent="0">
              <a:buNone/>
            </a:pPr>
            <a:endParaRPr lang="sv-SE" sz="3200" dirty="0" smtClean="0">
              <a:latin typeface="Arial Narrow" pitchFamily="34" charset="0"/>
            </a:endParaRPr>
          </a:p>
          <a:p>
            <a:r>
              <a:rPr lang="sv-SE" dirty="0" err="1" smtClean="0">
                <a:latin typeface="Arial Narrow" pitchFamily="34" charset="0"/>
              </a:rPr>
              <a:t>Use</a:t>
            </a:r>
            <a:r>
              <a:rPr lang="sv-SE" dirty="0" smtClean="0">
                <a:latin typeface="Arial Narrow" pitchFamily="34" charset="0"/>
              </a:rPr>
              <a:t> FOIA as part </a:t>
            </a:r>
            <a:r>
              <a:rPr lang="sv-SE" dirty="0" err="1" smtClean="0">
                <a:latin typeface="Arial Narrow" pitchFamily="34" charset="0"/>
              </a:rPr>
              <a:t>of</a:t>
            </a:r>
            <a:r>
              <a:rPr lang="sv-SE" dirty="0" smtClean="0">
                <a:latin typeface="Arial Narrow" pitchFamily="34" charset="0"/>
              </a:rPr>
              <a:t> the survey makes </a:t>
            </a:r>
            <a:r>
              <a:rPr lang="sv-SE" dirty="0" err="1" smtClean="0">
                <a:latin typeface="Arial Narrow" pitchFamily="34" charset="0"/>
              </a:rPr>
              <a:t>them</a:t>
            </a:r>
            <a:r>
              <a:rPr lang="sv-SE" dirty="0" smtClean="0">
                <a:latin typeface="Arial Narrow" pitchFamily="34" charset="0"/>
              </a:rPr>
              <a:t> </a:t>
            </a:r>
            <a:r>
              <a:rPr lang="sv-SE" dirty="0" err="1" smtClean="0">
                <a:latin typeface="Arial Narrow" pitchFamily="34" charset="0"/>
              </a:rPr>
              <a:t>answer</a:t>
            </a:r>
            <a:endParaRPr lang="sv-SE" dirty="0" smtClean="0">
              <a:latin typeface="Arial Narrow" pitchFamily="34" charset="0"/>
            </a:endParaRPr>
          </a:p>
        </p:txBody>
      </p:sp>
    </p:spTree>
    <p:extLst>
      <p:ext uri="{BB962C8B-B14F-4D97-AF65-F5344CB8AC3E}">
        <p14:creationId xmlns:p14="http://schemas.microsoft.com/office/powerpoint/2010/main" val="9046494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88" t="22806" r="23734" b="5789"/>
          <a:stretch/>
        </p:blipFill>
        <p:spPr bwMode="auto">
          <a:xfrm>
            <a:off x="685800" y="2108200"/>
            <a:ext cx="8001000" cy="442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685800" y="685800"/>
            <a:ext cx="7848600" cy="1077218"/>
          </a:xfrm>
          <a:prstGeom prst="rect">
            <a:avLst/>
          </a:prstGeom>
          <a:noFill/>
        </p:spPr>
        <p:txBody>
          <a:bodyPr wrap="square" rtlCol="0">
            <a:spAutoFit/>
          </a:bodyPr>
          <a:lstStyle/>
          <a:p>
            <a:pPr marL="457200" indent="-457200">
              <a:buFont typeface="Arial" pitchFamily="34" charset="0"/>
              <a:buChar char="•"/>
            </a:pPr>
            <a:r>
              <a:rPr lang="sv-SE" sz="3200" dirty="0" err="1" smtClean="0"/>
              <a:t>Drug</a:t>
            </a:r>
            <a:r>
              <a:rPr lang="sv-SE" sz="3200" dirty="0" smtClean="0"/>
              <a:t> </a:t>
            </a:r>
            <a:r>
              <a:rPr lang="sv-SE" sz="3200" dirty="0" err="1" smtClean="0"/>
              <a:t>control</a:t>
            </a:r>
            <a:r>
              <a:rPr lang="sv-SE" sz="3200" dirty="0" smtClean="0"/>
              <a:t> at </a:t>
            </a:r>
            <a:r>
              <a:rPr lang="sv-SE" sz="3200" dirty="0" err="1" smtClean="0"/>
              <a:t>counties</a:t>
            </a:r>
            <a:r>
              <a:rPr lang="sv-SE" sz="3200" dirty="0" smtClean="0"/>
              <a:t> and </a:t>
            </a:r>
            <a:r>
              <a:rPr lang="sv-SE" sz="3200" dirty="0" err="1" smtClean="0"/>
              <a:t>cities</a:t>
            </a:r>
            <a:endParaRPr lang="sv-SE" sz="3200" dirty="0" smtClean="0"/>
          </a:p>
          <a:p>
            <a:pPr marL="457200" indent="-457200">
              <a:buFont typeface="Arial" pitchFamily="34" charset="0"/>
              <a:buChar char="•"/>
            </a:pPr>
            <a:r>
              <a:rPr lang="sv-SE" sz="3200" dirty="0" err="1" smtClean="0"/>
              <a:t>Surveyed</a:t>
            </a:r>
            <a:r>
              <a:rPr lang="sv-SE" sz="3200" dirty="0" smtClean="0"/>
              <a:t> 355 </a:t>
            </a:r>
            <a:r>
              <a:rPr lang="sv-SE" sz="3200" dirty="0" err="1" smtClean="0"/>
              <a:t>counties</a:t>
            </a:r>
            <a:r>
              <a:rPr lang="sv-SE" sz="3200" dirty="0" smtClean="0"/>
              <a:t> and </a:t>
            </a:r>
            <a:r>
              <a:rPr lang="sv-SE" sz="3200" dirty="0" err="1" smtClean="0"/>
              <a:t>districts</a:t>
            </a:r>
            <a:r>
              <a:rPr lang="sv-SE" sz="3200" dirty="0" smtClean="0"/>
              <a:t> – all </a:t>
            </a:r>
            <a:r>
              <a:rPr lang="sv-SE" sz="3200" dirty="0" err="1" smtClean="0"/>
              <a:t>replied</a:t>
            </a:r>
            <a:endParaRPr lang="sv-SE" sz="3200" dirty="0"/>
          </a:p>
        </p:txBody>
      </p:sp>
    </p:spTree>
    <p:extLst>
      <p:ext uri="{BB962C8B-B14F-4D97-AF65-F5344CB8AC3E}">
        <p14:creationId xmlns:p14="http://schemas.microsoft.com/office/powerpoint/2010/main" val="37576054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48" t="22917" r="23670" b="7986"/>
          <a:stretch/>
        </p:blipFill>
        <p:spPr bwMode="auto">
          <a:xfrm>
            <a:off x="990600" y="1981200"/>
            <a:ext cx="6400800" cy="462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685800" y="685800"/>
            <a:ext cx="7848600" cy="1077218"/>
          </a:xfrm>
          <a:prstGeom prst="rect">
            <a:avLst/>
          </a:prstGeom>
          <a:noFill/>
        </p:spPr>
        <p:txBody>
          <a:bodyPr wrap="square" rtlCol="0">
            <a:spAutoFit/>
          </a:bodyPr>
          <a:lstStyle/>
          <a:p>
            <a:pPr marL="457200" indent="-457200">
              <a:buFont typeface="Arial" pitchFamily="34" charset="0"/>
              <a:buChar char="•"/>
            </a:pPr>
            <a:r>
              <a:rPr lang="sv-SE" sz="3200" dirty="0" err="1" smtClean="0"/>
              <a:t>Comments</a:t>
            </a:r>
            <a:r>
              <a:rPr lang="sv-SE" sz="3200" dirty="0" smtClean="0"/>
              <a:t> – </a:t>
            </a:r>
            <a:r>
              <a:rPr lang="sv-SE" sz="3200" dirty="0" err="1" smtClean="0"/>
              <a:t>very</a:t>
            </a:r>
            <a:r>
              <a:rPr lang="sv-SE" sz="3200" dirty="0" smtClean="0"/>
              <a:t> </a:t>
            </a:r>
            <a:r>
              <a:rPr lang="sv-SE" sz="3200" dirty="0" err="1" smtClean="0"/>
              <a:t>important</a:t>
            </a:r>
            <a:endParaRPr lang="sv-SE" sz="3200" dirty="0" smtClean="0"/>
          </a:p>
          <a:p>
            <a:pPr marL="457200" indent="-457200">
              <a:buFont typeface="Arial" pitchFamily="34" charset="0"/>
              <a:buChar char="•"/>
            </a:pPr>
            <a:r>
              <a:rPr lang="sv-SE" sz="3200" dirty="0" err="1" smtClean="0"/>
              <a:t>Respondant</a:t>
            </a:r>
            <a:r>
              <a:rPr lang="sv-SE" sz="3200" dirty="0" smtClean="0"/>
              <a:t> </a:t>
            </a:r>
            <a:r>
              <a:rPr lang="sv-SE" sz="3200" dirty="0" err="1" smtClean="0"/>
              <a:t>can</a:t>
            </a:r>
            <a:r>
              <a:rPr lang="sv-SE" sz="3200" dirty="0" smtClean="0"/>
              <a:t> </a:t>
            </a:r>
            <a:r>
              <a:rPr lang="sv-SE" sz="3200" dirty="0" err="1" smtClean="0"/>
              <a:t>explain</a:t>
            </a:r>
            <a:r>
              <a:rPr lang="sv-SE" sz="3200" dirty="0" smtClean="0"/>
              <a:t> – </a:t>
            </a:r>
            <a:r>
              <a:rPr lang="sv-SE" sz="3200" dirty="0" err="1" smtClean="0"/>
              <a:t>we</a:t>
            </a:r>
            <a:r>
              <a:rPr lang="sv-SE" sz="3200" dirty="0" smtClean="0"/>
              <a:t> get </a:t>
            </a:r>
            <a:r>
              <a:rPr lang="sv-SE" sz="3200" dirty="0" err="1" smtClean="0"/>
              <a:t>stories</a:t>
            </a:r>
            <a:endParaRPr lang="sv-SE" sz="3200" dirty="0"/>
          </a:p>
        </p:txBody>
      </p:sp>
    </p:spTree>
    <p:extLst>
      <p:ext uri="{BB962C8B-B14F-4D97-AF65-F5344CB8AC3E}">
        <p14:creationId xmlns:p14="http://schemas.microsoft.com/office/powerpoint/2010/main" val="14453128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3400" y="381000"/>
            <a:ext cx="8305800" cy="685800"/>
          </a:xfrm>
        </p:spPr>
        <p:txBody>
          <a:bodyPr/>
          <a:lstStyle/>
          <a:p>
            <a:r>
              <a:rPr lang="sv-SE" dirty="0" err="1" smtClean="0">
                <a:latin typeface="Arial Narrow" pitchFamily="34" charset="0"/>
              </a:rPr>
              <a:t>Other</a:t>
            </a:r>
            <a:r>
              <a:rPr lang="sv-SE" dirty="0" smtClean="0">
                <a:latin typeface="Arial Narrow" pitchFamily="34" charset="0"/>
              </a:rPr>
              <a:t> </a:t>
            </a:r>
            <a:r>
              <a:rPr lang="sv-SE" dirty="0" err="1" smtClean="0">
                <a:latin typeface="Arial Narrow" pitchFamily="34" charset="0"/>
              </a:rPr>
              <a:t>examples</a:t>
            </a:r>
            <a:endParaRPr lang="sv-SE" dirty="0">
              <a:latin typeface="Arial Narrow" pitchFamily="34" charset="0"/>
            </a:endParaRPr>
          </a:p>
        </p:txBody>
      </p:sp>
      <p:sp>
        <p:nvSpPr>
          <p:cNvPr id="3" name="Platshållare för innehåll 2"/>
          <p:cNvSpPr>
            <a:spLocks noGrp="1"/>
          </p:cNvSpPr>
          <p:nvPr>
            <p:ph idx="1"/>
          </p:nvPr>
        </p:nvSpPr>
        <p:spPr>
          <a:xfrm>
            <a:off x="990600" y="1219200"/>
            <a:ext cx="7848600" cy="5486400"/>
          </a:xfrm>
        </p:spPr>
        <p:txBody>
          <a:bodyPr/>
          <a:lstStyle/>
          <a:p>
            <a:r>
              <a:rPr lang="sv-SE" dirty="0" smtClean="0">
                <a:latin typeface="Arial Narrow" pitchFamily="34" charset="0"/>
              </a:rPr>
              <a:t>1800 </a:t>
            </a:r>
            <a:r>
              <a:rPr lang="sv-SE" dirty="0" err="1" smtClean="0">
                <a:latin typeface="Arial Narrow" pitchFamily="34" charset="0"/>
              </a:rPr>
              <a:t>vicars</a:t>
            </a:r>
            <a:r>
              <a:rPr lang="sv-SE" dirty="0" smtClean="0">
                <a:latin typeface="Arial Narrow" pitchFamily="34" charset="0"/>
              </a:rPr>
              <a:t> </a:t>
            </a:r>
            <a:r>
              <a:rPr lang="sv-SE" dirty="0" err="1" smtClean="0">
                <a:latin typeface="Arial Narrow" pitchFamily="34" charset="0"/>
              </a:rPr>
              <a:t>about</a:t>
            </a:r>
            <a:r>
              <a:rPr lang="sv-SE" dirty="0" smtClean="0">
                <a:latin typeface="Arial Narrow" pitchFamily="34" charset="0"/>
              </a:rPr>
              <a:t> same sex </a:t>
            </a:r>
            <a:r>
              <a:rPr lang="sv-SE" dirty="0" err="1" smtClean="0">
                <a:latin typeface="Arial Narrow" pitchFamily="34" charset="0"/>
              </a:rPr>
              <a:t>marriges</a:t>
            </a:r>
            <a:endParaRPr lang="sv-SE" dirty="0" smtClean="0">
              <a:latin typeface="Arial Narrow" pitchFamily="34" charset="0"/>
            </a:endParaRPr>
          </a:p>
          <a:p>
            <a:r>
              <a:rPr lang="sv-SE" dirty="0" smtClean="0">
                <a:latin typeface="Arial Narrow" pitchFamily="34" charset="0"/>
              </a:rPr>
              <a:t>Unions </a:t>
            </a:r>
            <a:r>
              <a:rPr lang="sv-SE" dirty="0" err="1" smtClean="0">
                <a:latin typeface="Arial Narrow" pitchFamily="34" charset="0"/>
              </a:rPr>
              <a:t>about</a:t>
            </a:r>
            <a:r>
              <a:rPr lang="sv-SE" dirty="0" smtClean="0">
                <a:latin typeface="Arial Narrow" pitchFamily="34" charset="0"/>
              </a:rPr>
              <a:t> on-going </a:t>
            </a:r>
            <a:r>
              <a:rPr lang="sv-SE" dirty="0" err="1" smtClean="0">
                <a:latin typeface="Arial Narrow" pitchFamily="34" charset="0"/>
              </a:rPr>
              <a:t>negotiations</a:t>
            </a:r>
            <a:endParaRPr lang="sv-SE" dirty="0" smtClean="0">
              <a:latin typeface="Arial Narrow" pitchFamily="34" charset="0"/>
            </a:endParaRPr>
          </a:p>
          <a:p>
            <a:r>
              <a:rPr lang="sv-SE" dirty="0" smtClean="0">
                <a:latin typeface="Arial Narrow" pitchFamily="34" charset="0"/>
              </a:rPr>
              <a:t>21 regions </a:t>
            </a:r>
            <a:r>
              <a:rPr lang="sv-SE" dirty="0" err="1" smtClean="0">
                <a:latin typeface="Arial Narrow" pitchFamily="34" charset="0"/>
              </a:rPr>
              <a:t>about</a:t>
            </a:r>
            <a:r>
              <a:rPr lang="sv-SE" dirty="0" smtClean="0">
                <a:latin typeface="Arial Narrow" pitchFamily="34" charset="0"/>
              </a:rPr>
              <a:t>…</a:t>
            </a:r>
          </a:p>
          <a:p>
            <a:pPr lvl="1"/>
            <a:r>
              <a:rPr lang="sv-SE" dirty="0" err="1" smtClean="0">
                <a:latin typeface="Arial Narrow" pitchFamily="34" charset="0"/>
              </a:rPr>
              <a:t>Female</a:t>
            </a:r>
            <a:r>
              <a:rPr lang="sv-SE" dirty="0" smtClean="0">
                <a:latin typeface="Arial Narrow" pitchFamily="34" charset="0"/>
              </a:rPr>
              <a:t> representation in </a:t>
            </a:r>
            <a:r>
              <a:rPr lang="sv-SE" dirty="0" err="1" smtClean="0">
                <a:latin typeface="Arial Narrow" pitchFamily="34" charset="0"/>
              </a:rPr>
              <a:t>publicly</a:t>
            </a:r>
            <a:r>
              <a:rPr lang="sv-SE" dirty="0" smtClean="0">
                <a:latin typeface="Arial Narrow" pitchFamily="34" charset="0"/>
              </a:rPr>
              <a:t> </a:t>
            </a:r>
            <a:r>
              <a:rPr lang="sv-SE" dirty="0" err="1" smtClean="0">
                <a:latin typeface="Arial Narrow" pitchFamily="34" charset="0"/>
              </a:rPr>
              <a:t>owned</a:t>
            </a:r>
            <a:r>
              <a:rPr lang="sv-SE" dirty="0" smtClean="0">
                <a:latin typeface="Arial Narrow" pitchFamily="34" charset="0"/>
              </a:rPr>
              <a:t> </a:t>
            </a:r>
            <a:r>
              <a:rPr lang="sv-SE" dirty="0" err="1" smtClean="0">
                <a:latin typeface="Arial Narrow" pitchFamily="34" charset="0"/>
              </a:rPr>
              <a:t>companies</a:t>
            </a:r>
            <a:endParaRPr lang="sv-SE" dirty="0" smtClean="0">
              <a:latin typeface="Arial Narrow" pitchFamily="34" charset="0"/>
            </a:endParaRPr>
          </a:p>
          <a:p>
            <a:pPr lvl="1"/>
            <a:r>
              <a:rPr lang="sv-SE" dirty="0" smtClean="0">
                <a:latin typeface="Arial Narrow" pitchFamily="34" charset="0"/>
              </a:rPr>
              <a:t>Public </a:t>
            </a:r>
            <a:r>
              <a:rPr lang="sv-SE" dirty="0" err="1" smtClean="0">
                <a:latin typeface="Arial Narrow" pitchFamily="34" charset="0"/>
              </a:rPr>
              <a:t>contributions</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a:t>
            </a:r>
            <a:r>
              <a:rPr lang="sv-SE" dirty="0" err="1" smtClean="0">
                <a:latin typeface="Arial Narrow" pitchFamily="34" charset="0"/>
              </a:rPr>
              <a:t>political</a:t>
            </a:r>
            <a:r>
              <a:rPr lang="sv-SE" dirty="0" smtClean="0">
                <a:latin typeface="Arial Narrow" pitchFamily="34" charset="0"/>
              </a:rPr>
              <a:t> </a:t>
            </a:r>
            <a:r>
              <a:rPr lang="sv-SE" dirty="0" err="1" smtClean="0">
                <a:latin typeface="Arial Narrow" pitchFamily="34" charset="0"/>
              </a:rPr>
              <a:t>parties</a:t>
            </a:r>
            <a:endParaRPr lang="sv-SE" dirty="0" smtClean="0">
              <a:latin typeface="Arial Narrow" pitchFamily="34" charset="0"/>
            </a:endParaRPr>
          </a:p>
          <a:p>
            <a:r>
              <a:rPr lang="sv-SE" dirty="0" smtClean="0">
                <a:latin typeface="Arial Narrow" pitchFamily="34" charset="0"/>
              </a:rPr>
              <a:t>290 </a:t>
            </a:r>
            <a:r>
              <a:rPr lang="sv-SE" dirty="0" err="1" smtClean="0">
                <a:latin typeface="Arial Narrow" pitchFamily="34" charset="0"/>
              </a:rPr>
              <a:t>counties</a:t>
            </a:r>
            <a:r>
              <a:rPr lang="sv-SE" dirty="0" smtClean="0">
                <a:latin typeface="Arial Narrow" pitchFamily="34" charset="0"/>
              </a:rPr>
              <a:t> </a:t>
            </a:r>
            <a:r>
              <a:rPr lang="sv-SE" dirty="0" err="1" smtClean="0">
                <a:latin typeface="Arial Narrow" pitchFamily="34" charset="0"/>
              </a:rPr>
              <a:t>about</a:t>
            </a:r>
            <a:r>
              <a:rPr lang="sv-SE" dirty="0" smtClean="0">
                <a:latin typeface="Arial Narrow" pitchFamily="34" charset="0"/>
              </a:rPr>
              <a:t>…</a:t>
            </a:r>
          </a:p>
          <a:p>
            <a:pPr lvl="1"/>
            <a:r>
              <a:rPr lang="sv-SE" dirty="0" err="1" smtClean="0">
                <a:latin typeface="Arial Narrow" pitchFamily="34" charset="0"/>
              </a:rPr>
              <a:t>Night</a:t>
            </a:r>
            <a:r>
              <a:rPr lang="sv-SE" dirty="0" smtClean="0">
                <a:latin typeface="Arial Narrow" pitchFamily="34" charset="0"/>
              </a:rPr>
              <a:t> </a:t>
            </a:r>
            <a:r>
              <a:rPr lang="sv-SE" dirty="0" err="1" smtClean="0">
                <a:latin typeface="Arial Narrow" pitchFamily="34" charset="0"/>
              </a:rPr>
              <a:t>time</a:t>
            </a:r>
            <a:r>
              <a:rPr lang="sv-SE" dirty="0" smtClean="0">
                <a:latin typeface="Arial Narrow" pitchFamily="34" charset="0"/>
              </a:rPr>
              <a:t> </a:t>
            </a:r>
            <a:r>
              <a:rPr lang="sv-SE" dirty="0" err="1" smtClean="0">
                <a:latin typeface="Arial Narrow" pitchFamily="34" charset="0"/>
              </a:rPr>
              <a:t>care</a:t>
            </a:r>
            <a:r>
              <a:rPr lang="sv-SE" dirty="0" smtClean="0">
                <a:latin typeface="Arial Narrow" pitchFamily="34" charset="0"/>
              </a:rPr>
              <a:t> for old </a:t>
            </a:r>
            <a:r>
              <a:rPr lang="sv-SE" dirty="0" err="1" smtClean="0">
                <a:latin typeface="Arial Narrow" pitchFamily="34" charset="0"/>
              </a:rPr>
              <a:t>people</a:t>
            </a:r>
            <a:r>
              <a:rPr lang="sv-SE" dirty="0" smtClean="0">
                <a:latin typeface="Arial Narrow" pitchFamily="34" charset="0"/>
              </a:rPr>
              <a:t> </a:t>
            </a:r>
            <a:r>
              <a:rPr lang="sv-SE" dirty="0" err="1" smtClean="0">
                <a:latin typeface="Arial Narrow" pitchFamily="34" charset="0"/>
              </a:rPr>
              <a:t>that</a:t>
            </a:r>
            <a:r>
              <a:rPr lang="sv-SE" dirty="0" smtClean="0">
                <a:latin typeface="Arial Narrow" pitchFamily="34" charset="0"/>
              </a:rPr>
              <a:t> still live at </a:t>
            </a:r>
            <a:r>
              <a:rPr lang="sv-SE" dirty="0" err="1" smtClean="0">
                <a:latin typeface="Arial Narrow" pitchFamily="34" charset="0"/>
              </a:rPr>
              <a:t>home</a:t>
            </a:r>
            <a:endParaRPr lang="sv-SE" dirty="0" smtClean="0">
              <a:latin typeface="Arial Narrow" pitchFamily="34" charset="0"/>
            </a:endParaRPr>
          </a:p>
          <a:p>
            <a:pPr lvl="1"/>
            <a:r>
              <a:rPr lang="sv-SE" dirty="0" smtClean="0">
                <a:latin typeface="Arial Narrow" pitchFamily="34" charset="0"/>
              </a:rPr>
              <a:t>Will </a:t>
            </a:r>
            <a:r>
              <a:rPr lang="sv-SE" dirty="0" err="1" smtClean="0">
                <a:latin typeface="Arial Narrow" pitchFamily="34" charset="0"/>
              </a:rPr>
              <a:t>you</a:t>
            </a:r>
            <a:r>
              <a:rPr lang="sv-SE" dirty="0" smtClean="0">
                <a:latin typeface="Arial Narrow" pitchFamily="34" charset="0"/>
              </a:rPr>
              <a:t> </a:t>
            </a:r>
            <a:r>
              <a:rPr lang="sv-SE" dirty="0" err="1" smtClean="0">
                <a:latin typeface="Arial Narrow" pitchFamily="34" charset="0"/>
              </a:rPr>
              <a:t>raise</a:t>
            </a:r>
            <a:r>
              <a:rPr lang="sv-SE" dirty="0" smtClean="0">
                <a:latin typeface="Arial Narrow" pitchFamily="34" charset="0"/>
              </a:rPr>
              <a:t> the tax </a:t>
            </a:r>
            <a:r>
              <a:rPr lang="sv-SE" dirty="0" err="1" smtClean="0">
                <a:latin typeface="Arial Narrow" pitchFamily="34" charset="0"/>
              </a:rPr>
              <a:t>next</a:t>
            </a:r>
            <a:r>
              <a:rPr lang="sv-SE" dirty="0" smtClean="0">
                <a:latin typeface="Arial Narrow" pitchFamily="34" charset="0"/>
              </a:rPr>
              <a:t> </a:t>
            </a:r>
            <a:r>
              <a:rPr lang="sv-SE" dirty="0" err="1" smtClean="0">
                <a:latin typeface="Arial Narrow" pitchFamily="34" charset="0"/>
              </a:rPr>
              <a:t>year</a:t>
            </a:r>
            <a:r>
              <a:rPr lang="sv-SE" dirty="0" smtClean="0">
                <a:latin typeface="Arial Narrow" pitchFamily="34" charset="0"/>
              </a:rPr>
              <a:t>?</a:t>
            </a:r>
          </a:p>
          <a:p>
            <a:pPr lvl="1"/>
            <a:r>
              <a:rPr lang="sv-SE" dirty="0" err="1" smtClean="0">
                <a:latin typeface="Arial Narrow" pitchFamily="34" charset="0"/>
              </a:rPr>
              <a:t>Alcohol</a:t>
            </a:r>
            <a:r>
              <a:rPr lang="sv-SE" dirty="0" smtClean="0">
                <a:latin typeface="Arial Narrow" pitchFamily="34" charset="0"/>
              </a:rPr>
              <a:t> </a:t>
            </a:r>
            <a:r>
              <a:rPr lang="sv-SE" dirty="0" err="1" smtClean="0">
                <a:latin typeface="Arial Narrow" pitchFamily="34" charset="0"/>
              </a:rPr>
              <a:t>licences</a:t>
            </a:r>
            <a:r>
              <a:rPr lang="sv-SE" dirty="0" smtClean="0">
                <a:latin typeface="Arial Narrow" pitchFamily="34" charset="0"/>
              </a:rPr>
              <a:t> for restaurants</a:t>
            </a:r>
          </a:p>
          <a:p>
            <a:pPr lvl="1"/>
            <a:r>
              <a:rPr lang="sv-SE" dirty="0" smtClean="0">
                <a:latin typeface="Arial Narrow" pitchFamily="34" charset="0"/>
              </a:rPr>
              <a:t>Public </a:t>
            </a:r>
            <a:r>
              <a:rPr lang="sv-SE" dirty="0" err="1" smtClean="0">
                <a:latin typeface="Arial Narrow" pitchFamily="34" charset="0"/>
              </a:rPr>
              <a:t>contributions</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a:t>
            </a:r>
            <a:r>
              <a:rPr lang="sv-SE" dirty="0" err="1" smtClean="0">
                <a:latin typeface="Arial Narrow" pitchFamily="34" charset="0"/>
              </a:rPr>
              <a:t>local</a:t>
            </a:r>
            <a:r>
              <a:rPr lang="sv-SE" dirty="0" smtClean="0">
                <a:latin typeface="Arial Narrow" pitchFamily="34" charset="0"/>
              </a:rPr>
              <a:t> </a:t>
            </a:r>
            <a:r>
              <a:rPr lang="sv-SE" dirty="0" err="1" smtClean="0">
                <a:latin typeface="Arial Narrow" pitchFamily="34" charset="0"/>
              </a:rPr>
              <a:t>organizations</a:t>
            </a:r>
            <a:endParaRPr lang="sv-SE" dirty="0" smtClean="0">
              <a:latin typeface="Arial Narrow" pitchFamily="34" charset="0"/>
            </a:endParaRPr>
          </a:p>
          <a:p>
            <a:endParaRPr lang="sv-SE" dirty="0"/>
          </a:p>
        </p:txBody>
      </p:sp>
    </p:spTree>
    <p:extLst>
      <p:ext uri="{BB962C8B-B14F-4D97-AF65-F5344CB8AC3E}">
        <p14:creationId xmlns:p14="http://schemas.microsoft.com/office/powerpoint/2010/main" val="29710383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04800"/>
            <a:ext cx="8001000" cy="1143000"/>
          </a:xfrm>
        </p:spPr>
        <p:txBody>
          <a:bodyPr/>
          <a:lstStyle/>
          <a:p>
            <a:r>
              <a:rPr lang="sv-SE" dirty="0" err="1" smtClean="0">
                <a:latin typeface="Arial Narrow" pitchFamily="34" charset="0"/>
              </a:rPr>
              <a:t>What</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a:t>
            </a:r>
            <a:r>
              <a:rPr lang="sv-SE" dirty="0" err="1" smtClean="0">
                <a:latin typeface="Arial Narrow" pitchFamily="34" charset="0"/>
              </a:rPr>
              <a:t>think</a:t>
            </a:r>
            <a:r>
              <a:rPr lang="sv-SE" dirty="0" smtClean="0">
                <a:latin typeface="Arial Narrow" pitchFamily="34" charset="0"/>
              </a:rPr>
              <a:t> </a:t>
            </a:r>
            <a:r>
              <a:rPr lang="sv-SE" dirty="0" err="1" smtClean="0">
                <a:latin typeface="Arial Narrow" pitchFamily="34" charset="0"/>
              </a:rPr>
              <a:t>about</a:t>
            </a:r>
            <a:r>
              <a:rPr lang="sv-SE" dirty="0" smtClean="0">
                <a:latin typeface="Arial Narrow" pitchFamily="34" charset="0"/>
              </a:rPr>
              <a:t> for </a:t>
            </a:r>
            <a:r>
              <a:rPr lang="sv-SE" dirty="0" err="1" smtClean="0">
                <a:latin typeface="Arial Narrow" pitchFamily="34" charset="0"/>
              </a:rPr>
              <a:t>surveys</a:t>
            </a:r>
            <a:endParaRPr lang="sv-SE" dirty="0">
              <a:latin typeface="Arial Narrow" pitchFamily="34" charset="0"/>
            </a:endParaRPr>
          </a:p>
        </p:txBody>
      </p:sp>
      <p:sp>
        <p:nvSpPr>
          <p:cNvPr id="3" name="Platshållare för innehåll 2"/>
          <p:cNvSpPr>
            <a:spLocks noGrp="1"/>
          </p:cNvSpPr>
          <p:nvPr>
            <p:ph idx="1"/>
          </p:nvPr>
        </p:nvSpPr>
        <p:spPr>
          <a:xfrm>
            <a:off x="1752600" y="1905000"/>
            <a:ext cx="7086600" cy="4648200"/>
          </a:xfrm>
        </p:spPr>
        <p:txBody>
          <a:bodyPr/>
          <a:lstStyle/>
          <a:p>
            <a:r>
              <a:rPr lang="sv-SE" dirty="0" err="1" smtClean="0">
                <a:latin typeface="Arial Narrow" pitchFamily="34" charset="0"/>
              </a:rPr>
              <a:t>Fact</a:t>
            </a:r>
            <a:r>
              <a:rPr lang="sv-SE" dirty="0" smtClean="0">
                <a:latin typeface="Arial Narrow" pitchFamily="34" charset="0"/>
              </a:rPr>
              <a:t> box – </a:t>
            </a:r>
            <a:r>
              <a:rPr lang="sv-SE" dirty="0" err="1" smtClean="0">
                <a:latin typeface="Arial Narrow" pitchFamily="34" charset="0"/>
              </a:rPr>
              <a:t>what</a:t>
            </a:r>
            <a:r>
              <a:rPr lang="sv-SE" dirty="0" smtClean="0">
                <a:latin typeface="Arial Narrow" pitchFamily="34" charset="0"/>
              </a:rPr>
              <a:t> </a:t>
            </a:r>
            <a:r>
              <a:rPr lang="sv-SE" dirty="0" err="1" smtClean="0">
                <a:latin typeface="Arial Narrow" pitchFamily="34" charset="0"/>
              </a:rPr>
              <a:t>did</a:t>
            </a:r>
            <a:r>
              <a:rPr lang="sv-SE" dirty="0" smtClean="0">
                <a:latin typeface="Arial Narrow" pitchFamily="34" charset="0"/>
              </a:rPr>
              <a:t> </a:t>
            </a:r>
            <a:r>
              <a:rPr lang="sv-SE" dirty="0" err="1" smtClean="0">
                <a:latin typeface="Arial Narrow" pitchFamily="34" charset="0"/>
              </a:rPr>
              <a:t>we</a:t>
            </a:r>
            <a:r>
              <a:rPr lang="sv-SE" dirty="0" smtClean="0">
                <a:latin typeface="Arial Narrow" pitchFamily="34" charset="0"/>
              </a:rPr>
              <a:t> do – and </a:t>
            </a:r>
            <a:r>
              <a:rPr lang="sv-SE" dirty="0" err="1" smtClean="0">
                <a:latin typeface="Arial Narrow" pitchFamily="34" charset="0"/>
              </a:rPr>
              <a:t>how</a:t>
            </a:r>
            <a:endParaRPr lang="sv-SE" dirty="0" smtClean="0">
              <a:latin typeface="Arial Narrow" pitchFamily="34" charset="0"/>
            </a:endParaRPr>
          </a:p>
          <a:p>
            <a:r>
              <a:rPr lang="sv-SE" dirty="0" err="1" smtClean="0">
                <a:latin typeface="Arial Narrow" pitchFamily="34" charset="0"/>
              </a:rPr>
              <a:t>How</a:t>
            </a:r>
            <a:r>
              <a:rPr lang="sv-SE" dirty="0" smtClean="0">
                <a:latin typeface="Arial Narrow" pitchFamily="34" charset="0"/>
              </a:rPr>
              <a:t> </a:t>
            </a:r>
            <a:r>
              <a:rPr lang="sv-SE" dirty="0" err="1" smtClean="0">
                <a:latin typeface="Arial Narrow" pitchFamily="34" charset="0"/>
              </a:rPr>
              <a:t>many</a:t>
            </a:r>
            <a:r>
              <a:rPr lang="sv-SE" dirty="0" smtClean="0">
                <a:latin typeface="Arial Narrow" pitchFamily="34" charset="0"/>
              </a:rPr>
              <a:t> </a:t>
            </a:r>
            <a:r>
              <a:rPr lang="sv-SE" dirty="0" err="1" smtClean="0">
                <a:latin typeface="Arial Narrow" pitchFamily="34" charset="0"/>
              </a:rPr>
              <a:t>did</a:t>
            </a:r>
            <a:r>
              <a:rPr lang="sv-SE" dirty="0" smtClean="0">
                <a:latin typeface="Arial Narrow" pitchFamily="34" charset="0"/>
              </a:rPr>
              <a:t> </a:t>
            </a:r>
            <a:r>
              <a:rPr lang="sv-SE" dirty="0" err="1" smtClean="0">
                <a:latin typeface="Arial Narrow" pitchFamily="34" charset="0"/>
              </a:rPr>
              <a:t>we</a:t>
            </a:r>
            <a:r>
              <a:rPr lang="sv-SE" dirty="0" smtClean="0">
                <a:latin typeface="Arial Narrow" pitchFamily="34" charset="0"/>
              </a:rPr>
              <a:t> </a:t>
            </a:r>
            <a:r>
              <a:rPr lang="sv-SE" dirty="0" err="1" smtClean="0">
                <a:latin typeface="Arial Narrow" pitchFamily="34" charset="0"/>
              </a:rPr>
              <a:t>send</a:t>
            </a:r>
            <a:r>
              <a:rPr lang="sv-SE" dirty="0" smtClean="0">
                <a:latin typeface="Arial Narrow" pitchFamily="34" charset="0"/>
              </a:rPr>
              <a:t> the survey </a:t>
            </a:r>
            <a:r>
              <a:rPr lang="sv-SE" dirty="0" err="1" smtClean="0">
                <a:latin typeface="Arial Narrow" pitchFamily="34" charset="0"/>
              </a:rPr>
              <a:t>to</a:t>
            </a:r>
            <a:r>
              <a:rPr lang="sv-SE" dirty="0" smtClean="0">
                <a:latin typeface="Arial Narrow" pitchFamily="34" charset="0"/>
              </a:rPr>
              <a:t> and </a:t>
            </a:r>
            <a:r>
              <a:rPr lang="sv-SE" dirty="0" err="1" smtClean="0">
                <a:latin typeface="Arial Narrow" pitchFamily="34" charset="0"/>
              </a:rPr>
              <a:t>how</a:t>
            </a:r>
            <a:r>
              <a:rPr lang="sv-SE" dirty="0" smtClean="0">
                <a:latin typeface="Arial Narrow" pitchFamily="34" charset="0"/>
              </a:rPr>
              <a:t> </a:t>
            </a:r>
            <a:r>
              <a:rPr lang="sv-SE" dirty="0" err="1" smtClean="0">
                <a:latin typeface="Arial Narrow" pitchFamily="34" charset="0"/>
              </a:rPr>
              <a:t>many</a:t>
            </a:r>
            <a:r>
              <a:rPr lang="sv-SE" dirty="0" smtClean="0">
                <a:latin typeface="Arial Narrow" pitchFamily="34" charset="0"/>
              </a:rPr>
              <a:t> </a:t>
            </a:r>
            <a:r>
              <a:rPr lang="sv-SE" dirty="0" err="1" smtClean="0">
                <a:latin typeface="Arial Narrow" pitchFamily="34" charset="0"/>
              </a:rPr>
              <a:t>answered</a:t>
            </a:r>
            <a:r>
              <a:rPr lang="sv-SE" dirty="0" smtClean="0">
                <a:latin typeface="Arial Narrow" pitchFamily="34" charset="0"/>
              </a:rPr>
              <a:t>?</a:t>
            </a:r>
          </a:p>
          <a:p>
            <a:r>
              <a:rPr lang="sv-SE" dirty="0" smtClean="0">
                <a:latin typeface="Arial Narrow" pitchFamily="34" charset="0"/>
              </a:rPr>
              <a:t>Never </a:t>
            </a:r>
            <a:r>
              <a:rPr lang="sv-SE" dirty="0" err="1" smtClean="0">
                <a:latin typeface="Arial Narrow" pitchFamily="34" charset="0"/>
              </a:rPr>
              <a:t>draw</a:t>
            </a:r>
            <a:r>
              <a:rPr lang="sv-SE" dirty="0" smtClean="0">
                <a:latin typeface="Arial Narrow" pitchFamily="34" charset="0"/>
              </a:rPr>
              <a:t> </a:t>
            </a:r>
            <a:r>
              <a:rPr lang="sv-SE" dirty="0" err="1" smtClean="0">
                <a:latin typeface="Arial Narrow" pitchFamily="34" charset="0"/>
              </a:rPr>
              <a:t>conclusions</a:t>
            </a:r>
            <a:r>
              <a:rPr lang="sv-SE" dirty="0" smtClean="0">
                <a:latin typeface="Arial Narrow" pitchFamily="34" charset="0"/>
              </a:rPr>
              <a:t> </a:t>
            </a:r>
            <a:r>
              <a:rPr lang="sv-SE" dirty="0" err="1" smtClean="0">
                <a:latin typeface="Arial Narrow" pitchFamily="34" charset="0"/>
              </a:rPr>
              <a:t>about</a:t>
            </a:r>
            <a:r>
              <a:rPr lang="sv-SE" dirty="0" smtClean="0">
                <a:latin typeface="Arial Narrow" pitchFamily="34" charset="0"/>
              </a:rPr>
              <a:t> a </a:t>
            </a:r>
            <a:r>
              <a:rPr lang="sv-SE" dirty="0" err="1" smtClean="0">
                <a:latin typeface="Arial Narrow" pitchFamily="34" charset="0"/>
              </a:rPr>
              <a:t>whole</a:t>
            </a:r>
            <a:r>
              <a:rPr lang="sv-SE" dirty="0" smtClean="0">
                <a:latin typeface="Arial Narrow" pitchFamily="34" charset="0"/>
              </a:rPr>
              <a:t> </a:t>
            </a:r>
            <a:r>
              <a:rPr lang="sv-SE" dirty="0" err="1" smtClean="0">
                <a:latin typeface="Arial Narrow" pitchFamily="34" charset="0"/>
              </a:rPr>
              <a:t>group</a:t>
            </a:r>
            <a:r>
              <a:rPr lang="sv-SE" dirty="0" smtClean="0">
                <a:latin typeface="Arial Narrow" pitchFamily="34" charset="0"/>
              </a:rPr>
              <a:t> </a:t>
            </a:r>
            <a:r>
              <a:rPr lang="sv-SE" dirty="0" err="1" smtClean="0">
                <a:latin typeface="Arial Narrow" pitchFamily="34" charset="0"/>
              </a:rPr>
              <a:t>unless</a:t>
            </a:r>
            <a:r>
              <a:rPr lang="sv-SE" dirty="0" smtClean="0">
                <a:latin typeface="Arial Narrow" pitchFamily="34" charset="0"/>
              </a:rPr>
              <a:t> </a:t>
            </a:r>
            <a:r>
              <a:rPr lang="sv-SE" dirty="0" err="1" smtClean="0">
                <a:latin typeface="Arial Narrow" pitchFamily="34" charset="0"/>
              </a:rPr>
              <a:t>you</a:t>
            </a:r>
            <a:r>
              <a:rPr lang="sv-SE" dirty="0" smtClean="0">
                <a:latin typeface="Arial Narrow" pitchFamily="34" charset="0"/>
              </a:rPr>
              <a:t> got all or </a:t>
            </a:r>
            <a:r>
              <a:rPr lang="sv-SE" dirty="0" err="1" smtClean="0">
                <a:latin typeface="Arial Narrow" pitchFamily="34" charset="0"/>
              </a:rPr>
              <a:t>almost</a:t>
            </a:r>
            <a:r>
              <a:rPr lang="sv-SE" dirty="0" smtClean="0">
                <a:latin typeface="Arial Narrow" pitchFamily="34" charset="0"/>
              </a:rPr>
              <a:t> all </a:t>
            </a:r>
            <a:r>
              <a:rPr lang="sv-SE" dirty="0" err="1" smtClean="0">
                <a:latin typeface="Arial Narrow" pitchFamily="34" charset="0"/>
              </a:rPr>
              <a:t>to</a:t>
            </a:r>
            <a:r>
              <a:rPr lang="sv-SE" dirty="0" smtClean="0">
                <a:latin typeface="Arial Narrow" pitchFamily="34" charset="0"/>
              </a:rPr>
              <a:t> </a:t>
            </a:r>
            <a:r>
              <a:rPr lang="sv-SE" dirty="0" err="1" smtClean="0">
                <a:latin typeface="Arial Narrow" pitchFamily="34" charset="0"/>
              </a:rPr>
              <a:t>answer</a:t>
            </a:r>
            <a:endParaRPr lang="sv-SE" dirty="0" smtClean="0">
              <a:latin typeface="Arial Narrow" pitchFamily="34" charset="0"/>
            </a:endParaRPr>
          </a:p>
          <a:p>
            <a:r>
              <a:rPr lang="sv-SE" dirty="0" err="1" smtClean="0">
                <a:latin typeface="Arial Narrow" pitchFamily="34" charset="0"/>
              </a:rPr>
              <a:t>Again</a:t>
            </a:r>
            <a:r>
              <a:rPr lang="sv-SE" dirty="0" smtClean="0">
                <a:latin typeface="Arial Narrow" pitchFamily="34" charset="0"/>
              </a:rPr>
              <a:t> – be sure </a:t>
            </a:r>
            <a:r>
              <a:rPr lang="sv-SE" dirty="0" err="1" smtClean="0">
                <a:latin typeface="Arial Narrow" pitchFamily="34" charset="0"/>
              </a:rPr>
              <a:t>to</a:t>
            </a:r>
            <a:r>
              <a:rPr lang="sv-SE" dirty="0" smtClean="0">
                <a:latin typeface="Arial Narrow" pitchFamily="34" charset="0"/>
              </a:rPr>
              <a:t> </a:t>
            </a:r>
            <a:r>
              <a:rPr lang="sv-SE" dirty="0" err="1" smtClean="0">
                <a:latin typeface="Arial Narrow" pitchFamily="34" charset="0"/>
              </a:rPr>
              <a:t>tell</a:t>
            </a:r>
            <a:r>
              <a:rPr lang="sv-SE" dirty="0" smtClean="0">
                <a:latin typeface="Arial Narrow" pitchFamily="34" charset="0"/>
              </a:rPr>
              <a:t> </a:t>
            </a:r>
            <a:r>
              <a:rPr lang="sv-SE" dirty="0" err="1" smtClean="0">
                <a:latin typeface="Arial Narrow" pitchFamily="34" charset="0"/>
              </a:rPr>
              <a:t>your</a:t>
            </a:r>
            <a:r>
              <a:rPr lang="sv-SE" dirty="0" smtClean="0">
                <a:latin typeface="Arial Narrow" pitchFamily="34" charset="0"/>
              </a:rPr>
              <a:t> </a:t>
            </a:r>
            <a:r>
              <a:rPr lang="sv-SE" dirty="0" err="1" smtClean="0">
                <a:latin typeface="Arial Narrow" pitchFamily="34" charset="0"/>
              </a:rPr>
              <a:t>audience</a:t>
            </a:r>
            <a:r>
              <a:rPr lang="sv-SE" dirty="0" smtClean="0">
                <a:latin typeface="Arial Narrow" pitchFamily="34" charset="0"/>
              </a:rPr>
              <a:t> HOW </a:t>
            </a:r>
            <a:r>
              <a:rPr lang="sv-SE" dirty="0" err="1" smtClean="0">
                <a:latin typeface="Arial Narrow" pitchFamily="34" charset="0"/>
              </a:rPr>
              <a:t>you</a:t>
            </a:r>
            <a:r>
              <a:rPr lang="sv-SE" dirty="0" smtClean="0">
                <a:latin typeface="Arial Narrow" pitchFamily="34" charset="0"/>
              </a:rPr>
              <a:t> </a:t>
            </a:r>
            <a:r>
              <a:rPr lang="sv-SE" dirty="0" err="1" smtClean="0">
                <a:latin typeface="Arial Narrow" pitchFamily="34" charset="0"/>
              </a:rPr>
              <a:t>did</a:t>
            </a:r>
            <a:r>
              <a:rPr lang="sv-SE" dirty="0" smtClean="0">
                <a:latin typeface="Arial Narrow" pitchFamily="34" charset="0"/>
              </a:rPr>
              <a:t> </a:t>
            </a:r>
            <a:r>
              <a:rPr lang="sv-SE" dirty="0" err="1" smtClean="0">
                <a:latin typeface="Arial Narrow" pitchFamily="34" charset="0"/>
              </a:rPr>
              <a:t>something</a:t>
            </a:r>
            <a:r>
              <a:rPr lang="sv-SE" dirty="0" smtClean="0">
                <a:latin typeface="Arial Narrow" pitchFamily="34" charset="0"/>
              </a:rPr>
              <a:t> – and </a:t>
            </a:r>
            <a:r>
              <a:rPr lang="sv-SE" dirty="0" err="1" smtClean="0">
                <a:latin typeface="Arial Narrow" pitchFamily="34" charset="0"/>
              </a:rPr>
              <a:t>if</a:t>
            </a:r>
            <a:r>
              <a:rPr lang="sv-SE" dirty="0" smtClean="0">
                <a:latin typeface="Arial Narrow" pitchFamily="34" charset="0"/>
              </a:rPr>
              <a:t> </a:t>
            </a:r>
            <a:r>
              <a:rPr lang="sv-SE" dirty="0" err="1" smtClean="0">
                <a:latin typeface="Arial Narrow" pitchFamily="34" charset="0"/>
              </a:rPr>
              <a:t>you</a:t>
            </a:r>
            <a:r>
              <a:rPr lang="sv-SE" dirty="0" smtClean="0">
                <a:latin typeface="Arial Narrow" pitchFamily="34" charset="0"/>
              </a:rPr>
              <a:t> do </a:t>
            </a:r>
            <a:r>
              <a:rPr lang="sv-SE" dirty="0" err="1" smtClean="0">
                <a:latin typeface="Arial Narrow" pitchFamily="34" charset="0"/>
              </a:rPr>
              <a:t>that</a:t>
            </a:r>
            <a:r>
              <a:rPr lang="sv-SE" dirty="0" smtClean="0">
                <a:latin typeface="Arial Narrow" pitchFamily="34" charset="0"/>
              </a:rPr>
              <a:t> </a:t>
            </a:r>
            <a:r>
              <a:rPr lang="sv-SE" dirty="0" err="1" smtClean="0">
                <a:latin typeface="Arial Narrow" pitchFamily="34" charset="0"/>
              </a:rPr>
              <a:t>you</a:t>
            </a:r>
            <a:r>
              <a:rPr lang="sv-SE" dirty="0" smtClean="0">
                <a:latin typeface="Arial Narrow" pitchFamily="34" charset="0"/>
              </a:rPr>
              <a:t> get </a:t>
            </a:r>
            <a:r>
              <a:rPr lang="sv-SE" dirty="0" err="1" smtClean="0">
                <a:latin typeface="Arial Narrow" pitchFamily="34" charset="0"/>
              </a:rPr>
              <a:t>away</a:t>
            </a:r>
            <a:r>
              <a:rPr lang="sv-SE" dirty="0" smtClean="0">
                <a:latin typeface="Arial Narrow" pitchFamily="34" charset="0"/>
              </a:rPr>
              <a:t> </a:t>
            </a:r>
            <a:r>
              <a:rPr lang="sv-SE" dirty="0" err="1" smtClean="0">
                <a:latin typeface="Arial Narrow" pitchFamily="34" charset="0"/>
              </a:rPr>
              <a:t>with</a:t>
            </a:r>
            <a:r>
              <a:rPr lang="sv-SE" dirty="0" smtClean="0">
                <a:latin typeface="Arial Narrow" pitchFamily="34" charset="0"/>
              </a:rPr>
              <a:t> a </a:t>
            </a:r>
            <a:r>
              <a:rPr lang="sv-SE" dirty="0" err="1" smtClean="0">
                <a:latin typeface="Arial Narrow" pitchFamily="34" charset="0"/>
              </a:rPr>
              <a:t>lot</a:t>
            </a:r>
            <a:r>
              <a:rPr lang="sv-SE" dirty="0" smtClean="0">
                <a:latin typeface="Arial Narrow" pitchFamily="34" charset="0"/>
              </a:rPr>
              <a:t> </a:t>
            </a:r>
            <a:r>
              <a:rPr lang="sv-SE" dirty="0" err="1" smtClean="0">
                <a:latin typeface="Arial Narrow" pitchFamily="34" charset="0"/>
              </a:rPr>
              <a:t>of</a:t>
            </a:r>
            <a:r>
              <a:rPr lang="sv-SE" dirty="0" smtClean="0">
                <a:latin typeface="Arial Narrow" pitchFamily="34" charset="0"/>
              </a:rPr>
              <a:t> </a:t>
            </a:r>
            <a:r>
              <a:rPr lang="sv-SE" dirty="0" err="1" smtClean="0">
                <a:latin typeface="Arial Narrow" pitchFamily="34" charset="0"/>
              </a:rPr>
              <a:t>things</a:t>
            </a:r>
            <a:endParaRPr lang="sv-SE" dirty="0">
              <a:latin typeface="Arial Narrow" pitchFamily="34" charset="0"/>
            </a:endParaRPr>
          </a:p>
        </p:txBody>
      </p:sp>
    </p:spTree>
    <p:extLst>
      <p:ext uri="{BB962C8B-B14F-4D97-AF65-F5344CB8AC3E}">
        <p14:creationId xmlns:p14="http://schemas.microsoft.com/office/powerpoint/2010/main" val="11117111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304800"/>
            <a:ext cx="8153400" cy="1143000"/>
          </a:xfrm>
        </p:spPr>
        <p:txBody>
          <a:bodyPr/>
          <a:lstStyle/>
          <a:p>
            <a:pPr eaLnBrk="1" hangingPunct="1"/>
            <a:r>
              <a:rPr lang="sv-SE" dirty="0" smtClean="0">
                <a:latin typeface="Arial Narrow" pitchFamily="34" charset="0"/>
              </a:rPr>
              <a:t>www.valpejl.se</a:t>
            </a:r>
            <a:endParaRPr lang="en-US" dirty="0" smtClean="0">
              <a:latin typeface="Arial Narrow" pitchFamily="34" charset="0"/>
            </a:endParaRPr>
          </a:p>
        </p:txBody>
      </p:sp>
      <p:sp>
        <p:nvSpPr>
          <p:cNvPr id="35843" name="Rectangle 3"/>
          <p:cNvSpPr>
            <a:spLocks noGrp="1" noChangeArrowheads="1"/>
          </p:cNvSpPr>
          <p:nvPr>
            <p:ph type="body" idx="1"/>
          </p:nvPr>
        </p:nvSpPr>
        <p:spPr>
          <a:xfrm>
            <a:off x="1219200" y="2276475"/>
            <a:ext cx="7467600" cy="3849688"/>
          </a:xfrm>
        </p:spPr>
        <p:txBody>
          <a:bodyPr/>
          <a:lstStyle/>
          <a:p>
            <a:pPr eaLnBrk="1" hangingPunct="1"/>
            <a:r>
              <a:rPr lang="sv-SE" dirty="0" smtClean="0">
                <a:latin typeface="Arial Narrow" pitchFamily="34" charset="0"/>
              </a:rPr>
              <a:t>val = 	</a:t>
            </a:r>
            <a:r>
              <a:rPr lang="sv-SE" dirty="0" err="1" smtClean="0">
                <a:latin typeface="Arial Narrow" pitchFamily="34" charset="0"/>
              </a:rPr>
              <a:t>election</a:t>
            </a:r>
            <a:endParaRPr lang="sv-SE" dirty="0" smtClean="0">
              <a:latin typeface="Arial Narrow" pitchFamily="34" charset="0"/>
            </a:endParaRPr>
          </a:p>
          <a:p>
            <a:pPr eaLnBrk="1" hangingPunct="1"/>
            <a:r>
              <a:rPr lang="sv-SE" dirty="0" smtClean="0">
                <a:latin typeface="Arial Narrow" pitchFamily="34" charset="0"/>
              </a:rPr>
              <a:t>pejl = 	1) </a:t>
            </a:r>
            <a:r>
              <a:rPr lang="sv-SE" dirty="0" err="1" smtClean="0">
                <a:latin typeface="Arial Narrow" pitchFamily="34" charset="0"/>
              </a:rPr>
              <a:t>to</a:t>
            </a:r>
            <a:r>
              <a:rPr lang="sv-SE" dirty="0" smtClean="0">
                <a:latin typeface="Arial Narrow" pitchFamily="34" charset="0"/>
              </a:rPr>
              <a:t> </a:t>
            </a:r>
            <a:r>
              <a:rPr lang="sv-SE" dirty="0" err="1" smtClean="0">
                <a:latin typeface="Arial Narrow" pitchFamily="34" charset="0"/>
              </a:rPr>
              <a:t>examine</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check </a:t>
            </a:r>
            <a:r>
              <a:rPr lang="sv-SE" dirty="0" err="1" smtClean="0">
                <a:latin typeface="Arial Narrow" pitchFamily="34" charset="0"/>
              </a:rPr>
              <a:t>out</a:t>
            </a:r>
            <a:endParaRPr lang="sv-SE" dirty="0" smtClean="0">
              <a:latin typeface="Arial Narrow" pitchFamily="34" charset="0"/>
            </a:endParaRPr>
          </a:p>
          <a:p>
            <a:pPr lvl="4" eaLnBrk="1" hangingPunct="1">
              <a:buFontTx/>
              <a:buNone/>
            </a:pPr>
            <a:r>
              <a:rPr lang="sv-SE" sz="3200" dirty="0" smtClean="0">
                <a:latin typeface="Arial Narrow" pitchFamily="34" charset="0"/>
              </a:rPr>
              <a:t>2) </a:t>
            </a:r>
            <a:r>
              <a:rPr lang="sv-SE" sz="3200" dirty="0" err="1" smtClean="0">
                <a:latin typeface="Arial Narrow" pitchFamily="34" charset="0"/>
              </a:rPr>
              <a:t>to</a:t>
            </a:r>
            <a:r>
              <a:rPr lang="sv-SE" sz="3200" dirty="0" smtClean="0">
                <a:latin typeface="Arial Narrow" pitchFamily="34" charset="0"/>
              </a:rPr>
              <a:t> </a:t>
            </a:r>
            <a:r>
              <a:rPr lang="sv-SE" sz="3200" dirty="0" err="1" smtClean="0">
                <a:latin typeface="Arial Narrow" pitchFamily="34" charset="0"/>
              </a:rPr>
              <a:t>measure</a:t>
            </a:r>
            <a:r>
              <a:rPr lang="sv-SE" sz="3200" dirty="0" smtClean="0">
                <a:latin typeface="Arial Narrow" pitchFamily="34" charset="0"/>
              </a:rPr>
              <a:t> </a:t>
            </a:r>
            <a:r>
              <a:rPr lang="sv-SE" sz="3200" dirty="0" err="1" smtClean="0">
                <a:latin typeface="Arial Narrow" pitchFamily="34" charset="0"/>
              </a:rPr>
              <a:t>depth</a:t>
            </a:r>
            <a:r>
              <a:rPr lang="sv-SE" sz="3200" dirty="0" smtClean="0">
                <a:latin typeface="Arial Narrow" pitchFamily="34" charset="0"/>
              </a:rPr>
              <a:t> (sonar)</a:t>
            </a:r>
          </a:p>
          <a:p>
            <a:pPr lvl="4" eaLnBrk="1" hangingPunct="1">
              <a:buFontTx/>
              <a:buNone/>
            </a:pPr>
            <a:r>
              <a:rPr lang="sv-SE" sz="3200" dirty="0" smtClean="0">
                <a:latin typeface="Arial Narrow" pitchFamily="34" charset="0"/>
              </a:rPr>
              <a:t>3) be in </a:t>
            </a:r>
            <a:r>
              <a:rPr lang="sv-SE" sz="3200" dirty="0" err="1" smtClean="0">
                <a:latin typeface="Arial Narrow" pitchFamily="34" charset="0"/>
              </a:rPr>
              <a:t>control</a:t>
            </a:r>
            <a:r>
              <a:rPr lang="sv-SE" sz="3200" dirty="0" smtClean="0">
                <a:latin typeface="Arial Narrow" pitchFamily="34" charset="0"/>
              </a:rPr>
              <a:t>  </a:t>
            </a:r>
            <a:endParaRPr lang="en-US" sz="3200" dirty="0" smtClean="0">
              <a:latin typeface="Arial Narrow" pitchFamily="34" charset="0"/>
            </a:endParaRPr>
          </a:p>
        </p:txBody>
      </p:sp>
    </p:spTree>
    <p:extLst>
      <p:ext uri="{BB962C8B-B14F-4D97-AF65-F5344CB8AC3E}">
        <p14:creationId xmlns:p14="http://schemas.microsoft.com/office/powerpoint/2010/main" val="28964250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a:extLst>
              <a:ext uri="{28A0092B-C50C-407E-A947-70E740481C1C}">
                <a14:useLocalDpi xmlns:a14="http://schemas.microsoft.com/office/drawing/2010/main" val="0"/>
              </a:ext>
            </a:extLst>
          </a:blip>
          <a:srcRect l="5582" t="12193" r="6537" b="5290"/>
          <a:stretch>
            <a:fillRect/>
          </a:stretch>
        </p:blipFill>
        <p:spPr bwMode="auto">
          <a:xfrm>
            <a:off x="0" y="0"/>
            <a:ext cx="9144000" cy="68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4235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0" y="304800"/>
            <a:ext cx="8077200" cy="1143000"/>
          </a:xfrm>
        </p:spPr>
        <p:txBody>
          <a:bodyPr/>
          <a:lstStyle/>
          <a:p>
            <a:pPr eaLnBrk="1" hangingPunct="1"/>
            <a:r>
              <a:rPr lang="sv-SE" dirty="0" err="1" smtClean="0">
                <a:latin typeface="Arial Narrow" pitchFamily="34" charset="0"/>
              </a:rPr>
              <a:t>Background</a:t>
            </a:r>
            <a:endParaRPr lang="en-US" dirty="0" smtClean="0">
              <a:latin typeface="Arial Narrow" pitchFamily="34" charset="0"/>
            </a:endParaRPr>
          </a:p>
        </p:txBody>
      </p:sp>
      <p:sp>
        <p:nvSpPr>
          <p:cNvPr id="37891" name="Rectangle 3"/>
          <p:cNvSpPr>
            <a:spLocks noGrp="1" noChangeArrowheads="1"/>
          </p:cNvSpPr>
          <p:nvPr>
            <p:ph type="body" idx="1"/>
          </p:nvPr>
        </p:nvSpPr>
        <p:spPr>
          <a:xfrm>
            <a:off x="1295400" y="1600200"/>
            <a:ext cx="7597774" cy="4525963"/>
          </a:xfrm>
        </p:spPr>
        <p:txBody>
          <a:bodyPr/>
          <a:lstStyle/>
          <a:p>
            <a:pPr eaLnBrk="1" hangingPunct="1"/>
            <a:r>
              <a:rPr lang="sv-SE" dirty="0" err="1" smtClean="0">
                <a:latin typeface="Arial Narrow" pitchFamily="34" charset="0"/>
              </a:rPr>
              <a:t>Parliamentary</a:t>
            </a:r>
            <a:r>
              <a:rPr lang="sv-SE" dirty="0" smtClean="0">
                <a:latin typeface="Arial Narrow" pitchFamily="34" charset="0"/>
              </a:rPr>
              <a:t> system – 4% and </a:t>
            </a:r>
            <a:r>
              <a:rPr lang="sv-SE" dirty="0" err="1" smtClean="0">
                <a:latin typeface="Arial Narrow" pitchFamily="34" charset="0"/>
              </a:rPr>
              <a:t>you’re</a:t>
            </a:r>
            <a:r>
              <a:rPr lang="sv-SE" dirty="0" smtClean="0">
                <a:latin typeface="Arial Narrow" pitchFamily="34" charset="0"/>
              </a:rPr>
              <a:t> in</a:t>
            </a:r>
          </a:p>
          <a:p>
            <a:pPr eaLnBrk="1" hangingPunct="1"/>
            <a:r>
              <a:rPr lang="sv-SE" dirty="0" smtClean="0">
                <a:latin typeface="Arial Narrow" pitchFamily="34" charset="0"/>
              </a:rPr>
              <a:t>Seven </a:t>
            </a:r>
            <a:r>
              <a:rPr lang="sv-SE" dirty="0" err="1" smtClean="0">
                <a:latin typeface="Arial Narrow" pitchFamily="34" charset="0"/>
              </a:rPr>
              <a:t>parties</a:t>
            </a:r>
            <a:r>
              <a:rPr lang="sv-SE" dirty="0" smtClean="0">
                <a:latin typeface="Arial Narrow" pitchFamily="34" charset="0"/>
              </a:rPr>
              <a:t> in the national </a:t>
            </a:r>
            <a:r>
              <a:rPr lang="sv-SE" dirty="0" err="1" smtClean="0">
                <a:latin typeface="Arial Narrow" pitchFamily="34" charset="0"/>
              </a:rPr>
              <a:t>parliament</a:t>
            </a:r>
            <a:endParaRPr lang="sv-SE" dirty="0" smtClean="0">
              <a:latin typeface="Arial Narrow" pitchFamily="34" charset="0"/>
            </a:endParaRPr>
          </a:p>
          <a:p>
            <a:pPr eaLnBrk="1" hangingPunct="1"/>
            <a:r>
              <a:rPr lang="sv-SE" dirty="0" smtClean="0">
                <a:latin typeface="Arial Narrow" pitchFamily="34" charset="0"/>
              </a:rPr>
              <a:t>Another </a:t>
            </a:r>
            <a:r>
              <a:rPr lang="sv-SE" dirty="0" err="1" smtClean="0">
                <a:latin typeface="Arial Narrow" pitchFamily="34" charset="0"/>
              </a:rPr>
              <a:t>three</a:t>
            </a:r>
            <a:r>
              <a:rPr lang="sv-SE" dirty="0" smtClean="0">
                <a:latin typeface="Arial Narrow" pitchFamily="34" charset="0"/>
              </a:rPr>
              <a:t> </a:t>
            </a:r>
            <a:r>
              <a:rPr lang="sv-SE" dirty="0" err="1" smtClean="0">
                <a:latin typeface="Arial Narrow" pitchFamily="34" charset="0"/>
              </a:rPr>
              <a:t>that</a:t>
            </a:r>
            <a:r>
              <a:rPr lang="sv-SE" dirty="0" smtClean="0">
                <a:latin typeface="Arial Narrow" pitchFamily="34" charset="0"/>
              </a:rPr>
              <a:t> </a:t>
            </a:r>
            <a:r>
              <a:rPr lang="sv-SE" dirty="0" err="1" smtClean="0">
                <a:latin typeface="Arial Narrow" pitchFamily="34" charset="0"/>
              </a:rPr>
              <a:t>might</a:t>
            </a:r>
            <a:r>
              <a:rPr lang="sv-SE" dirty="0" smtClean="0">
                <a:latin typeface="Arial Narrow" pitchFamily="34" charset="0"/>
              </a:rPr>
              <a:t> </a:t>
            </a:r>
            <a:r>
              <a:rPr lang="sv-SE" dirty="0" err="1" smtClean="0">
                <a:latin typeface="Arial Narrow" pitchFamily="34" charset="0"/>
              </a:rPr>
              <a:t>qualify</a:t>
            </a:r>
            <a:endParaRPr lang="sv-SE" dirty="0" smtClean="0">
              <a:latin typeface="Arial Narrow" pitchFamily="34" charset="0"/>
            </a:endParaRPr>
          </a:p>
          <a:p>
            <a:pPr eaLnBrk="1" hangingPunct="1"/>
            <a:r>
              <a:rPr lang="sv-SE" dirty="0" smtClean="0">
                <a:latin typeface="Arial Narrow" pitchFamily="34" charset="0"/>
              </a:rPr>
              <a:t>Another 200 or so for the </a:t>
            </a:r>
            <a:r>
              <a:rPr lang="sv-SE" dirty="0" err="1" smtClean="0">
                <a:latin typeface="Arial Narrow" pitchFamily="34" charset="0"/>
              </a:rPr>
              <a:t>local</a:t>
            </a:r>
            <a:r>
              <a:rPr lang="sv-SE" dirty="0" smtClean="0">
                <a:latin typeface="Arial Narrow" pitchFamily="34" charset="0"/>
              </a:rPr>
              <a:t>, regional and national </a:t>
            </a:r>
            <a:r>
              <a:rPr lang="sv-SE" dirty="0" err="1" smtClean="0">
                <a:latin typeface="Arial Narrow" pitchFamily="34" charset="0"/>
              </a:rPr>
              <a:t>parliament</a:t>
            </a:r>
            <a:endParaRPr lang="sv-SE" dirty="0" smtClean="0">
              <a:latin typeface="Arial Narrow" pitchFamily="34" charset="0"/>
            </a:endParaRPr>
          </a:p>
          <a:p>
            <a:pPr eaLnBrk="1" hangingPunct="1"/>
            <a:r>
              <a:rPr lang="sv-SE" dirty="0" smtClean="0">
                <a:latin typeface="Arial Narrow" pitchFamily="34" charset="0"/>
              </a:rPr>
              <a:t>In all 54 673 </a:t>
            </a:r>
            <a:r>
              <a:rPr lang="sv-SE" dirty="0" err="1" smtClean="0">
                <a:latin typeface="Arial Narrow" pitchFamily="34" charset="0"/>
              </a:rPr>
              <a:t>candidates</a:t>
            </a:r>
            <a:r>
              <a:rPr lang="sv-SE" dirty="0" smtClean="0">
                <a:latin typeface="Arial Narrow" pitchFamily="34" charset="0"/>
              </a:rPr>
              <a:t> </a:t>
            </a:r>
          </a:p>
          <a:p>
            <a:pPr eaLnBrk="1" hangingPunct="1"/>
            <a:r>
              <a:rPr lang="sv-SE" dirty="0" smtClean="0">
                <a:latin typeface="Arial Narrow" pitchFamily="34" charset="0"/>
              </a:rPr>
              <a:t>5 627 </a:t>
            </a:r>
            <a:r>
              <a:rPr lang="sv-SE" dirty="0" err="1" smtClean="0">
                <a:latin typeface="Arial Narrow" pitchFamily="34" charset="0"/>
              </a:rPr>
              <a:t>candidates</a:t>
            </a:r>
            <a:r>
              <a:rPr lang="sv-SE" dirty="0" smtClean="0">
                <a:latin typeface="Arial Narrow" pitchFamily="34" charset="0"/>
              </a:rPr>
              <a:t> for the national </a:t>
            </a:r>
            <a:r>
              <a:rPr lang="sv-SE" dirty="0" err="1" smtClean="0">
                <a:latin typeface="Arial Narrow" pitchFamily="34" charset="0"/>
              </a:rPr>
              <a:t>election</a:t>
            </a:r>
            <a:endParaRPr lang="en-US" dirty="0" smtClean="0">
              <a:latin typeface="Arial Narrow" pitchFamily="34" charset="0"/>
            </a:endParaRPr>
          </a:p>
        </p:txBody>
      </p:sp>
    </p:spTree>
    <p:extLst>
      <p:ext uri="{BB962C8B-B14F-4D97-AF65-F5344CB8AC3E}">
        <p14:creationId xmlns:p14="http://schemas.microsoft.com/office/powerpoint/2010/main" val="2151114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srcRect/>
          <a:stretch>
            <a:fillRect/>
          </a:stretch>
        </p:blipFill>
        <p:spPr bwMode="auto">
          <a:xfrm>
            <a:off x="914400" y="1676400"/>
            <a:ext cx="6832600" cy="4418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066800" y="304800"/>
            <a:ext cx="7772400" cy="1143000"/>
          </a:xfrm>
        </p:spPr>
        <p:txBody>
          <a:bodyPr/>
          <a:lstStyle/>
          <a:p>
            <a:pPr eaLnBrk="1" hangingPunct="1"/>
            <a:r>
              <a:rPr lang="sv-SE" dirty="0" smtClean="0">
                <a:latin typeface="Arial Narrow" pitchFamily="34" charset="0"/>
              </a:rPr>
              <a:t>The </a:t>
            </a:r>
            <a:r>
              <a:rPr lang="sv-SE" dirty="0" err="1" smtClean="0">
                <a:latin typeface="Arial Narrow" pitchFamily="34" charset="0"/>
              </a:rPr>
              <a:t>compass</a:t>
            </a:r>
            <a:endParaRPr lang="en-US" dirty="0" smtClean="0">
              <a:latin typeface="Arial Narrow" pitchFamily="34" charset="0"/>
            </a:endParaRPr>
          </a:p>
        </p:txBody>
      </p:sp>
      <p:sp>
        <p:nvSpPr>
          <p:cNvPr id="38915" name="Rectangle 3"/>
          <p:cNvSpPr>
            <a:spLocks noGrp="1" noChangeArrowheads="1"/>
          </p:cNvSpPr>
          <p:nvPr>
            <p:ph type="body" idx="1"/>
          </p:nvPr>
        </p:nvSpPr>
        <p:spPr>
          <a:xfrm>
            <a:off x="1752600" y="1676400"/>
            <a:ext cx="7086600" cy="4572000"/>
          </a:xfrm>
        </p:spPr>
        <p:txBody>
          <a:bodyPr/>
          <a:lstStyle/>
          <a:p>
            <a:pPr eaLnBrk="1" hangingPunct="1"/>
            <a:r>
              <a:rPr lang="sv-SE" dirty="0" smtClean="0">
                <a:latin typeface="Arial Narrow" pitchFamily="34" charset="0"/>
              </a:rPr>
              <a:t>A </a:t>
            </a:r>
            <a:r>
              <a:rPr lang="sv-SE" dirty="0" err="1" smtClean="0">
                <a:latin typeface="Arial Narrow" pitchFamily="34" charset="0"/>
              </a:rPr>
              <a:t>compass</a:t>
            </a:r>
            <a:r>
              <a:rPr lang="sv-SE" dirty="0" smtClean="0">
                <a:latin typeface="Arial Narrow" pitchFamily="34" charset="0"/>
              </a:rPr>
              <a:t> for </a:t>
            </a:r>
            <a:r>
              <a:rPr lang="sv-SE" dirty="0" err="1" smtClean="0">
                <a:latin typeface="Arial Narrow" pitchFamily="34" charset="0"/>
              </a:rPr>
              <a:t>voters</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a:t>
            </a:r>
            <a:r>
              <a:rPr lang="sv-SE" dirty="0" err="1" smtClean="0">
                <a:latin typeface="Arial Narrow" pitchFamily="34" charset="0"/>
              </a:rPr>
              <a:t>help</a:t>
            </a:r>
            <a:r>
              <a:rPr lang="sv-SE" dirty="0" smtClean="0">
                <a:latin typeface="Arial Narrow" pitchFamily="34" charset="0"/>
              </a:rPr>
              <a:t> </a:t>
            </a:r>
            <a:r>
              <a:rPr lang="sv-SE" dirty="0" err="1" smtClean="0">
                <a:latin typeface="Arial Narrow" pitchFamily="34" charset="0"/>
              </a:rPr>
              <a:t>them</a:t>
            </a:r>
            <a:r>
              <a:rPr lang="sv-SE" dirty="0" smtClean="0">
                <a:latin typeface="Arial Narrow" pitchFamily="34" charset="0"/>
              </a:rPr>
              <a:t> </a:t>
            </a:r>
            <a:r>
              <a:rPr lang="sv-SE" dirty="0" err="1" smtClean="0">
                <a:latin typeface="Arial Narrow" pitchFamily="34" charset="0"/>
              </a:rPr>
              <a:t>find</a:t>
            </a:r>
            <a:r>
              <a:rPr lang="sv-SE" dirty="0" smtClean="0">
                <a:latin typeface="Arial Narrow" pitchFamily="34" charset="0"/>
              </a:rPr>
              <a:t> a party </a:t>
            </a:r>
            <a:r>
              <a:rPr lang="sv-SE" dirty="0" err="1" smtClean="0">
                <a:latin typeface="Arial Narrow" pitchFamily="34" charset="0"/>
              </a:rPr>
              <a:t>that</a:t>
            </a:r>
            <a:r>
              <a:rPr lang="sv-SE" dirty="0" smtClean="0">
                <a:latin typeface="Arial Narrow" pitchFamily="34" charset="0"/>
              </a:rPr>
              <a:t> </a:t>
            </a:r>
            <a:r>
              <a:rPr lang="sv-SE" dirty="0" err="1" smtClean="0">
                <a:latin typeface="Arial Narrow" pitchFamily="34" charset="0"/>
              </a:rPr>
              <a:t>suits</a:t>
            </a:r>
            <a:r>
              <a:rPr lang="sv-SE" dirty="0" smtClean="0">
                <a:latin typeface="Arial Narrow" pitchFamily="34" charset="0"/>
              </a:rPr>
              <a:t> </a:t>
            </a:r>
            <a:r>
              <a:rPr lang="sv-SE" dirty="0" err="1" smtClean="0">
                <a:latin typeface="Arial Narrow" pitchFamily="34" charset="0"/>
              </a:rPr>
              <a:t>their</a:t>
            </a:r>
            <a:r>
              <a:rPr lang="sv-SE" dirty="0" smtClean="0">
                <a:latin typeface="Arial Narrow" pitchFamily="34" charset="0"/>
              </a:rPr>
              <a:t> opinion</a:t>
            </a:r>
          </a:p>
          <a:p>
            <a:pPr eaLnBrk="1" hangingPunct="1"/>
            <a:endParaRPr lang="sv-SE" dirty="0" smtClean="0"/>
          </a:p>
          <a:p>
            <a:pPr lvl="1" eaLnBrk="1" hangingPunct="1"/>
            <a:r>
              <a:rPr lang="sv-SE" dirty="0" err="1" smtClean="0">
                <a:latin typeface="Arial Narrow" pitchFamily="34" charset="0"/>
              </a:rPr>
              <a:t>Answer</a:t>
            </a:r>
            <a:r>
              <a:rPr lang="sv-SE" dirty="0" smtClean="0">
                <a:latin typeface="Arial Narrow" pitchFamily="34" charset="0"/>
              </a:rPr>
              <a:t> 50 </a:t>
            </a:r>
            <a:r>
              <a:rPr lang="sv-SE" dirty="0" err="1" smtClean="0">
                <a:latin typeface="Arial Narrow" pitchFamily="34" charset="0"/>
              </a:rPr>
              <a:t>questions</a:t>
            </a:r>
            <a:r>
              <a:rPr lang="sv-SE" dirty="0" smtClean="0">
                <a:latin typeface="Arial Narrow" pitchFamily="34" charset="0"/>
              </a:rPr>
              <a:t> in 10 areas</a:t>
            </a:r>
          </a:p>
          <a:p>
            <a:pPr lvl="1" eaLnBrk="1" hangingPunct="1"/>
            <a:r>
              <a:rPr lang="sv-SE" dirty="0" err="1" smtClean="0">
                <a:latin typeface="Arial Narrow" pitchFamily="34" charset="0"/>
              </a:rPr>
              <a:t>Possible</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mark </a:t>
            </a:r>
            <a:r>
              <a:rPr lang="sv-SE" dirty="0" err="1" smtClean="0">
                <a:latin typeface="Arial Narrow" pitchFamily="34" charset="0"/>
              </a:rPr>
              <a:t>questions</a:t>
            </a:r>
            <a:r>
              <a:rPr lang="sv-SE" dirty="0" smtClean="0">
                <a:latin typeface="Arial Narrow" pitchFamily="34" charset="0"/>
              </a:rPr>
              <a:t> </a:t>
            </a:r>
            <a:r>
              <a:rPr lang="sv-SE" dirty="0" err="1" smtClean="0">
                <a:latin typeface="Arial Narrow" pitchFamily="34" charset="0"/>
              </a:rPr>
              <a:t>with</a:t>
            </a:r>
            <a:r>
              <a:rPr lang="sv-SE" dirty="0" smtClean="0">
                <a:latin typeface="Arial Narrow" pitchFamily="34" charset="0"/>
              </a:rPr>
              <a:t> extra </a:t>
            </a:r>
            <a:r>
              <a:rPr lang="sv-SE" dirty="0" err="1" smtClean="0">
                <a:latin typeface="Arial Narrow" pitchFamily="34" charset="0"/>
              </a:rPr>
              <a:t>weight</a:t>
            </a:r>
            <a:endParaRPr lang="sv-SE" dirty="0" smtClean="0">
              <a:latin typeface="Arial Narrow" pitchFamily="34" charset="0"/>
            </a:endParaRPr>
          </a:p>
          <a:p>
            <a:pPr lvl="1" eaLnBrk="1" hangingPunct="1"/>
            <a:r>
              <a:rPr lang="sv-SE" dirty="0" err="1" smtClean="0">
                <a:latin typeface="Arial Narrow" pitchFamily="34" charset="0"/>
              </a:rPr>
              <a:t>Answers</a:t>
            </a:r>
            <a:r>
              <a:rPr lang="sv-SE" dirty="0" smtClean="0">
                <a:latin typeface="Arial Narrow" pitchFamily="34" charset="0"/>
              </a:rPr>
              <a:t> gives a </a:t>
            </a:r>
            <a:r>
              <a:rPr lang="sv-SE" dirty="0" err="1" smtClean="0">
                <a:latin typeface="Arial Narrow" pitchFamily="34" charset="0"/>
              </a:rPr>
              <a:t>percentage</a:t>
            </a:r>
            <a:r>
              <a:rPr lang="sv-SE" dirty="0" smtClean="0">
                <a:latin typeface="Arial Narrow" pitchFamily="34" charset="0"/>
              </a:rPr>
              <a:t> </a:t>
            </a:r>
            <a:r>
              <a:rPr lang="sv-SE" dirty="0" err="1" smtClean="0">
                <a:latin typeface="Arial Narrow" pitchFamily="34" charset="0"/>
              </a:rPr>
              <a:t>of</a:t>
            </a:r>
            <a:r>
              <a:rPr lang="sv-SE" dirty="0" smtClean="0">
                <a:latin typeface="Arial Narrow" pitchFamily="34" charset="0"/>
              </a:rPr>
              <a:t> </a:t>
            </a:r>
            <a:r>
              <a:rPr lang="sv-SE" dirty="0" err="1" smtClean="0">
                <a:latin typeface="Arial Narrow" pitchFamily="34" charset="0"/>
              </a:rPr>
              <a:t>how</a:t>
            </a:r>
            <a:r>
              <a:rPr lang="sv-SE" dirty="0" smtClean="0">
                <a:latin typeface="Arial Narrow" pitchFamily="34" charset="0"/>
              </a:rPr>
              <a:t> </a:t>
            </a:r>
            <a:r>
              <a:rPr lang="sv-SE" dirty="0" err="1" smtClean="0">
                <a:latin typeface="Arial Narrow" pitchFamily="34" charset="0"/>
              </a:rPr>
              <a:t>well</a:t>
            </a:r>
            <a:r>
              <a:rPr lang="sv-SE" dirty="0" smtClean="0">
                <a:latin typeface="Arial Narrow" pitchFamily="34" charset="0"/>
              </a:rPr>
              <a:t> </a:t>
            </a:r>
            <a:r>
              <a:rPr lang="sv-SE" dirty="0" err="1" smtClean="0">
                <a:latin typeface="Arial Narrow" pitchFamily="34" charset="0"/>
              </a:rPr>
              <a:t>your</a:t>
            </a:r>
            <a:r>
              <a:rPr lang="sv-SE" dirty="0" smtClean="0">
                <a:latin typeface="Arial Narrow" pitchFamily="34" charset="0"/>
              </a:rPr>
              <a:t> opinion </a:t>
            </a:r>
            <a:r>
              <a:rPr lang="sv-SE" dirty="0" err="1" smtClean="0">
                <a:latin typeface="Arial Narrow" pitchFamily="34" charset="0"/>
              </a:rPr>
              <a:t>matches</a:t>
            </a:r>
            <a:r>
              <a:rPr lang="sv-SE" dirty="0" smtClean="0">
                <a:latin typeface="Arial Narrow" pitchFamily="34" charset="0"/>
              </a:rPr>
              <a:t> the different </a:t>
            </a:r>
            <a:r>
              <a:rPr lang="sv-SE" dirty="0" err="1" smtClean="0">
                <a:latin typeface="Arial Narrow" pitchFamily="34" charset="0"/>
              </a:rPr>
              <a:t>parties</a:t>
            </a:r>
            <a:r>
              <a:rPr lang="sv-SE" dirty="0" smtClean="0">
                <a:latin typeface="Arial Narrow" pitchFamily="34" charset="0"/>
              </a:rPr>
              <a:t> in the national </a:t>
            </a:r>
            <a:r>
              <a:rPr lang="sv-SE" dirty="0" err="1" smtClean="0">
                <a:latin typeface="Arial Narrow" pitchFamily="34" charset="0"/>
              </a:rPr>
              <a:t>parliament</a:t>
            </a:r>
            <a:endParaRPr lang="sv-SE" dirty="0" smtClean="0">
              <a:latin typeface="Arial Narrow" pitchFamily="34" charset="0"/>
            </a:endParaRPr>
          </a:p>
          <a:p>
            <a:pPr lvl="1" eaLnBrk="1" hangingPunct="1"/>
            <a:endParaRPr lang="en-US" dirty="0" smtClean="0"/>
          </a:p>
        </p:txBody>
      </p:sp>
    </p:spTree>
    <p:extLst>
      <p:ext uri="{BB962C8B-B14F-4D97-AF65-F5344CB8AC3E}">
        <p14:creationId xmlns:p14="http://schemas.microsoft.com/office/powerpoint/2010/main" val="39334693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1761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18675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7993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5668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2606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2800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7869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304800"/>
            <a:ext cx="7924800" cy="1143000"/>
          </a:xfrm>
        </p:spPr>
        <p:txBody>
          <a:bodyPr/>
          <a:lstStyle/>
          <a:p>
            <a:pPr eaLnBrk="1" hangingPunct="1"/>
            <a:r>
              <a:rPr lang="sv-SE" dirty="0" smtClean="0">
                <a:latin typeface="Arial Narrow" pitchFamily="34" charset="0"/>
              </a:rPr>
              <a:t>The </a:t>
            </a:r>
            <a:r>
              <a:rPr lang="sv-SE" dirty="0" err="1" smtClean="0">
                <a:latin typeface="Arial Narrow" pitchFamily="34" charset="0"/>
              </a:rPr>
              <a:t>candidates</a:t>
            </a:r>
            <a:endParaRPr lang="en-US" dirty="0" smtClean="0">
              <a:latin typeface="Arial Narrow" pitchFamily="34" charset="0"/>
            </a:endParaRPr>
          </a:p>
        </p:txBody>
      </p:sp>
      <p:sp>
        <p:nvSpPr>
          <p:cNvPr id="47107" name="Rectangle 3"/>
          <p:cNvSpPr>
            <a:spLocks noGrp="1" noChangeArrowheads="1"/>
          </p:cNvSpPr>
          <p:nvPr>
            <p:ph type="body" idx="1"/>
          </p:nvPr>
        </p:nvSpPr>
        <p:spPr/>
        <p:txBody>
          <a:bodyPr/>
          <a:lstStyle/>
          <a:p>
            <a:pPr eaLnBrk="1" hangingPunct="1"/>
            <a:r>
              <a:rPr lang="sv-SE" dirty="0" smtClean="0">
                <a:latin typeface="Arial Narrow" pitchFamily="34" charset="0"/>
              </a:rPr>
              <a:t>Public information </a:t>
            </a:r>
            <a:r>
              <a:rPr lang="sv-SE" dirty="0" err="1" smtClean="0">
                <a:latin typeface="Arial Narrow" pitchFamily="34" charset="0"/>
              </a:rPr>
              <a:t>about</a:t>
            </a:r>
            <a:r>
              <a:rPr lang="sv-SE" dirty="0" smtClean="0">
                <a:latin typeface="Arial Narrow" pitchFamily="34" charset="0"/>
              </a:rPr>
              <a:t> all 54 673:</a:t>
            </a:r>
          </a:p>
          <a:p>
            <a:pPr lvl="1" eaLnBrk="1" hangingPunct="1"/>
            <a:r>
              <a:rPr lang="sv-SE" dirty="0" smtClean="0">
                <a:latin typeface="Arial Narrow" pitchFamily="34" charset="0"/>
              </a:rPr>
              <a:t>Age</a:t>
            </a:r>
          </a:p>
          <a:p>
            <a:pPr lvl="1" eaLnBrk="1" hangingPunct="1"/>
            <a:r>
              <a:rPr lang="sv-SE" dirty="0" smtClean="0">
                <a:latin typeface="Arial Narrow" pitchFamily="34" charset="0"/>
              </a:rPr>
              <a:t>Place </a:t>
            </a:r>
            <a:r>
              <a:rPr lang="sv-SE" dirty="0" err="1" smtClean="0">
                <a:latin typeface="Arial Narrow" pitchFamily="34" charset="0"/>
              </a:rPr>
              <a:t>of</a:t>
            </a:r>
            <a:r>
              <a:rPr lang="sv-SE" dirty="0" smtClean="0">
                <a:latin typeface="Arial Narrow" pitchFamily="34" charset="0"/>
              </a:rPr>
              <a:t> </a:t>
            </a:r>
            <a:r>
              <a:rPr lang="sv-SE" dirty="0" err="1" smtClean="0">
                <a:latin typeface="Arial Narrow" pitchFamily="34" charset="0"/>
              </a:rPr>
              <a:t>residence</a:t>
            </a:r>
            <a:endParaRPr lang="sv-SE" dirty="0" smtClean="0">
              <a:latin typeface="Arial Narrow" pitchFamily="34" charset="0"/>
            </a:endParaRPr>
          </a:p>
          <a:p>
            <a:pPr lvl="1" eaLnBrk="1" hangingPunct="1"/>
            <a:endParaRPr lang="sv-SE" dirty="0" smtClean="0">
              <a:latin typeface="Arial Narrow" pitchFamily="34" charset="0"/>
            </a:endParaRPr>
          </a:p>
          <a:p>
            <a:pPr lvl="1" eaLnBrk="1" hangingPunct="1"/>
            <a:r>
              <a:rPr lang="sv-SE" dirty="0" err="1" smtClean="0">
                <a:latin typeface="Arial Narrow" pitchFamily="34" charset="0"/>
              </a:rPr>
              <a:t>Declared</a:t>
            </a:r>
            <a:r>
              <a:rPr lang="sv-SE" dirty="0" smtClean="0">
                <a:latin typeface="Arial Narrow" pitchFamily="34" charset="0"/>
              </a:rPr>
              <a:t> </a:t>
            </a:r>
            <a:r>
              <a:rPr lang="sv-SE" dirty="0" err="1" smtClean="0">
                <a:latin typeface="Arial Narrow" pitchFamily="34" charset="0"/>
              </a:rPr>
              <a:t>income</a:t>
            </a:r>
            <a:r>
              <a:rPr lang="sv-SE" dirty="0" smtClean="0">
                <a:latin typeface="Arial Narrow" pitchFamily="34" charset="0"/>
              </a:rPr>
              <a:t> from </a:t>
            </a:r>
            <a:r>
              <a:rPr lang="sv-SE" dirty="0" err="1" smtClean="0">
                <a:latin typeface="Arial Narrow" pitchFamily="34" charset="0"/>
              </a:rPr>
              <a:t>two</a:t>
            </a:r>
            <a:r>
              <a:rPr lang="sv-SE" dirty="0" smtClean="0">
                <a:latin typeface="Arial Narrow" pitchFamily="34" charset="0"/>
              </a:rPr>
              <a:t> </a:t>
            </a:r>
            <a:r>
              <a:rPr lang="sv-SE" dirty="0" err="1" smtClean="0">
                <a:latin typeface="Arial Narrow" pitchFamily="34" charset="0"/>
              </a:rPr>
              <a:t>years</a:t>
            </a:r>
            <a:r>
              <a:rPr lang="sv-SE" dirty="0" smtClean="0">
                <a:latin typeface="Arial Narrow" pitchFamily="34" charset="0"/>
              </a:rPr>
              <a:t> back</a:t>
            </a:r>
          </a:p>
          <a:p>
            <a:pPr lvl="1" eaLnBrk="1" hangingPunct="1"/>
            <a:r>
              <a:rPr lang="sv-SE" dirty="0" smtClean="0">
                <a:latin typeface="Arial Narrow" pitchFamily="34" charset="0"/>
              </a:rPr>
              <a:t>Company </a:t>
            </a:r>
            <a:r>
              <a:rPr lang="sv-SE" dirty="0" err="1" smtClean="0">
                <a:latin typeface="Arial Narrow" pitchFamily="34" charset="0"/>
              </a:rPr>
              <a:t>interest</a:t>
            </a:r>
            <a:r>
              <a:rPr lang="sv-SE" dirty="0" smtClean="0">
                <a:latin typeface="Arial Narrow" pitchFamily="34" charset="0"/>
              </a:rPr>
              <a:t> – </a:t>
            </a:r>
            <a:r>
              <a:rPr lang="sv-SE" dirty="0" err="1" smtClean="0">
                <a:latin typeface="Arial Narrow" pitchFamily="34" charset="0"/>
              </a:rPr>
              <a:t>member</a:t>
            </a:r>
            <a:r>
              <a:rPr lang="sv-SE" dirty="0" smtClean="0">
                <a:latin typeface="Arial Narrow" pitchFamily="34" charset="0"/>
              </a:rPr>
              <a:t> </a:t>
            </a:r>
            <a:r>
              <a:rPr lang="sv-SE" dirty="0" err="1" smtClean="0">
                <a:latin typeface="Arial Narrow" pitchFamily="34" charset="0"/>
              </a:rPr>
              <a:t>of</a:t>
            </a:r>
            <a:r>
              <a:rPr lang="sv-SE" dirty="0" smtClean="0">
                <a:latin typeface="Arial Narrow" pitchFamily="34" charset="0"/>
              </a:rPr>
              <a:t> the board</a:t>
            </a:r>
          </a:p>
          <a:p>
            <a:pPr lvl="1" eaLnBrk="1" hangingPunct="1"/>
            <a:r>
              <a:rPr lang="sv-SE" dirty="0" err="1" smtClean="0">
                <a:latin typeface="Arial Narrow" pitchFamily="34" charset="0"/>
              </a:rPr>
              <a:t>Selfowned</a:t>
            </a:r>
            <a:r>
              <a:rPr lang="sv-SE" dirty="0" smtClean="0">
                <a:latin typeface="Arial Narrow" pitchFamily="34" charset="0"/>
              </a:rPr>
              <a:t> </a:t>
            </a:r>
            <a:r>
              <a:rPr lang="sv-SE" dirty="0" err="1" smtClean="0">
                <a:latin typeface="Arial Narrow" pitchFamily="34" charset="0"/>
              </a:rPr>
              <a:t>company</a:t>
            </a:r>
            <a:endParaRPr lang="sv-SE" dirty="0" smtClean="0">
              <a:latin typeface="Arial Narrow" pitchFamily="34" charset="0"/>
            </a:endParaRPr>
          </a:p>
          <a:p>
            <a:pPr lvl="1" eaLnBrk="1" hangingPunct="1"/>
            <a:endParaRPr lang="en-US" dirty="0" smtClean="0"/>
          </a:p>
        </p:txBody>
      </p:sp>
    </p:spTree>
    <p:extLst>
      <p:ext uri="{BB962C8B-B14F-4D97-AF65-F5344CB8AC3E}">
        <p14:creationId xmlns:p14="http://schemas.microsoft.com/office/powerpoint/2010/main" val="25366455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l="11292" t="12154" r="12413" b="16905"/>
          <a:stretch>
            <a:fillRect/>
          </a:stretch>
        </p:blipFill>
        <p:spPr bwMode="auto">
          <a:xfrm>
            <a:off x="0" y="-26988"/>
            <a:ext cx="9144000" cy="680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08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050"/>
          <p:cNvSpPr>
            <a:spLocks noGrp="1" noChangeArrowheads="1"/>
          </p:cNvSpPr>
          <p:nvPr>
            <p:ph type="title"/>
          </p:nvPr>
        </p:nvSpPr>
        <p:spPr>
          <a:xfrm>
            <a:off x="914400" y="304800"/>
            <a:ext cx="7924800" cy="1143000"/>
          </a:xfrm>
        </p:spPr>
        <p:txBody>
          <a:bodyPr/>
          <a:lstStyle/>
          <a:p>
            <a:pPr eaLnBrk="1" hangingPunct="1"/>
            <a:r>
              <a:rPr lang="en-US" sz="4000" smtClean="0">
                <a:latin typeface="Arial Narrow" pitchFamily="34" charset="0"/>
              </a:rPr>
              <a:t>Sampling Considerations</a:t>
            </a:r>
          </a:p>
        </p:txBody>
      </p:sp>
      <p:sp>
        <p:nvSpPr>
          <p:cNvPr id="235523" name="Rectangle 2051"/>
          <p:cNvSpPr>
            <a:spLocks noGrp="1" noChangeArrowheads="1"/>
          </p:cNvSpPr>
          <p:nvPr>
            <p:ph type="body" idx="1"/>
          </p:nvPr>
        </p:nvSpPr>
        <p:spPr>
          <a:xfrm>
            <a:off x="838200" y="1905000"/>
            <a:ext cx="8001000" cy="4114800"/>
          </a:xfrm>
        </p:spPr>
        <p:txBody>
          <a:bodyPr/>
          <a:lstStyle/>
          <a:p>
            <a:pPr eaLnBrk="1" hangingPunct="1"/>
            <a:r>
              <a:rPr lang="en-US" smtClean="0">
                <a:solidFill>
                  <a:srgbClr val="FFFFFF"/>
                </a:solidFill>
                <a:latin typeface="Arial Narrow" pitchFamily="34" charset="0"/>
                <a:cs typeface="Times New Roman" pitchFamily="18" charset="0"/>
              </a:rPr>
              <a:t>Systematic sample – Pulling every Nth record.</a:t>
            </a:r>
          </a:p>
          <a:p>
            <a:pPr eaLnBrk="1" hangingPunct="1"/>
            <a:r>
              <a:rPr lang="en-US" smtClean="0">
                <a:solidFill>
                  <a:srgbClr val="FFFFFF"/>
                </a:solidFill>
                <a:latin typeface="Arial Narrow" pitchFamily="34" charset="0"/>
                <a:cs typeface="Times New Roman" pitchFamily="18" charset="0"/>
              </a:rPr>
              <a:t>Stratified sample – pulling your sample based on another underlying number – such as population.</a:t>
            </a:r>
          </a:p>
          <a:p>
            <a:pPr lvl="1" eaLnBrk="1" hangingPunct="1"/>
            <a:r>
              <a:rPr lang="en-US" smtClean="0">
                <a:solidFill>
                  <a:srgbClr val="FFFFFF"/>
                </a:solidFill>
                <a:latin typeface="Arial Narrow" pitchFamily="34" charset="0"/>
                <a:cs typeface="Times New Roman" pitchFamily="18" charset="0"/>
              </a:rPr>
              <a:t>Rather than pouring all the records for four counties in a pot and pulling randomly – you pull a random sample from each county.</a:t>
            </a:r>
          </a:p>
          <a:p>
            <a:pPr eaLnBrk="1" hangingPunct="1"/>
            <a:r>
              <a:rPr lang="en-US" smtClean="0">
                <a:solidFill>
                  <a:srgbClr val="FFFFFF"/>
                </a:solidFill>
                <a:latin typeface="Arial Narrow" pitchFamily="34" charset="0"/>
                <a:cs typeface="Times New Roman" pitchFamily="18" charset="0"/>
              </a:rPr>
              <a:t>Oversampling – pulling more of a particular group in order to do further research with that group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23">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unsho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23">
                                            <p:txEl>
                                              <p:pRg st="1" end="1"/>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unshot.wav"/>
                                        </p:tgtEl>
                                      </p:cMediaNode>
                                    </p:audio>
                                  </p:subTnLst>
                                </p:cTn>
                              </p:par>
                              <p:par>
                                <p:cTn id="11" presetID="1" presetClass="entr" presetSubtype="0" fill="hold" grpId="0" nodeType="withEffect">
                                  <p:stCondLst>
                                    <p:cond delay="0"/>
                                  </p:stCondLst>
                                  <p:childTnLst>
                                    <p:set>
                                      <p:cBhvr>
                                        <p:cTn id="12" dur="1" fill="hold">
                                          <p:stCondLst>
                                            <p:cond delay="499"/>
                                          </p:stCondLst>
                                        </p:cTn>
                                        <p:tgtEl>
                                          <p:spTgt spid="235523">
                                            <p:txEl>
                                              <p:pRg st="2" end="2"/>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gunshot.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5523">
                                            <p:txEl>
                                              <p:pRg st="3" end="3"/>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90600" y="228600"/>
            <a:ext cx="7848600" cy="990600"/>
          </a:xfrm>
        </p:spPr>
        <p:txBody>
          <a:bodyPr/>
          <a:lstStyle/>
          <a:p>
            <a:pPr eaLnBrk="1" hangingPunct="1"/>
            <a:r>
              <a:rPr lang="sv-SE" dirty="0" smtClean="0">
                <a:latin typeface="Arial Narrow" pitchFamily="34" charset="0"/>
              </a:rPr>
              <a:t>The survey </a:t>
            </a:r>
            <a:endParaRPr lang="en-US" dirty="0" smtClean="0">
              <a:latin typeface="Arial Narrow" pitchFamily="34" charset="0"/>
            </a:endParaRPr>
          </a:p>
        </p:txBody>
      </p:sp>
      <p:sp>
        <p:nvSpPr>
          <p:cNvPr id="50179" name="Rectangle 3"/>
          <p:cNvSpPr>
            <a:spLocks noGrp="1" noChangeArrowheads="1"/>
          </p:cNvSpPr>
          <p:nvPr>
            <p:ph type="body" idx="1"/>
          </p:nvPr>
        </p:nvSpPr>
        <p:spPr>
          <a:xfrm>
            <a:off x="1295400" y="1600200"/>
            <a:ext cx="7391400" cy="4852988"/>
          </a:xfrm>
        </p:spPr>
        <p:txBody>
          <a:bodyPr/>
          <a:lstStyle/>
          <a:p>
            <a:pPr eaLnBrk="1" hangingPunct="1"/>
            <a:r>
              <a:rPr lang="sv-SE" dirty="0" smtClean="0">
                <a:latin typeface="Arial Narrow" pitchFamily="34" charset="0"/>
              </a:rPr>
              <a:t>For all 5 627 </a:t>
            </a:r>
            <a:r>
              <a:rPr lang="sv-SE" dirty="0" err="1" smtClean="0">
                <a:latin typeface="Arial Narrow" pitchFamily="34" charset="0"/>
              </a:rPr>
              <a:t>candidates</a:t>
            </a:r>
            <a:r>
              <a:rPr lang="sv-SE" dirty="0" smtClean="0">
                <a:latin typeface="Arial Narrow" pitchFamily="34" charset="0"/>
              </a:rPr>
              <a:t> for the national </a:t>
            </a:r>
            <a:r>
              <a:rPr lang="sv-SE" dirty="0" err="1" smtClean="0">
                <a:latin typeface="Arial Narrow" pitchFamily="34" charset="0"/>
              </a:rPr>
              <a:t>parliament</a:t>
            </a:r>
            <a:r>
              <a:rPr lang="sv-SE" dirty="0" smtClean="0">
                <a:latin typeface="Arial Narrow" pitchFamily="34" charset="0"/>
              </a:rPr>
              <a:t>:</a:t>
            </a:r>
          </a:p>
          <a:p>
            <a:pPr eaLnBrk="1" hangingPunct="1"/>
            <a:endParaRPr lang="sv-SE" dirty="0" smtClean="0">
              <a:latin typeface="Arial Narrow" pitchFamily="34" charset="0"/>
            </a:endParaRPr>
          </a:p>
          <a:p>
            <a:pPr lvl="1" eaLnBrk="1" hangingPunct="1"/>
            <a:r>
              <a:rPr lang="sv-SE" dirty="0" smtClean="0">
                <a:latin typeface="Arial Narrow" pitchFamily="34" charset="0"/>
              </a:rPr>
              <a:t>Contact all </a:t>
            </a:r>
            <a:r>
              <a:rPr lang="sv-SE" dirty="0" err="1" smtClean="0">
                <a:latin typeface="Arial Narrow" pitchFamily="34" charset="0"/>
              </a:rPr>
              <a:t>local</a:t>
            </a:r>
            <a:r>
              <a:rPr lang="sv-SE" dirty="0" smtClean="0">
                <a:latin typeface="Arial Narrow" pitchFamily="34" charset="0"/>
              </a:rPr>
              <a:t> party </a:t>
            </a:r>
            <a:r>
              <a:rPr lang="sv-SE" dirty="0" err="1" smtClean="0">
                <a:latin typeface="Arial Narrow" pitchFamily="34" charset="0"/>
              </a:rPr>
              <a:t>organizations</a:t>
            </a:r>
            <a:endParaRPr lang="sv-SE" dirty="0" smtClean="0">
              <a:latin typeface="Arial Narrow" pitchFamily="34" charset="0"/>
            </a:endParaRPr>
          </a:p>
          <a:p>
            <a:pPr lvl="1" eaLnBrk="1" hangingPunct="1"/>
            <a:r>
              <a:rPr lang="sv-SE" dirty="0" err="1" smtClean="0">
                <a:latin typeface="Arial Narrow" pitchFamily="34" charset="0"/>
              </a:rPr>
              <a:t>Gather</a:t>
            </a:r>
            <a:r>
              <a:rPr lang="sv-SE" dirty="0" smtClean="0">
                <a:latin typeface="Arial Narrow" pitchFamily="34" charset="0"/>
              </a:rPr>
              <a:t> e-mail </a:t>
            </a:r>
            <a:r>
              <a:rPr lang="sv-SE" dirty="0" err="1" smtClean="0">
                <a:latin typeface="Arial Narrow" pitchFamily="34" charset="0"/>
              </a:rPr>
              <a:t>addresses</a:t>
            </a:r>
            <a:r>
              <a:rPr lang="sv-SE" dirty="0" smtClean="0">
                <a:latin typeface="Arial Narrow" pitchFamily="34" charset="0"/>
              </a:rPr>
              <a:t> for all </a:t>
            </a:r>
            <a:r>
              <a:rPr lang="sv-SE" dirty="0" err="1" smtClean="0">
                <a:latin typeface="Arial Narrow" pitchFamily="34" charset="0"/>
              </a:rPr>
              <a:t>candidates</a:t>
            </a:r>
            <a:endParaRPr lang="sv-SE" dirty="0" smtClean="0">
              <a:latin typeface="Arial Narrow" pitchFamily="34" charset="0"/>
            </a:endParaRPr>
          </a:p>
          <a:p>
            <a:pPr lvl="1" eaLnBrk="1" hangingPunct="1"/>
            <a:r>
              <a:rPr lang="sv-SE" dirty="0" err="1" smtClean="0">
                <a:latin typeface="Arial Narrow" pitchFamily="34" charset="0"/>
              </a:rPr>
              <a:t>Use</a:t>
            </a:r>
            <a:r>
              <a:rPr lang="sv-SE" dirty="0" smtClean="0">
                <a:latin typeface="Arial Narrow" pitchFamily="34" charset="0"/>
              </a:rPr>
              <a:t> a web </a:t>
            </a:r>
            <a:r>
              <a:rPr lang="sv-SE" dirty="0" err="1" smtClean="0">
                <a:latin typeface="Arial Narrow" pitchFamily="34" charset="0"/>
              </a:rPr>
              <a:t>based</a:t>
            </a:r>
            <a:r>
              <a:rPr lang="sv-SE" dirty="0" smtClean="0">
                <a:latin typeface="Arial Narrow" pitchFamily="34" charset="0"/>
              </a:rPr>
              <a:t> survey </a:t>
            </a:r>
            <a:r>
              <a:rPr lang="sv-SE" dirty="0" err="1" smtClean="0">
                <a:latin typeface="Arial Narrow" pitchFamily="34" charset="0"/>
              </a:rPr>
              <a:t>tool</a:t>
            </a:r>
            <a:r>
              <a:rPr lang="sv-SE" dirty="0" smtClean="0">
                <a:latin typeface="Arial Narrow" pitchFamily="34" charset="0"/>
              </a:rPr>
              <a:t> and </a:t>
            </a:r>
            <a:r>
              <a:rPr lang="sv-SE" dirty="0" err="1" smtClean="0">
                <a:latin typeface="Arial Narrow" pitchFamily="34" charset="0"/>
              </a:rPr>
              <a:t>send</a:t>
            </a:r>
            <a:r>
              <a:rPr lang="sv-SE" dirty="0" smtClean="0">
                <a:latin typeface="Arial Narrow" pitchFamily="34" charset="0"/>
              </a:rPr>
              <a:t> </a:t>
            </a:r>
            <a:r>
              <a:rPr lang="sv-SE" dirty="0" err="1" smtClean="0">
                <a:latin typeface="Arial Narrow" pitchFamily="34" charset="0"/>
              </a:rPr>
              <a:t>each</a:t>
            </a:r>
            <a:r>
              <a:rPr lang="sv-SE" dirty="0" smtClean="0">
                <a:latin typeface="Arial Narrow" pitchFamily="34" charset="0"/>
              </a:rPr>
              <a:t> </a:t>
            </a:r>
            <a:r>
              <a:rPr lang="sv-SE" dirty="0" err="1" smtClean="0">
                <a:latin typeface="Arial Narrow" pitchFamily="34" charset="0"/>
              </a:rPr>
              <a:t>candidate</a:t>
            </a:r>
            <a:r>
              <a:rPr lang="sv-SE" dirty="0" smtClean="0">
                <a:latin typeface="Arial Narrow" pitchFamily="34" charset="0"/>
              </a:rPr>
              <a:t> a </a:t>
            </a:r>
            <a:r>
              <a:rPr lang="sv-SE" dirty="0" err="1" smtClean="0">
                <a:latin typeface="Arial Narrow" pitchFamily="34" charset="0"/>
              </a:rPr>
              <a:t>two</a:t>
            </a:r>
            <a:r>
              <a:rPr lang="sv-SE" dirty="0" smtClean="0">
                <a:latin typeface="Arial Narrow" pitchFamily="34" charset="0"/>
              </a:rPr>
              <a:t> part survey</a:t>
            </a:r>
          </a:p>
          <a:p>
            <a:pPr lvl="1" eaLnBrk="1" hangingPunct="1"/>
            <a:endParaRPr lang="sv-SE" dirty="0" smtClean="0">
              <a:latin typeface="Arial Narrow" pitchFamily="34" charset="0"/>
            </a:endParaRPr>
          </a:p>
          <a:p>
            <a:pPr lvl="1" eaLnBrk="1" hangingPunct="1"/>
            <a:r>
              <a:rPr lang="sv-SE" dirty="0" smtClean="0">
                <a:latin typeface="Arial Narrow" pitchFamily="34" charset="0"/>
              </a:rPr>
              <a:t>AND:  Ask </a:t>
            </a:r>
            <a:r>
              <a:rPr lang="sv-SE" dirty="0" err="1" smtClean="0">
                <a:latin typeface="Arial Narrow" pitchFamily="34" charset="0"/>
              </a:rPr>
              <a:t>them</a:t>
            </a:r>
            <a:r>
              <a:rPr lang="sv-SE" dirty="0" smtClean="0">
                <a:latin typeface="Arial Narrow" pitchFamily="34" charset="0"/>
              </a:rPr>
              <a:t> for a </a:t>
            </a:r>
            <a:r>
              <a:rPr lang="sv-SE" dirty="0" err="1" smtClean="0">
                <a:latin typeface="Arial Narrow" pitchFamily="34" charset="0"/>
              </a:rPr>
              <a:t>photo</a:t>
            </a:r>
            <a:endParaRPr lang="sv-SE" dirty="0" smtClean="0">
              <a:latin typeface="Arial Narrow" pitchFamily="34" charset="0"/>
            </a:endParaRPr>
          </a:p>
          <a:p>
            <a:pPr lvl="1" eaLnBrk="1" hangingPunct="1"/>
            <a:endParaRPr lang="en-US" dirty="0" smtClean="0"/>
          </a:p>
        </p:txBody>
      </p:sp>
    </p:spTree>
    <p:extLst>
      <p:ext uri="{BB962C8B-B14F-4D97-AF65-F5344CB8AC3E}">
        <p14:creationId xmlns:p14="http://schemas.microsoft.com/office/powerpoint/2010/main" val="8460616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33400" y="304800"/>
            <a:ext cx="8305800" cy="1143000"/>
          </a:xfrm>
        </p:spPr>
        <p:txBody>
          <a:bodyPr/>
          <a:lstStyle/>
          <a:p>
            <a:pPr eaLnBrk="1" hangingPunct="1"/>
            <a:r>
              <a:rPr lang="sv-SE" dirty="0" smtClean="0">
                <a:latin typeface="Arial Narrow" pitchFamily="34" charset="0"/>
              </a:rPr>
              <a:t>The survey</a:t>
            </a:r>
            <a:endParaRPr lang="en-US" dirty="0" smtClean="0">
              <a:latin typeface="Arial Narrow" pitchFamily="34" charset="0"/>
            </a:endParaRPr>
          </a:p>
        </p:txBody>
      </p:sp>
      <p:sp>
        <p:nvSpPr>
          <p:cNvPr id="51203" name="Rectangle 3"/>
          <p:cNvSpPr>
            <a:spLocks noGrp="1" noChangeArrowheads="1"/>
          </p:cNvSpPr>
          <p:nvPr>
            <p:ph type="body" idx="1"/>
          </p:nvPr>
        </p:nvSpPr>
        <p:spPr>
          <a:xfrm>
            <a:off x="1143000" y="1600200"/>
            <a:ext cx="7543800" cy="4997450"/>
          </a:xfrm>
        </p:spPr>
        <p:txBody>
          <a:bodyPr/>
          <a:lstStyle/>
          <a:p>
            <a:pPr eaLnBrk="1" hangingPunct="1"/>
            <a:r>
              <a:rPr lang="sv-SE" dirty="0" smtClean="0">
                <a:latin typeface="Arial Narrow" pitchFamily="34" charset="0"/>
              </a:rPr>
              <a:t>Part 1: The Compass </a:t>
            </a:r>
            <a:r>
              <a:rPr lang="sv-SE" dirty="0" err="1" smtClean="0">
                <a:latin typeface="Arial Narrow" pitchFamily="34" charset="0"/>
              </a:rPr>
              <a:t>questions</a:t>
            </a:r>
            <a:endParaRPr lang="sv-SE" dirty="0" smtClean="0">
              <a:latin typeface="Arial Narrow" pitchFamily="34" charset="0"/>
            </a:endParaRPr>
          </a:p>
          <a:p>
            <a:pPr lvl="1" eaLnBrk="1" hangingPunct="1"/>
            <a:r>
              <a:rPr lang="sv-SE" dirty="0" err="1" smtClean="0">
                <a:latin typeface="Arial Narrow" pitchFamily="34" charset="0"/>
              </a:rPr>
              <a:t>Obligatory</a:t>
            </a:r>
            <a:r>
              <a:rPr lang="sv-SE" dirty="0" smtClean="0">
                <a:latin typeface="Arial Narrow" pitchFamily="34" charset="0"/>
              </a:rPr>
              <a:t> (</a:t>
            </a:r>
            <a:r>
              <a:rPr lang="sv-SE" dirty="0" err="1" smtClean="0">
                <a:latin typeface="Arial Narrow" pitchFamily="34" charset="0"/>
              </a:rPr>
              <a:t>but</a:t>
            </a:r>
            <a:r>
              <a:rPr lang="sv-SE" dirty="0" smtClean="0">
                <a:latin typeface="Arial Narrow" pitchFamily="34" charset="0"/>
              </a:rPr>
              <a:t> ”no opinion” </a:t>
            </a:r>
            <a:r>
              <a:rPr lang="sv-SE" dirty="0" err="1" smtClean="0">
                <a:latin typeface="Arial Narrow" pitchFamily="34" charset="0"/>
              </a:rPr>
              <a:t>was</a:t>
            </a:r>
            <a:r>
              <a:rPr lang="sv-SE" dirty="0" smtClean="0">
                <a:latin typeface="Arial Narrow" pitchFamily="34" charset="0"/>
              </a:rPr>
              <a:t> </a:t>
            </a:r>
            <a:r>
              <a:rPr lang="sv-SE" dirty="0" err="1" smtClean="0">
                <a:latin typeface="Arial Narrow" pitchFamily="34" charset="0"/>
              </a:rPr>
              <a:t>allowed</a:t>
            </a:r>
            <a:r>
              <a:rPr lang="sv-SE" dirty="0" smtClean="0">
                <a:latin typeface="Arial Narrow" pitchFamily="34" charset="0"/>
              </a:rPr>
              <a:t>)</a:t>
            </a:r>
          </a:p>
          <a:p>
            <a:pPr lvl="1" eaLnBrk="1" hangingPunct="1"/>
            <a:r>
              <a:rPr lang="sv-SE" dirty="0" err="1" smtClean="0">
                <a:latin typeface="Arial Narrow" pitchFamily="34" charset="0"/>
              </a:rPr>
              <a:t>Possible</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a:t>
            </a:r>
            <a:r>
              <a:rPr lang="sv-SE" dirty="0" err="1" smtClean="0">
                <a:latin typeface="Arial Narrow" pitchFamily="34" charset="0"/>
              </a:rPr>
              <a:t>comment</a:t>
            </a:r>
            <a:r>
              <a:rPr lang="sv-SE" dirty="0" smtClean="0">
                <a:latin typeface="Arial Narrow" pitchFamily="34" charset="0"/>
              </a:rPr>
              <a:t> </a:t>
            </a:r>
            <a:r>
              <a:rPr lang="sv-SE" dirty="0" err="1" smtClean="0">
                <a:latin typeface="Arial Narrow" pitchFamily="34" charset="0"/>
              </a:rPr>
              <a:t>each</a:t>
            </a:r>
            <a:r>
              <a:rPr lang="sv-SE" dirty="0" smtClean="0">
                <a:latin typeface="Arial Narrow" pitchFamily="34" charset="0"/>
              </a:rPr>
              <a:t> </a:t>
            </a:r>
            <a:r>
              <a:rPr lang="sv-SE" dirty="0" err="1" smtClean="0">
                <a:latin typeface="Arial Narrow" pitchFamily="34" charset="0"/>
              </a:rPr>
              <a:t>question</a:t>
            </a:r>
            <a:endParaRPr lang="sv-SE" dirty="0" smtClean="0">
              <a:latin typeface="Arial Narrow" pitchFamily="34" charset="0"/>
            </a:endParaRPr>
          </a:p>
          <a:p>
            <a:pPr lvl="1" eaLnBrk="1" hangingPunct="1"/>
            <a:endParaRPr lang="sv-SE" dirty="0" smtClean="0">
              <a:latin typeface="Arial Narrow" pitchFamily="34" charset="0"/>
            </a:endParaRPr>
          </a:p>
          <a:p>
            <a:pPr eaLnBrk="1" hangingPunct="1"/>
            <a:r>
              <a:rPr lang="sv-SE" dirty="0" smtClean="0">
                <a:latin typeface="Arial Narrow" pitchFamily="34" charset="0"/>
              </a:rPr>
              <a:t>Part 2: Personal and </a:t>
            </a:r>
            <a:r>
              <a:rPr lang="sv-SE" dirty="0" err="1" smtClean="0">
                <a:latin typeface="Arial Narrow" pitchFamily="34" charset="0"/>
              </a:rPr>
              <a:t>political</a:t>
            </a:r>
            <a:r>
              <a:rPr lang="sv-SE" dirty="0" smtClean="0">
                <a:latin typeface="Arial Narrow" pitchFamily="34" charset="0"/>
              </a:rPr>
              <a:t> </a:t>
            </a:r>
            <a:r>
              <a:rPr lang="sv-SE" dirty="0" err="1" smtClean="0">
                <a:latin typeface="Arial Narrow" pitchFamily="34" charset="0"/>
              </a:rPr>
              <a:t>questions</a:t>
            </a:r>
            <a:endParaRPr lang="sv-SE" dirty="0" smtClean="0">
              <a:latin typeface="Arial Narrow" pitchFamily="34" charset="0"/>
            </a:endParaRPr>
          </a:p>
          <a:p>
            <a:pPr lvl="1" eaLnBrk="1" hangingPunct="1"/>
            <a:r>
              <a:rPr lang="sv-SE" dirty="0" err="1" smtClean="0">
                <a:latin typeface="Arial Narrow" pitchFamily="34" charset="0"/>
              </a:rPr>
              <a:t>Have</a:t>
            </a:r>
            <a:r>
              <a:rPr lang="sv-SE" dirty="0" smtClean="0">
                <a:latin typeface="Arial Narrow" pitchFamily="34" charset="0"/>
              </a:rPr>
              <a:t> </a:t>
            </a:r>
            <a:r>
              <a:rPr lang="sv-SE" dirty="0" err="1" smtClean="0">
                <a:latin typeface="Arial Narrow" pitchFamily="34" charset="0"/>
              </a:rPr>
              <a:t>you</a:t>
            </a:r>
            <a:r>
              <a:rPr lang="sv-SE" dirty="0" smtClean="0">
                <a:latin typeface="Arial Narrow" pitchFamily="34" charset="0"/>
              </a:rPr>
              <a:t> </a:t>
            </a:r>
            <a:r>
              <a:rPr lang="sv-SE" dirty="0" err="1" smtClean="0">
                <a:latin typeface="Arial Narrow" pitchFamily="34" charset="0"/>
              </a:rPr>
              <a:t>ever</a:t>
            </a:r>
            <a:r>
              <a:rPr lang="sv-SE" dirty="0" smtClean="0">
                <a:latin typeface="Arial Narrow" pitchFamily="34" charset="0"/>
              </a:rPr>
              <a:t> </a:t>
            </a:r>
            <a:r>
              <a:rPr lang="sv-SE" dirty="0" err="1" smtClean="0">
                <a:latin typeface="Arial Narrow" pitchFamily="34" charset="0"/>
              </a:rPr>
              <a:t>changed</a:t>
            </a:r>
            <a:r>
              <a:rPr lang="sv-SE" dirty="0" smtClean="0">
                <a:latin typeface="Arial Narrow" pitchFamily="34" charset="0"/>
              </a:rPr>
              <a:t> </a:t>
            </a:r>
            <a:r>
              <a:rPr lang="sv-SE" dirty="0" err="1" smtClean="0">
                <a:latin typeface="Arial Narrow" pitchFamily="34" charset="0"/>
              </a:rPr>
              <a:t>your</a:t>
            </a:r>
            <a:r>
              <a:rPr lang="sv-SE" dirty="0" smtClean="0">
                <a:latin typeface="Arial Narrow" pitchFamily="34" charset="0"/>
              </a:rPr>
              <a:t> mind?</a:t>
            </a:r>
          </a:p>
          <a:p>
            <a:pPr lvl="1" eaLnBrk="1" hangingPunct="1"/>
            <a:r>
              <a:rPr lang="sv-SE" dirty="0" err="1" smtClean="0">
                <a:latin typeface="Arial Narrow" pitchFamily="34" charset="0"/>
              </a:rPr>
              <a:t>Which</a:t>
            </a:r>
            <a:r>
              <a:rPr lang="sv-SE" dirty="0" smtClean="0">
                <a:latin typeface="Arial Narrow" pitchFamily="34" charset="0"/>
              </a:rPr>
              <a:t> party </a:t>
            </a:r>
            <a:r>
              <a:rPr lang="sv-SE" dirty="0" err="1" smtClean="0">
                <a:latin typeface="Arial Narrow" pitchFamily="34" charset="0"/>
              </a:rPr>
              <a:t>other</a:t>
            </a:r>
            <a:r>
              <a:rPr lang="sv-SE" dirty="0" smtClean="0">
                <a:latin typeface="Arial Narrow" pitchFamily="34" charset="0"/>
              </a:rPr>
              <a:t> </a:t>
            </a:r>
            <a:r>
              <a:rPr lang="sv-SE" dirty="0" err="1" smtClean="0">
                <a:latin typeface="Arial Narrow" pitchFamily="34" charset="0"/>
              </a:rPr>
              <a:t>than</a:t>
            </a:r>
            <a:r>
              <a:rPr lang="sv-SE" dirty="0" smtClean="0">
                <a:latin typeface="Arial Narrow" pitchFamily="34" charset="0"/>
              </a:rPr>
              <a:t> </a:t>
            </a:r>
            <a:r>
              <a:rPr lang="sv-SE" dirty="0" err="1" smtClean="0">
                <a:latin typeface="Arial Narrow" pitchFamily="34" charset="0"/>
              </a:rPr>
              <a:t>your</a:t>
            </a:r>
            <a:r>
              <a:rPr lang="sv-SE" dirty="0" smtClean="0">
                <a:latin typeface="Arial Narrow" pitchFamily="34" charset="0"/>
              </a:rPr>
              <a:t> </a:t>
            </a:r>
            <a:r>
              <a:rPr lang="sv-SE" dirty="0" err="1" smtClean="0">
                <a:latin typeface="Arial Narrow" pitchFamily="34" charset="0"/>
              </a:rPr>
              <a:t>own</a:t>
            </a:r>
            <a:r>
              <a:rPr lang="sv-SE" dirty="0" smtClean="0">
                <a:latin typeface="Arial Narrow" pitchFamily="34" charset="0"/>
              </a:rPr>
              <a:t> </a:t>
            </a:r>
            <a:r>
              <a:rPr lang="sv-SE" dirty="0" err="1" smtClean="0">
                <a:latin typeface="Arial Narrow" pitchFamily="34" charset="0"/>
              </a:rPr>
              <a:t>would</a:t>
            </a:r>
            <a:r>
              <a:rPr lang="sv-SE" dirty="0" smtClean="0">
                <a:latin typeface="Arial Narrow" pitchFamily="34" charset="0"/>
              </a:rPr>
              <a:t> </a:t>
            </a:r>
            <a:r>
              <a:rPr lang="sv-SE" dirty="0" err="1" smtClean="0">
                <a:latin typeface="Arial Narrow" pitchFamily="34" charset="0"/>
              </a:rPr>
              <a:t>you</a:t>
            </a:r>
            <a:r>
              <a:rPr lang="sv-SE" dirty="0" smtClean="0">
                <a:latin typeface="Arial Narrow" pitchFamily="34" charset="0"/>
              </a:rPr>
              <a:t>  be a </a:t>
            </a:r>
            <a:r>
              <a:rPr lang="sv-SE" dirty="0" err="1" smtClean="0">
                <a:latin typeface="Arial Narrow" pitchFamily="34" charset="0"/>
              </a:rPr>
              <a:t>member</a:t>
            </a:r>
            <a:r>
              <a:rPr lang="sv-SE" dirty="0" smtClean="0">
                <a:latin typeface="Arial Narrow" pitchFamily="34" charset="0"/>
              </a:rPr>
              <a:t> </a:t>
            </a:r>
            <a:r>
              <a:rPr lang="sv-SE" dirty="0" err="1" smtClean="0">
                <a:latin typeface="Arial Narrow" pitchFamily="34" charset="0"/>
              </a:rPr>
              <a:t>of</a:t>
            </a:r>
            <a:r>
              <a:rPr lang="sv-SE" dirty="0" smtClean="0">
                <a:latin typeface="Arial Narrow" pitchFamily="34" charset="0"/>
              </a:rPr>
              <a:t>?</a:t>
            </a:r>
          </a:p>
          <a:p>
            <a:pPr lvl="1" eaLnBrk="1" hangingPunct="1"/>
            <a:r>
              <a:rPr lang="sv-SE" dirty="0" err="1" smtClean="0">
                <a:latin typeface="Arial Narrow" pitchFamily="34" charset="0"/>
              </a:rPr>
              <a:t>What’s</a:t>
            </a:r>
            <a:r>
              <a:rPr lang="sv-SE" dirty="0" smtClean="0">
                <a:latin typeface="Arial Narrow" pitchFamily="34" charset="0"/>
              </a:rPr>
              <a:t> </a:t>
            </a:r>
            <a:r>
              <a:rPr lang="sv-SE" dirty="0" err="1" smtClean="0">
                <a:latin typeface="Arial Narrow" pitchFamily="34" charset="0"/>
              </a:rPr>
              <a:t>your</a:t>
            </a:r>
            <a:r>
              <a:rPr lang="sv-SE" dirty="0" smtClean="0">
                <a:latin typeface="Arial Narrow" pitchFamily="34" charset="0"/>
              </a:rPr>
              <a:t> </a:t>
            </a:r>
            <a:r>
              <a:rPr lang="sv-SE" dirty="0" err="1" smtClean="0">
                <a:latin typeface="Arial Narrow" pitchFamily="34" charset="0"/>
              </a:rPr>
              <a:t>favorite</a:t>
            </a:r>
            <a:r>
              <a:rPr lang="sv-SE" dirty="0" smtClean="0">
                <a:latin typeface="Arial Narrow" pitchFamily="34" charset="0"/>
              </a:rPr>
              <a:t> </a:t>
            </a:r>
            <a:r>
              <a:rPr lang="sv-SE" dirty="0" err="1" smtClean="0">
                <a:latin typeface="Arial Narrow" pitchFamily="34" charset="0"/>
              </a:rPr>
              <a:t>food</a:t>
            </a:r>
            <a:r>
              <a:rPr lang="sv-SE" dirty="0" smtClean="0">
                <a:latin typeface="Arial Narrow" pitchFamily="34" charset="0"/>
              </a:rPr>
              <a:t>, </a:t>
            </a:r>
            <a:r>
              <a:rPr lang="sv-SE" dirty="0" err="1" smtClean="0">
                <a:latin typeface="Arial Narrow" pitchFamily="34" charset="0"/>
              </a:rPr>
              <a:t>music</a:t>
            </a:r>
            <a:r>
              <a:rPr lang="sv-SE" dirty="0" smtClean="0">
                <a:latin typeface="Arial Narrow" pitchFamily="34" charset="0"/>
              </a:rPr>
              <a:t>, </a:t>
            </a:r>
            <a:r>
              <a:rPr lang="sv-SE" dirty="0" err="1" smtClean="0">
                <a:latin typeface="Arial Narrow" pitchFamily="34" charset="0"/>
              </a:rPr>
              <a:t>book</a:t>
            </a:r>
            <a:r>
              <a:rPr lang="sv-SE" dirty="0" smtClean="0">
                <a:latin typeface="Arial Narrow" pitchFamily="34" charset="0"/>
              </a:rPr>
              <a:t>?</a:t>
            </a:r>
            <a:endParaRPr lang="en-US" dirty="0" smtClean="0">
              <a:latin typeface="Arial Narrow" pitchFamily="34" charset="0"/>
            </a:endParaRPr>
          </a:p>
        </p:txBody>
      </p:sp>
    </p:spTree>
    <p:extLst>
      <p:ext uri="{BB962C8B-B14F-4D97-AF65-F5344CB8AC3E}">
        <p14:creationId xmlns:p14="http://schemas.microsoft.com/office/powerpoint/2010/main" val="33821752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7816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14400" y="304800"/>
            <a:ext cx="7924800" cy="1143000"/>
          </a:xfrm>
        </p:spPr>
        <p:txBody>
          <a:bodyPr/>
          <a:lstStyle/>
          <a:p>
            <a:pPr eaLnBrk="1" hangingPunct="1"/>
            <a:r>
              <a:rPr lang="sv-SE" dirty="0" smtClean="0">
                <a:latin typeface="Arial Narrow" pitchFamily="34" charset="0"/>
              </a:rPr>
              <a:t>www.valpejl.se</a:t>
            </a:r>
            <a:endParaRPr lang="en-US" dirty="0" smtClean="0">
              <a:latin typeface="Arial Narrow" pitchFamily="34" charset="0"/>
            </a:endParaRPr>
          </a:p>
        </p:txBody>
      </p:sp>
      <p:sp>
        <p:nvSpPr>
          <p:cNvPr id="62467" name="Rectangle 3"/>
          <p:cNvSpPr>
            <a:spLocks noGrp="1" noChangeArrowheads="1"/>
          </p:cNvSpPr>
          <p:nvPr>
            <p:ph type="body" idx="1"/>
          </p:nvPr>
        </p:nvSpPr>
        <p:spPr/>
        <p:txBody>
          <a:bodyPr/>
          <a:lstStyle/>
          <a:p>
            <a:pPr eaLnBrk="1" hangingPunct="1"/>
            <a:r>
              <a:rPr lang="sv-SE" dirty="0" smtClean="0">
                <a:latin typeface="Arial Narrow" pitchFamily="34" charset="0"/>
              </a:rPr>
              <a:t>Compass</a:t>
            </a:r>
          </a:p>
          <a:p>
            <a:pPr lvl="1" eaLnBrk="1" hangingPunct="1"/>
            <a:r>
              <a:rPr lang="sv-SE" sz="3200" dirty="0" err="1" smtClean="0">
                <a:latin typeface="Arial Narrow" pitchFamily="34" charset="0"/>
              </a:rPr>
              <a:t>Answered</a:t>
            </a:r>
            <a:r>
              <a:rPr lang="sv-SE" sz="3200" dirty="0" smtClean="0">
                <a:latin typeface="Arial Narrow" pitchFamily="34" charset="0"/>
              </a:rPr>
              <a:t> by the </a:t>
            </a:r>
            <a:r>
              <a:rPr lang="sv-SE" sz="3200" dirty="0" err="1" smtClean="0">
                <a:latin typeface="Arial Narrow" pitchFamily="34" charset="0"/>
              </a:rPr>
              <a:t>candidate</a:t>
            </a:r>
            <a:endParaRPr lang="sv-SE" sz="3200" dirty="0" smtClean="0">
              <a:latin typeface="Arial Narrow" pitchFamily="34" charset="0"/>
            </a:endParaRPr>
          </a:p>
          <a:p>
            <a:pPr lvl="1" eaLnBrk="1" hangingPunct="1"/>
            <a:r>
              <a:rPr lang="sv-SE" sz="3200" dirty="0" smtClean="0">
                <a:latin typeface="Arial Narrow" pitchFamily="34" charset="0"/>
              </a:rPr>
              <a:t>AND the </a:t>
            </a:r>
            <a:r>
              <a:rPr lang="sv-SE" sz="3200" dirty="0" err="1" smtClean="0">
                <a:latin typeface="Arial Narrow" pitchFamily="34" charset="0"/>
              </a:rPr>
              <a:t>voter</a:t>
            </a:r>
            <a:endParaRPr lang="sv-SE" sz="3200" dirty="0" smtClean="0">
              <a:latin typeface="Arial Narrow" pitchFamily="34" charset="0"/>
            </a:endParaRPr>
          </a:p>
          <a:p>
            <a:pPr lvl="1" eaLnBrk="1" hangingPunct="1"/>
            <a:endParaRPr lang="sv-SE" sz="3200" dirty="0" smtClean="0">
              <a:latin typeface="Arial Narrow" pitchFamily="34" charset="0"/>
            </a:endParaRPr>
          </a:p>
          <a:p>
            <a:pPr eaLnBrk="1" hangingPunct="1"/>
            <a:r>
              <a:rPr lang="sv-SE" dirty="0" smtClean="0">
                <a:latin typeface="Arial Narrow" pitchFamily="34" charset="0"/>
              </a:rPr>
              <a:t>Match </a:t>
            </a:r>
            <a:r>
              <a:rPr lang="sv-SE" dirty="0" err="1" smtClean="0">
                <a:latin typeface="Arial Narrow" pitchFamily="34" charset="0"/>
              </a:rPr>
              <a:t>Candidate</a:t>
            </a:r>
            <a:r>
              <a:rPr lang="sv-SE" dirty="0" smtClean="0">
                <a:latin typeface="Arial Narrow" pitchFamily="34" charset="0"/>
              </a:rPr>
              <a:t> </a:t>
            </a:r>
            <a:r>
              <a:rPr lang="sv-SE" dirty="0" err="1" smtClean="0">
                <a:latin typeface="Arial Narrow" pitchFamily="34" charset="0"/>
              </a:rPr>
              <a:t>with</a:t>
            </a:r>
            <a:r>
              <a:rPr lang="sv-SE" dirty="0" smtClean="0">
                <a:latin typeface="Arial Narrow" pitchFamily="34" charset="0"/>
              </a:rPr>
              <a:t> </a:t>
            </a:r>
            <a:r>
              <a:rPr lang="sv-SE" dirty="0" err="1" smtClean="0">
                <a:latin typeface="Arial Narrow" pitchFamily="34" charset="0"/>
              </a:rPr>
              <a:t>vote</a:t>
            </a:r>
            <a:r>
              <a:rPr lang="sv-SE" dirty="0" err="1" smtClean="0"/>
              <a:t>r</a:t>
            </a:r>
            <a:endParaRPr lang="sv-SE" dirty="0" smtClean="0"/>
          </a:p>
          <a:p>
            <a:pPr lvl="1" eaLnBrk="1" hangingPunct="1">
              <a:buFontTx/>
              <a:buNone/>
            </a:pPr>
            <a:endParaRPr lang="sv-SE" dirty="0" smtClean="0"/>
          </a:p>
          <a:p>
            <a:pPr eaLnBrk="1" hangingPunct="1"/>
            <a:endParaRPr lang="en-US" dirty="0" smtClean="0"/>
          </a:p>
        </p:txBody>
      </p:sp>
    </p:spTree>
    <p:extLst>
      <p:ext uri="{BB962C8B-B14F-4D97-AF65-F5344CB8AC3E}">
        <p14:creationId xmlns:p14="http://schemas.microsoft.com/office/powerpoint/2010/main" val="9146320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75688" cy="694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6668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32813"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4397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4006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2727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3157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252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050"/>
          <p:cNvSpPr>
            <a:spLocks noGrp="1" noChangeArrowheads="1"/>
          </p:cNvSpPr>
          <p:nvPr>
            <p:ph type="title"/>
          </p:nvPr>
        </p:nvSpPr>
        <p:spPr>
          <a:xfrm>
            <a:off x="838200" y="304800"/>
            <a:ext cx="7924800" cy="914400"/>
          </a:xfrm>
        </p:spPr>
        <p:txBody>
          <a:bodyPr/>
          <a:lstStyle/>
          <a:p>
            <a:pPr eaLnBrk="1" hangingPunct="1"/>
            <a:r>
              <a:rPr lang="en-US" sz="4000" smtClean="0">
                <a:latin typeface="Arial Narrow" pitchFamily="34" charset="0"/>
              </a:rPr>
              <a:t>It might even help in these situations</a:t>
            </a:r>
          </a:p>
        </p:txBody>
      </p:sp>
      <p:pic>
        <p:nvPicPr>
          <p:cNvPr id="32770" name="Picture 2" descr="clarin_db2.JPG"/>
          <p:cNvPicPr>
            <a:picLocks noChangeAspect="1"/>
          </p:cNvPicPr>
          <p:nvPr/>
        </p:nvPicPr>
        <p:blipFill>
          <a:blip r:embed="rId3"/>
          <a:srcRect/>
          <a:stretch>
            <a:fillRect/>
          </a:stretch>
        </p:blipFill>
        <p:spPr bwMode="auto">
          <a:xfrm>
            <a:off x="2667000" y="1371600"/>
            <a:ext cx="3902075" cy="520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510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8213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l="517" t="27837" r="69022" b="11485"/>
          <a:stretch>
            <a:fillRect/>
          </a:stretch>
        </p:blipFill>
        <p:spPr bwMode="auto">
          <a:xfrm>
            <a:off x="2268538" y="0"/>
            <a:ext cx="4303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8980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296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0104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0"/>
            <a:ext cx="8532812"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8446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0"/>
            <a:ext cx="860425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9548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09600" y="304800"/>
            <a:ext cx="8229600" cy="1143000"/>
          </a:xfrm>
        </p:spPr>
        <p:txBody>
          <a:bodyPr/>
          <a:lstStyle/>
          <a:p>
            <a:pPr eaLnBrk="1" hangingPunct="1"/>
            <a:r>
              <a:rPr lang="sv-SE" dirty="0" err="1" smtClean="0">
                <a:latin typeface="Arial Narrow" pitchFamily="34" charset="0"/>
              </a:rPr>
              <a:t>Now</a:t>
            </a:r>
            <a:r>
              <a:rPr lang="sv-SE" dirty="0" smtClean="0">
                <a:latin typeface="Arial Narrow" pitchFamily="34" charset="0"/>
              </a:rPr>
              <a:t> </a:t>
            </a:r>
            <a:r>
              <a:rPr lang="sv-SE" dirty="0" err="1" smtClean="0">
                <a:latin typeface="Arial Narrow" pitchFamily="34" charset="0"/>
              </a:rPr>
              <a:t>what</a:t>
            </a:r>
            <a:r>
              <a:rPr lang="sv-SE" dirty="0" smtClean="0">
                <a:latin typeface="Arial Narrow" pitchFamily="34" charset="0"/>
              </a:rPr>
              <a:t>?</a:t>
            </a:r>
            <a:endParaRPr lang="en-US" dirty="0" smtClean="0">
              <a:latin typeface="Arial Narrow" pitchFamily="34" charset="0"/>
            </a:endParaRPr>
          </a:p>
        </p:txBody>
      </p:sp>
      <p:sp>
        <p:nvSpPr>
          <p:cNvPr id="95235" name="Rectangle 3"/>
          <p:cNvSpPr>
            <a:spLocks noGrp="1" noChangeArrowheads="1"/>
          </p:cNvSpPr>
          <p:nvPr>
            <p:ph type="body" idx="1"/>
          </p:nvPr>
        </p:nvSpPr>
        <p:spPr>
          <a:xfrm>
            <a:off x="876300" y="1600200"/>
            <a:ext cx="8229600" cy="4852988"/>
          </a:xfrm>
        </p:spPr>
        <p:txBody>
          <a:bodyPr/>
          <a:lstStyle/>
          <a:p>
            <a:pPr eaLnBrk="1" hangingPunct="1"/>
            <a:r>
              <a:rPr lang="sv-SE" dirty="0" err="1" smtClean="0">
                <a:latin typeface="Arial Narrow" pitchFamily="34" charset="0"/>
              </a:rPr>
              <a:t>Now</a:t>
            </a:r>
            <a:endParaRPr lang="sv-SE" dirty="0" smtClean="0">
              <a:latin typeface="Arial Narrow" pitchFamily="34" charset="0"/>
            </a:endParaRPr>
          </a:p>
          <a:p>
            <a:pPr lvl="1" eaLnBrk="1" hangingPunct="1"/>
            <a:r>
              <a:rPr lang="sv-SE" dirty="0" err="1" smtClean="0">
                <a:latin typeface="Arial Narrow" pitchFamily="34" charset="0"/>
              </a:rPr>
              <a:t>Updated</a:t>
            </a:r>
            <a:r>
              <a:rPr lang="sv-SE" dirty="0" smtClean="0">
                <a:latin typeface="Arial Narrow" pitchFamily="34" charset="0"/>
              </a:rPr>
              <a:t> the site </a:t>
            </a:r>
            <a:r>
              <a:rPr lang="sv-SE" dirty="0" err="1" smtClean="0">
                <a:latin typeface="Arial Narrow" pitchFamily="34" charset="0"/>
              </a:rPr>
              <a:t>with</a:t>
            </a:r>
            <a:r>
              <a:rPr lang="sv-SE" dirty="0" smtClean="0">
                <a:latin typeface="Arial Narrow" pitchFamily="34" charset="0"/>
              </a:rPr>
              <a:t> 14 144 </a:t>
            </a:r>
            <a:r>
              <a:rPr lang="sv-SE" dirty="0" err="1" smtClean="0">
                <a:latin typeface="Arial Narrow" pitchFamily="34" charset="0"/>
              </a:rPr>
              <a:t>elected</a:t>
            </a:r>
            <a:r>
              <a:rPr lang="sv-SE" dirty="0" smtClean="0">
                <a:latin typeface="Arial Narrow" pitchFamily="34" charset="0"/>
              </a:rPr>
              <a:t> </a:t>
            </a:r>
            <a:r>
              <a:rPr lang="sv-SE" dirty="0" err="1" smtClean="0">
                <a:latin typeface="Arial Narrow" pitchFamily="34" charset="0"/>
              </a:rPr>
              <a:t>officials</a:t>
            </a:r>
            <a:endParaRPr lang="sv-SE" dirty="0" smtClean="0">
              <a:latin typeface="Arial Narrow" pitchFamily="34" charset="0"/>
            </a:endParaRPr>
          </a:p>
          <a:p>
            <a:pPr lvl="1" eaLnBrk="1" hangingPunct="1"/>
            <a:r>
              <a:rPr lang="sv-SE" dirty="0" err="1" smtClean="0">
                <a:latin typeface="Arial Narrow" pitchFamily="34" charset="0"/>
              </a:rPr>
              <a:t>Add</a:t>
            </a:r>
            <a:r>
              <a:rPr lang="sv-SE" dirty="0" smtClean="0">
                <a:latin typeface="Arial Narrow" pitchFamily="34" charset="0"/>
              </a:rPr>
              <a:t> new </a:t>
            </a:r>
            <a:r>
              <a:rPr lang="sv-SE" dirty="0" err="1" smtClean="0">
                <a:latin typeface="Arial Narrow" pitchFamily="34" charset="0"/>
              </a:rPr>
              <a:t>income</a:t>
            </a:r>
            <a:endParaRPr lang="sv-SE" dirty="0" smtClean="0">
              <a:latin typeface="Arial Narrow" pitchFamily="34" charset="0"/>
            </a:endParaRPr>
          </a:p>
          <a:p>
            <a:pPr lvl="1" eaLnBrk="1" hangingPunct="1"/>
            <a:r>
              <a:rPr lang="sv-SE" dirty="0" err="1" smtClean="0">
                <a:latin typeface="Arial Narrow" pitchFamily="34" charset="0"/>
              </a:rPr>
              <a:t>Add</a:t>
            </a:r>
            <a:r>
              <a:rPr lang="sv-SE" dirty="0" smtClean="0">
                <a:latin typeface="Arial Narrow" pitchFamily="34" charset="0"/>
              </a:rPr>
              <a:t> </a:t>
            </a:r>
            <a:r>
              <a:rPr lang="sv-SE" dirty="0" err="1" smtClean="0">
                <a:latin typeface="Arial Narrow" pitchFamily="34" charset="0"/>
              </a:rPr>
              <a:t>changed</a:t>
            </a:r>
            <a:r>
              <a:rPr lang="sv-SE" dirty="0" smtClean="0">
                <a:latin typeface="Arial Narrow" pitchFamily="34" charset="0"/>
              </a:rPr>
              <a:t> </a:t>
            </a:r>
            <a:r>
              <a:rPr lang="sv-SE" dirty="0" err="1" smtClean="0">
                <a:latin typeface="Arial Narrow" pitchFamily="34" charset="0"/>
              </a:rPr>
              <a:t>company</a:t>
            </a:r>
            <a:r>
              <a:rPr lang="sv-SE" dirty="0" smtClean="0">
                <a:latin typeface="Arial Narrow" pitchFamily="34" charset="0"/>
              </a:rPr>
              <a:t> info</a:t>
            </a:r>
          </a:p>
          <a:p>
            <a:pPr eaLnBrk="1" hangingPunct="1"/>
            <a:r>
              <a:rPr lang="sv-SE" dirty="0" err="1" smtClean="0">
                <a:latin typeface="Arial Narrow" pitchFamily="34" charset="0"/>
              </a:rPr>
              <a:t>Next</a:t>
            </a:r>
            <a:r>
              <a:rPr lang="sv-SE" dirty="0" smtClean="0">
                <a:latin typeface="Arial Narrow" pitchFamily="34" charset="0"/>
              </a:rPr>
              <a:t> </a:t>
            </a:r>
            <a:r>
              <a:rPr lang="sv-SE" dirty="0" err="1" smtClean="0">
                <a:latin typeface="Arial Narrow" pitchFamily="34" charset="0"/>
              </a:rPr>
              <a:t>time</a:t>
            </a:r>
            <a:endParaRPr lang="sv-SE" dirty="0" smtClean="0">
              <a:latin typeface="Arial Narrow" pitchFamily="34" charset="0"/>
            </a:endParaRPr>
          </a:p>
          <a:p>
            <a:pPr lvl="1" eaLnBrk="1" hangingPunct="1"/>
            <a:r>
              <a:rPr lang="sv-SE" dirty="0" smtClean="0">
                <a:latin typeface="Arial Narrow" pitchFamily="34" charset="0"/>
              </a:rPr>
              <a:t>A survey </a:t>
            </a:r>
            <a:r>
              <a:rPr lang="sv-SE" dirty="0" err="1" smtClean="0">
                <a:latin typeface="Arial Narrow" pitchFamily="34" charset="0"/>
              </a:rPr>
              <a:t>tool</a:t>
            </a:r>
            <a:r>
              <a:rPr lang="sv-SE" dirty="0" smtClean="0">
                <a:latin typeface="Arial Narrow" pitchFamily="34" charset="0"/>
              </a:rPr>
              <a:t> </a:t>
            </a:r>
            <a:r>
              <a:rPr lang="sv-SE" dirty="0" err="1" smtClean="0">
                <a:latin typeface="Arial Narrow" pitchFamily="34" charset="0"/>
              </a:rPr>
              <a:t>that</a:t>
            </a:r>
            <a:r>
              <a:rPr lang="sv-SE" dirty="0" smtClean="0">
                <a:latin typeface="Arial Narrow" pitchFamily="34" charset="0"/>
              </a:rPr>
              <a:t> </a:t>
            </a:r>
            <a:r>
              <a:rPr lang="sv-SE" dirty="0" err="1" smtClean="0">
                <a:latin typeface="Arial Narrow" pitchFamily="34" charset="0"/>
              </a:rPr>
              <a:t>connects</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the </a:t>
            </a:r>
            <a:r>
              <a:rPr lang="sv-SE" dirty="0" err="1" smtClean="0">
                <a:latin typeface="Arial Narrow" pitchFamily="34" charset="0"/>
              </a:rPr>
              <a:t>database</a:t>
            </a:r>
            <a:r>
              <a:rPr lang="sv-SE" dirty="0" smtClean="0">
                <a:latin typeface="Arial Narrow" pitchFamily="34" charset="0"/>
              </a:rPr>
              <a:t> and </a:t>
            </a:r>
            <a:r>
              <a:rPr lang="sv-SE" dirty="0" err="1" smtClean="0">
                <a:latin typeface="Arial Narrow" pitchFamily="34" charset="0"/>
              </a:rPr>
              <a:t>enables</a:t>
            </a:r>
            <a:r>
              <a:rPr lang="sv-SE" dirty="0" smtClean="0">
                <a:latin typeface="Arial Narrow" pitchFamily="34" charset="0"/>
              </a:rPr>
              <a:t> </a:t>
            </a:r>
            <a:r>
              <a:rPr lang="sv-SE" dirty="0" err="1" smtClean="0">
                <a:latin typeface="Arial Narrow" pitchFamily="34" charset="0"/>
              </a:rPr>
              <a:t>changes</a:t>
            </a:r>
            <a:r>
              <a:rPr lang="sv-SE" dirty="0" smtClean="0">
                <a:latin typeface="Arial Narrow" pitchFamily="34" charset="0"/>
              </a:rPr>
              <a:t> by the </a:t>
            </a:r>
            <a:r>
              <a:rPr lang="sv-SE" dirty="0" err="1" smtClean="0">
                <a:latin typeface="Arial Narrow" pitchFamily="34" charset="0"/>
              </a:rPr>
              <a:t>candidate</a:t>
            </a:r>
            <a:endParaRPr lang="sv-SE" dirty="0" smtClean="0">
              <a:latin typeface="Arial Narrow" pitchFamily="34" charset="0"/>
            </a:endParaRPr>
          </a:p>
          <a:p>
            <a:pPr lvl="1" eaLnBrk="1" hangingPunct="1"/>
            <a:r>
              <a:rPr lang="sv-SE" dirty="0" smtClean="0">
                <a:latin typeface="Arial Narrow" pitchFamily="34" charset="0"/>
              </a:rPr>
              <a:t>If </a:t>
            </a:r>
            <a:r>
              <a:rPr lang="sv-SE" dirty="0" err="1" smtClean="0">
                <a:latin typeface="Arial Narrow" pitchFamily="34" charset="0"/>
              </a:rPr>
              <a:t>possible</a:t>
            </a:r>
            <a:r>
              <a:rPr lang="sv-SE" dirty="0" smtClean="0">
                <a:latin typeface="Arial Narrow" pitchFamily="34" charset="0"/>
              </a:rPr>
              <a:t> – </a:t>
            </a:r>
            <a:r>
              <a:rPr lang="sv-SE" dirty="0" err="1" smtClean="0">
                <a:latin typeface="Arial Narrow" pitchFamily="34" charset="0"/>
              </a:rPr>
              <a:t>extend</a:t>
            </a:r>
            <a:r>
              <a:rPr lang="sv-SE" dirty="0" smtClean="0">
                <a:latin typeface="Arial Narrow" pitchFamily="34" charset="0"/>
              </a:rPr>
              <a:t> the survey and </a:t>
            </a:r>
            <a:r>
              <a:rPr lang="sv-SE" dirty="0" err="1" smtClean="0">
                <a:latin typeface="Arial Narrow" pitchFamily="34" charset="0"/>
              </a:rPr>
              <a:t>matching</a:t>
            </a:r>
            <a:r>
              <a:rPr lang="sv-SE" dirty="0" smtClean="0">
                <a:latin typeface="Arial Narrow" pitchFamily="34" charset="0"/>
              </a:rPr>
              <a:t> </a:t>
            </a:r>
            <a:r>
              <a:rPr lang="sv-SE" dirty="0" err="1" smtClean="0">
                <a:latin typeface="Arial Narrow" pitchFamily="34" charset="0"/>
              </a:rPr>
              <a:t>to</a:t>
            </a:r>
            <a:r>
              <a:rPr lang="sv-SE" dirty="0" smtClean="0">
                <a:latin typeface="Arial Narrow" pitchFamily="34" charset="0"/>
              </a:rPr>
              <a:t> regional and </a:t>
            </a:r>
            <a:r>
              <a:rPr lang="sv-SE" dirty="0" err="1" smtClean="0">
                <a:latin typeface="Arial Narrow" pitchFamily="34" charset="0"/>
              </a:rPr>
              <a:t>local</a:t>
            </a:r>
            <a:r>
              <a:rPr lang="sv-SE" dirty="0" smtClean="0">
                <a:latin typeface="Arial Narrow" pitchFamily="34" charset="0"/>
              </a:rPr>
              <a:t> </a:t>
            </a:r>
            <a:r>
              <a:rPr lang="sv-SE" dirty="0" err="1" smtClean="0">
                <a:latin typeface="Arial Narrow" pitchFamily="34" charset="0"/>
              </a:rPr>
              <a:t>level</a:t>
            </a:r>
            <a:endParaRPr lang="en-US" dirty="0" smtClean="0">
              <a:latin typeface="Arial Narrow" pitchFamily="34" charset="0"/>
            </a:endParaRPr>
          </a:p>
        </p:txBody>
      </p:sp>
    </p:spTree>
    <p:extLst>
      <p:ext uri="{BB962C8B-B14F-4D97-AF65-F5344CB8AC3E}">
        <p14:creationId xmlns:p14="http://schemas.microsoft.com/office/powerpoint/2010/main" val="20604159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0"/>
            <a:ext cx="8532812"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4771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extBox 1"/>
          <p:cNvSpPr txBox="1">
            <a:spLocks noChangeArrowheads="1"/>
          </p:cNvSpPr>
          <p:nvPr/>
        </p:nvSpPr>
        <p:spPr bwMode="auto">
          <a:xfrm>
            <a:off x="1331640" y="1772816"/>
            <a:ext cx="5943600" cy="3539430"/>
          </a:xfrm>
          <a:prstGeom prst="rect">
            <a:avLst/>
          </a:prstGeom>
          <a:noFill/>
          <a:ln w="9525">
            <a:noFill/>
            <a:miter lim="800000"/>
            <a:headEnd/>
            <a:tailEnd/>
          </a:ln>
        </p:spPr>
        <p:txBody>
          <a:bodyPr>
            <a:spAutoFit/>
          </a:bodyPr>
          <a:lstStyle/>
          <a:p>
            <a:pPr algn="ctr"/>
            <a:r>
              <a:rPr lang="en-US" sz="3200" dirty="0"/>
              <a:t>Get a copy of this presentation at </a:t>
            </a:r>
            <a:r>
              <a:rPr lang="en-US" sz="3200" dirty="0" smtClean="0"/>
              <a:t>www.jenster.com/nicar2012</a:t>
            </a:r>
            <a:endParaRPr lang="en-US" sz="3200" dirty="0" smtClean="0"/>
          </a:p>
          <a:p>
            <a:pPr algn="ctr"/>
            <a:endParaRPr lang="en-US" sz="3200" dirty="0" smtClean="0"/>
          </a:p>
          <a:p>
            <a:pPr algn="ctr"/>
            <a:endParaRPr lang="en-US" sz="3200" dirty="0"/>
          </a:p>
          <a:p>
            <a:pPr algn="ctr"/>
            <a:r>
              <a:rPr lang="en-US" sz="3200" dirty="0" smtClean="0">
                <a:hlinkClick r:id="rId3"/>
              </a:rPr>
              <a:t>helena.bengtsson@svt.se</a:t>
            </a:r>
            <a:endParaRPr lang="en-US" sz="3200" dirty="0" smtClean="0"/>
          </a:p>
          <a:p>
            <a:pPr algn="ctr"/>
            <a:r>
              <a:rPr lang="en-US" sz="3200" dirty="0">
                <a:hlinkClick r:id="rId4"/>
              </a:rPr>
              <a:t>j</a:t>
            </a:r>
            <a:r>
              <a:rPr lang="en-US" sz="3200" dirty="0" smtClean="0">
                <a:hlinkClick r:id="rId4"/>
              </a:rPr>
              <a:t>ennifer.lafleur@propublica.org</a:t>
            </a:r>
            <a:endParaRPr lang="en-US" sz="3200" dirty="0" smtClean="0"/>
          </a:p>
          <a:p>
            <a:pPr algn="ctr"/>
            <a:endParaRPr lang="en-US" sz="3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96" y="1196752"/>
            <a:ext cx="42291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srcRect/>
          <a:stretch>
            <a:fillRect/>
          </a:stretch>
        </p:blipFill>
        <p:spPr bwMode="auto">
          <a:xfrm>
            <a:off x="380999" y="260648"/>
            <a:ext cx="4152439" cy="772815"/>
          </a:xfrm>
          <a:prstGeom prst="rect">
            <a:avLst/>
          </a:prstGeom>
          <a:noFill/>
          <a:ln w="9525">
            <a:noFill/>
            <a:miter lim="800000"/>
            <a:headEnd/>
            <a:tailEnd/>
          </a:ln>
        </p:spPr>
      </p:pic>
      <p:sp>
        <p:nvSpPr>
          <p:cNvPr id="7" name="TextBox 4"/>
          <p:cNvSpPr txBox="1">
            <a:spLocks noChangeArrowheads="1"/>
          </p:cNvSpPr>
          <p:nvPr/>
        </p:nvSpPr>
        <p:spPr bwMode="auto">
          <a:xfrm>
            <a:off x="5029200" y="714375"/>
            <a:ext cx="3657600" cy="5632311"/>
          </a:xfrm>
          <a:prstGeom prst="rect">
            <a:avLst/>
          </a:prstGeom>
          <a:noFill/>
          <a:ln w="9525">
            <a:noFill/>
            <a:miter lim="800000"/>
            <a:headEnd/>
            <a:tailEnd/>
          </a:ln>
        </p:spPr>
        <p:txBody>
          <a:bodyPr>
            <a:spAutoFit/>
          </a:bodyPr>
          <a:lstStyle/>
          <a:p>
            <a:r>
              <a:rPr lang="en-US" dirty="0" smtClean="0"/>
              <a:t>We built a database of 500 people who had been granted or denied pardons during the Bush administration</a:t>
            </a:r>
          </a:p>
          <a:p>
            <a:endParaRPr lang="en-US" dirty="0"/>
          </a:p>
          <a:p>
            <a:r>
              <a:rPr lang="en-US" dirty="0" smtClean="0"/>
              <a:t>We started with a list of nearly 2,000 people. From that, we pulled a random sample. Then spent months researching the individuals.</a:t>
            </a:r>
          </a:p>
          <a:p>
            <a:endParaRPr lang="en-US" dirty="0"/>
          </a:p>
          <a:p>
            <a:r>
              <a:rPr lang="en-US" dirty="0" smtClean="0"/>
              <a:t>We found that even after controlling for other factors, whites were more likely to get a pardon.</a:t>
            </a:r>
          </a:p>
        </p:txBody>
      </p:sp>
    </p:spTree>
    <p:extLst>
      <p:ext uri="{BB962C8B-B14F-4D97-AF65-F5344CB8AC3E}">
        <p14:creationId xmlns:p14="http://schemas.microsoft.com/office/powerpoint/2010/main" val="273334637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2305</TotalTime>
  <Words>1505</Words>
  <Application>Microsoft Office PowerPoint</Application>
  <PresentationFormat>On-screen Show (4:3)</PresentationFormat>
  <Paragraphs>229</Paragraphs>
  <Slides>89</Slides>
  <Notes>26</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Factory</vt:lpstr>
      <vt:lpstr>PowerPoint Presentation</vt:lpstr>
      <vt:lpstr>PowerPoint Presentation</vt:lpstr>
      <vt:lpstr>But there are ways to gather data…</vt:lpstr>
      <vt:lpstr>Sampling Considerations</vt:lpstr>
      <vt:lpstr>Sampling Considerations</vt:lpstr>
      <vt:lpstr>PowerPoint Presentation</vt:lpstr>
      <vt:lpstr>Sampling Considerations</vt:lpstr>
      <vt:lpstr>It might even help in these situations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examples</vt:lpstr>
      <vt:lpstr>What are NOT scientific surveys</vt:lpstr>
      <vt:lpstr>Beyond the basics</vt:lpstr>
      <vt:lpstr>PowerPoint Presentation</vt:lpstr>
      <vt:lpstr>Other uses of sampling</vt:lpstr>
      <vt:lpstr>Find the right methodology</vt:lpstr>
      <vt:lpstr>Dealing with documents</vt:lpstr>
      <vt:lpstr>PowerPoint Presentation</vt:lpstr>
      <vt:lpstr>Dealing with documents</vt:lpstr>
      <vt:lpstr>Sweden</vt:lpstr>
      <vt:lpstr>What to do?</vt:lpstr>
      <vt:lpstr>Tracking Swedish Lobbying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Documents – when not to continue</vt:lpstr>
      <vt:lpstr>PowerPoint Presentation</vt:lpstr>
      <vt:lpstr>900 teachers to represent all teachers in Sweden</vt:lpstr>
      <vt:lpstr>PowerPoint Presentation</vt:lpstr>
      <vt:lpstr>Crowd sourcing – Every Day Crime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Surveys – but no sampling</vt:lpstr>
      <vt:lpstr>PowerPoint Presentation</vt:lpstr>
      <vt:lpstr>PowerPoint Presentation</vt:lpstr>
      <vt:lpstr>Other examples</vt:lpstr>
      <vt:lpstr>What to think about for surveys</vt:lpstr>
      <vt:lpstr>www.valpejl.se</vt:lpstr>
      <vt:lpstr>PowerPoint Presentation</vt:lpstr>
      <vt:lpstr>Background</vt:lpstr>
      <vt:lpstr>The compass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candidates</vt:lpstr>
      <vt:lpstr>PowerPoint Presentation</vt:lpstr>
      <vt:lpstr>The survey </vt:lpstr>
      <vt:lpstr>The survey</vt:lpstr>
      <vt:lpstr>PowerPoint Presentation</vt:lpstr>
      <vt:lpstr>www.valpejl.se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what?</vt:lpstr>
      <vt:lpstr>PowerPoint Presentation</vt:lpstr>
      <vt:lpstr>PowerPoint Presentation</vt:lpstr>
    </vt:vector>
  </TitlesOfParts>
  <Company>Pulitzer Publishing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Pulitzer Publishing Company</dc:creator>
  <cp:lastModifiedBy>Jennifer LaFleur</cp:lastModifiedBy>
  <cp:revision>150</cp:revision>
  <dcterms:created xsi:type="dcterms:W3CDTF">2000-05-01T16:49:35Z</dcterms:created>
  <dcterms:modified xsi:type="dcterms:W3CDTF">2012-02-23T20:44:23Z</dcterms:modified>
</cp:coreProperties>
</file>