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34"/>
  </p:notesMasterIdLst>
  <p:sldIdLst>
    <p:sldId id="404" r:id="rId2"/>
    <p:sldId id="501" r:id="rId3"/>
    <p:sldId id="503" r:id="rId4"/>
    <p:sldId id="504" r:id="rId5"/>
    <p:sldId id="505" r:id="rId6"/>
    <p:sldId id="521" r:id="rId7"/>
    <p:sldId id="481" r:id="rId8"/>
    <p:sldId id="506" r:id="rId9"/>
    <p:sldId id="499" r:id="rId10"/>
    <p:sldId id="475" r:id="rId11"/>
    <p:sldId id="508" r:id="rId12"/>
    <p:sldId id="509" r:id="rId13"/>
    <p:sldId id="513" r:id="rId14"/>
    <p:sldId id="514" r:id="rId15"/>
    <p:sldId id="500" r:id="rId16"/>
    <p:sldId id="523" r:id="rId17"/>
    <p:sldId id="515" r:id="rId18"/>
    <p:sldId id="522" r:id="rId19"/>
    <p:sldId id="519" r:id="rId20"/>
    <p:sldId id="520" r:id="rId21"/>
    <p:sldId id="511" r:id="rId22"/>
    <p:sldId id="524" r:id="rId23"/>
    <p:sldId id="507" r:id="rId24"/>
    <p:sldId id="516" r:id="rId25"/>
    <p:sldId id="517" r:id="rId26"/>
    <p:sldId id="512" r:id="rId27"/>
    <p:sldId id="525" r:id="rId28"/>
    <p:sldId id="518" r:id="rId29"/>
    <p:sldId id="498" r:id="rId30"/>
    <p:sldId id="477" r:id="rId31"/>
    <p:sldId id="526" r:id="rId32"/>
    <p:sldId id="510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7" autoAdjust="0"/>
    <p:restoredTop sz="94624" autoAdjust="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3BEC046-97BD-4C96-8C50-845A3942C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213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B9392B-E6E0-40E2-A213-D962A62F73F8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8C358D-11CF-4F1D-8D64-7C3EECE4C243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9A96E8-8138-4037-8539-991A5135452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9A96E8-8138-4037-8539-991A51354520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9A96E8-8138-4037-8539-991A51354520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9A96E8-8138-4037-8539-991A51354520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27169C-015D-4C5F-9C72-4F852F9FFD6F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27169C-015D-4C5F-9C72-4F852F9FFD6F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9A96E8-8138-4037-8539-991A51354520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27169C-015D-4C5F-9C72-4F852F9FFD6F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27169C-015D-4C5F-9C72-4F852F9FFD6F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9A96E8-8138-4037-8539-991A51354520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27169C-015D-4C5F-9C72-4F852F9FFD6F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9A96E8-8138-4037-8539-991A51354520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9A96E8-8138-4037-8539-991A51354520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9A96E8-8138-4037-8539-991A51354520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9A96E8-8138-4037-8539-991A51354520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9A96E8-8138-4037-8539-991A51354520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9A96E8-8138-4037-8539-991A51354520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27169C-015D-4C5F-9C72-4F852F9FFD6F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27169C-015D-4C5F-9C72-4F852F9FFD6F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BEC046-97BD-4C96-8C50-845A3942C07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9A96E8-8138-4037-8539-991A51354520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35C745-04DA-49D0-B037-57B86568A16C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35C745-04DA-49D0-B037-57B86568A16C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9A96E8-8138-4037-8539-991A51354520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9A96E8-8138-4037-8539-991A5135452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9A96E8-8138-4037-8539-991A51354520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9A96E8-8138-4037-8539-991A51354520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9A96E8-8138-4037-8539-991A51354520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9A96E8-8138-4037-8539-991A51354520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27169C-015D-4C5F-9C72-4F852F9FFD6F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hidden">
          <a:xfrm>
            <a:off x="-11113" y="1836738"/>
            <a:ext cx="2268538" cy="2709862"/>
          </a:xfrm>
          <a:custGeom>
            <a:avLst/>
            <a:gdLst>
              <a:gd name="T0" fmla="*/ 808 w 1429"/>
              <a:gd name="T1" fmla="*/ 283 h 1707"/>
              <a:gd name="T2" fmla="*/ 673 w 1429"/>
              <a:gd name="T3" fmla="*/ 252 h 1707"/>
              <a:gd name="T4" fmla="*/ 654 w 1429"/>
              <a:gd name="T5" fmla="*/ 0 h 1707"/>
              <a:gd name="T6" fmla="*/ 488 w 1429"/>
              <a:gd name="T7" fmla="*/ 13 h 1707"/>
              <a:gd name="T8" fmla="*/ 476 w 1429"/>
              <a:gd name="T9" fmla="*/ 252 h 1707"/>
              <a:gd name="T10" fmla="*/ 365 w 1429"/>
              <a:gd name="T11" fmla="*/ 290 h 1707"/>
              <a:gd name="T12" fmla="*/ 206 w 1429"/>
              <a:gd name="T13" fmla="*/ 86 h 1707"/>
              <a:gd name="T14" fmla="*/ 95 w 1429"/>
              <a:gd name="T15" fmla="*/ 148 h 1707"/>
              <a:gd name="T16" fmla="*/ 200 w 1429"/>
              <a:gd name="T17" fmla="*/ 376 h 1707"/>
              <a:gd name="T18" fmla="*/ 126 w 1429"/>
              <a:gd name="T19" fmla="*/ 450 h 1707"/>
              <a:gd name="T20" fmla="*/ 0 w 1429"/>
              <a:gd name="T21" fmla="*/ 423 h 1707"/>
              <a:gd name="T22" fmla="*/ 0 w 1429"/>
              <a:gd name="T23" fmla="*/ 1273 h 1707"/>
              <a:gd name="T24" fmla="*/ 101 w 1429"/>
              <a:gd name="T25" fmla="*/ 1226 h 1707"/>
              <a:gd name="T26" fmla="*/ 181 w 1429"/>
              <a:gd name="T27" fmla="*/ 1306 h 1707"/>
              <a:gd name="T28" fmla="*/ 70 w 1429"/>
              <a:gd name="T29" fmla="*/ 1509 h 1707"/>
              <a:gd name="T30" fmla="*/ 175 w 1429"/>
              <a:gd name="T31" fmla="*/ 1596 h 1707"/>
              <a:gd name="T32" fmla="*/ 365 w 1429"/>
              <a:gd name="T33" fmla="*/ 1411 h 1707"/>
              <a:gd name="T34" fmla="*/ 476 w 1429"/>
              <a:gd name="T35" fmla="*/ 1448 h 1707"/>
              <a:gd name="T36" fmla="*/ 501 w 1429"/>
              <a:gd name="T37" fmla="*/ 1700 h 1707"/>
              <a:gd name="T38" fmla="*/ 667 w 1429"/>
              <a:gd name="T39" fmla="*/ 1707 h 1707"/>
              <a:gd name="T40" fmla="*/ 685 w 1429"/>
              <a:gd name="T41" fmla="*/ 1442 h 1707"/>
              <a:gd name="T42" fmla="*/ 826 w 1429"/>
              <a:gd name="T43" fmla="*/ 1405 h 1707"/>
              <a:gd name="T44" fmla="*/ 993 w 1429"/>
              <a:gd name="T45" fmla="*/ 1590 h 1707"/>
              <a:gd name="T46" fmla="*/ 1103 w 1429"/>
              <a:gd name="T47" fmla="*/ 1522 h 1707"/>
              <a:gd name="T48" fmla="*/ 993 w 1429"/>
              <a:gd name="T49" fmla="*/ 1300 h 1707"/>
              <a:gd name="T50" fmla="*/ 1067 w 1429"/>
              <a:gd name="T51" fmla="*/ 1207 h 1707"/>
              <a:gd name="T52" fmla="*/ 1288 w 1429"/>
              <a:gd name="T53" fmla="*/ 1312 h 1707"/>
              <a:gd name="T54" fmla="*/ 1355 w 1429"/>
              <a:gd name="T55" fmla="*/ 1196 h 1707"/>
              <a:gd name="T56" fmla="*/ 1153 w 1429"/>
              <a:gd name="T57" fmla="*/ 1047 h 1707"/>
              <a:gd name="T58" fmla="*/ 1177 w 1429"/>
              <a:gd name="T59" fmla="*/ 918 h 1707"/>
              <a:gd name="T60" fmla="*/ 1429 w 1429"/>
              <a:gd name="T61" fmla="*/ 894 h 1707"/>
              <a:gd name="T62" fmla="*/ 1423 w 1429"/>
              <a:gd name="T63" fmla="*/ 764 h 1707"/>
              <a:gd name="T64" fmla="*/ 1171 w 1429"/>
              <a:gd name="T65" fmla="*/ 727 h 1707"/>
              <a:gd name="T66" fmla="*/ 1146 w 1429"/>
              <a:gd name="T67" fmla="*/ 629 h 1707"/>
              <a:gd name="T68" fmla="*/ 1349 w 1429"/>
              <a:gd name="T69" fmla="*/ 487 h 1707"/>
              <a:gd name="T70" fmla="*/ 1282 w 1429"/>
              <a:gd name="T71" fmla="*/ 370 h 1707"/>
              <a:gd name="T72" fmla="*/ 1054 w 1429"/>
              <a:gd name="T73" fmla="*/ 462 h 1707"/>
              <a:gd name="T74" fmla="*/ 980 w 1429"/>
              <a:gd name="T75" fmla="*/ 388 h 1707"/>
              <a:gd name="T76" fmla="*/ 1097 w 1429"/>
              <a:gd name="T77" fmla="*/ 173 h 1707"/>
              <a:gd name="T78" fmla="*/ 986 w 1429"/>
              <a:gd name="T79" fmla="*/ 105 h 1707"/>
              <a:gd name="T80" fmla="*/ 808 w 1429"/>
              <a:gd name="T81" fmla="*/ 283 h 170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429" h="1707">
                <a:moveTo>
                  <a:pt x="808" y="283"/>
                </a:moveTo>
                <a:lnTo>
                  <a:pt x="673" y="252"/>
                </a:lnTo>
                <a:lnTo>
                  <a:pt x="654" y="0"/>
                </a:lnTo>
                <a:lnTo>
                  <a:pt x="488" y="13"/>
                </a:lnTo>
                <a:lnTo>
                  <a:pt x="476" y="252"/>
                </a:lnTo>
                <a:lnTo>
                  <a:pt x="365" y="290"/>
                </a:lnTo>
                <a:lnTo>
                  <a:pt x="206" y="86"/>
                </a:lnTo>
                <a:lnTo>
                  <a:pt x="95" y="148"/>
                </a:lnTo>
                <a:lnTo>
                  <a:pt x="200" y="376"/>
                </a:lnTo>
                <a:lnTo>
                  <a:pt x="126" y="450"/>
                </a:lnTo>
                <a:lnTo>
                  <a:pt x="0" y="423"/>
                </a:lnTo>
                <a:lnTo>
                  <a:pt x="0" y="1273"/>
                </a:lnTo>
                <a:lnTo>
                  <a:pt x="101" y="1226"/>
                </a:lnTo>
                <a:lnTo>
                  <a:pt x="181" y="1306"/>
                </a:lnTo>
                <a:lnTo>
                  <a:pt x="70" y="1509"/>
                </a:lnTo>
                <a:lnTo>
                  <a:pt x="175" y="1596"/>
                </a:lnTo>
                <a:lnTo>
                  <a:pt x="365" y="1411"/>
                </a:lnTo>
                <a:lnTo>
                  <a:pt x="476" y="1448"/>
                </a:lnTo>
                <a:lnTo>
                  <a:pt x="501" y="1700"/>
                </a:lnTo>
                <a:lnTo>
                  <a:pt x="667" y="1707"/>
                </a:lnTo>
                <a:lnTo>
                  <a:pt x="685" y="1442"/>
                </a:lnTo>
                <a:lnTo>
                  <a:pt x="826" y="1405"/>
                </a:lnTo>
                <a:lnTo>
                  <a:pt x="993" y="1590"/>
                </a:lnTo>
                <a:lnTo>
                  <a:pt x="1103" y="1522"/>
                </a:lnTo>
                <a:lnTo>
                  <a:pt x="993" y="1300"/>
                </a:lnTo>
                <a:lnTo>
                  <a:pt x="1067" y="1207"/>
                </a:lnTo>
                <a:lnTo>
                  <a:pt x="1288" y="1312"/>
                </a:lnTo>
                <a:lnTo>
                  <a:pt x="1355" y="1196"/>
                </a:lnTo>
                <a:lnTo>
                  <a:pt x="1153" y="1047"/>
                </a:lnTo>
                <a:lnTo>
                  <a:pt x="1177" y="918"/>
                </a:lnTo>
                <a:lnTo>
                  <a:pt x="1429" y="894"/>
                </a:lnTo>
                <a:lnTo>
                  <a:pt x="1423" y="764"/>
                </a:lnTo>
                <a:lnTo>
                  <a:pt x="1171" y="727"/>
                </a:lnTo>
                <a:lnTo>
                  <a:pt x="1146" y="629"/>
                </a:lnTo>
                <a:lnTo>
                  <a:pt x="1349" y="487"/>
                </a:lnTo>
                <a:lnTo>
                  <a:pt x="1282" y="370"/>
                </a:lnTo>
                <a:lnTo>
                  <a:pt x="1054" y="462"/>
                </a:lnTo>
                <a:lnTo>
                  <a:pt x="980" y="388"/>
                </a:lnTo>
                <a:lnTo>
                  <a:pt x="1097" y="173"/>
                </a:lnTo>
                <a:lnTo>
                  <a:pt x="986" y="105"/>
                </a:lnTo>
                <a:lnTo>
                  <a:pt x="808" y="283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reeform 3"/>
          <p:cNvSpPr>
            <a:spLocks/>
          </p:cNvSpPr>
          <p:nvPr/>
        </p:nvSpPr>
        <p:spPr bwMode="hidden">
          <a:xfrm>
            <a:off x="107950" y="15875"/>
            <a:ext cx="838200" cy="787400"/>
          </a:xfrm>
          <a:custGeom>
            <a:avLst/>
            <a:gdLst>
              <a:gd name="T0" fmla="*/ 335 w 528"/>
              <a:gd name="T1" fmla="*/ 56 h 496"/>
              <a:gd name="T2" fmla="*/ 293 w 528"/>
              <a:gd name="T3" fmla="*/ 46 h 496"/>
              <a:gd name="T4" fmla="*/ 288 w 528"/>
              <a:gd name="T5" fmla="*/ 0 h 496"/>
              <a:gd name="T6" fmla="*/ 238 w 528"/>
              <a:gd name="T7" fmla="*/ 0 h 496"/>
              <a:gd name="T8" fmla="*/ 232 w 528"/>
              <a:gd name="T9" fmla="*/ 46 h 496"/>
              <a:gd name="T10" fmla="*/ 198 w 528"/>
              <a:gd name="T11" fmla="*/ 58 h 496"/>
              <a:gd name="T12" fmla="*/ 146 w 528"/>
              <a:gd name="T13" fmla="*/ 0 h 496"/>
              <a:gd name="T14" fmla="*/ 114 w 528"/>
              <a:gd name="T15" fmla="*/ 14 h 496"/>
              <a:gd name="T16" fmla="*/ 147 w 528"/>
              <a:gd name="T17" fmla="*/ 84 h 496"/>
              <a:gd name="T18" fmla="*/ 124 w 528"/>
              <a:gd name="T19" fmla="*/ 107 h 496"/>
              <a:gd name="T20" fmla="*/ 50 w 528"/>
              <a:gd name="T21" fmla="*/ 81 h 496"/>
              <a:gd name="T22" fmla="*/ 32 w 528"/>
              <a:gd name="T23" fmla="*/ 109 h 496"/>
              <a:gd name="T24" fmla="*/ 90 w 528"/>
              <a:gd name="T25" fmla="*/ 159 h 496"/>
              <a:gd name="T26" fmla="*/ 80 w 528"/>
              <a:gd name="T27" fmla="*/ 197 h 496"/>
              <a:gd name="T28" fmla="*/ 2 w 528"/>
              <a:gd name="T29" fmla="*/ 202 h 496"/>
              <a:gd name="T30" fmla="*/ 0 w 528"/>
              <a:gd name="T31" fmla="*/ 244 h 496"/>
              <a:gd name="T32" fmla="*/ 80 w 528"/>
              <a:gd name="T33" fmla="*/ 256 h 496"/>
              <a:gd name="T34" fmla="*/ 88 w 528"/>
              <a:gd name="T35" fmla="*/ 292 h 496"/>
              <a:gd name="T36" fmla="*/ 29 w 528"/>
              <a:gd name="T37" fmla="*/ 345 h 496"/>
              <a:gd name="T38" fmla="*/ 50 w 528"/>
              <a:gd name="T39" fmla="*/ 378 h 496"/>
              <a:gd name="T40" fmla="*/ 116 w 528"/>
              <a:gd name="T41" fmla="*/ 347 h 496"/>
              <a:gd name="T42" fmla="*/ 141 w 528"/>
              <a:gd name="T43" fmla="*/ 372 h 496"/>
              <a:gd name="T44" fmla="*/ 107 w 528"/>
              <a:gd name="T45" fmla="*/ 435 h 496"/>
              <a:gd name="T46" fmla="*/ 139 w 528"/>
              <a:gd name="T47" fmla="*/ 462 h 496"/>
              <a:gd name="T48" fmla="*/ 198 w 528"/>
              <a:gd name="T49" fmla="*/ 404 h 496"/>
              <a:gd name="T50" fmla="*/ 232 w 528"/>
              <a:gd name="T51" fmla="*/ 416 h 496"/>
              <a:gd name="T52" fmla="*/ 240 w 528"/>
              <a:gd name="T53" fmla="*/ 494 h 496"/>
              <a:gd name="T54" fmla="*/ 292 w 528"/>
              <a:gd name="T55" fmla="*/ 496 h 496"/>
              <a:gd name="T56" fmla="*/ 297 w 528"/>
              <a:gd name="T57" fmla="*/ 414 h 496"/>
              <a:gd name="T58" fmla="*/ 341 w 528"/>
              <a:gd name="T59" fmla="*/ 403 h 496"/>
              <a:gd name="T60" fmla="*/ 393 w 528"/>
              <a:gd name="T61" fmla="*/ 460 h 496"/>
              <a:gd name="T62" fmla="*/ 427 w 528"/>
              <a:gd name="T63" fmla="*/ 439 h 496"/>
              <a:gd name="T64" fmla="*/ 393 w 528"/>
              <a:gd name="T65" fmla="*/ 370 h 496"/>
              <a:gd name="T66" fmla="*/ 416 w 528"/>
              <a:gd name="T67" fmla="*/ 341 h 496"/>
              <a:gd name="T68" fmla="*/ 484 w 528"/>
              <a:gd name="T69" fmla="*/ 374 h 496"/>
              <a:gd name="T70" fmla="*/ 505 w 528"/>
              <a:gd name="T71" fmla="*/ 338 h 496"/>
              <a:gd name="T72" fmla="*/ 442 w 528"/>
              <a:gd name="T73" fmla="*/ 292 h 496"/>
              <a:gd name="T74" fmla="*/ 450 w 528"/>
              <a:gd name="T75" fmla="*/ 252 h 496"/>
              <a:gd name="T76" fmla="*/ 528 w 528"/>
              <a:gd name="T77" fmla="*/ 244 h 496"/>
              <a:gd name="T78" fmla="*/ 526 w 528"/>
              <a:gd name="T79" fmla="*/ 204 h 496"/>
              <a:gd name="T80" fmla="*/ 448 w 528"/>
              <a:gd name="T81" fmla="*/ 193 h 496"/>
              <a:gd name="T82" fmla="*/ 440 w 528"/>
              <a:gd name="T83" fmla="*/ 162 h 496"/>
              <a:gd name="T84" fmla="*/ 503 w 528"/>
              <a:gd name="T85" fmla="*/ 119 h 496"/>
              <a:gd name="T86" fmla="*/ 482 w 528"/>
              <a:gd name="T87" fmla="*/ 82 h 496"/>
              <a:gd name="T88" fmla="*/ 412 w 528"/>
              <a:gd name="T89" fmla="*/ 111 h 496"/>
              <a:gd name="T90" fmla="*/ 389 w 528"/>
              <a:gd name="T91" fmla="*/ 88 h 496"/>
              <a:gd name="T92" fmla="*/ 425 w 528"/>
              <a:gd name="T93" fmla="*/ 21 h 496"/>
              <a:gd name="T94" fmla="*/ 391 w 528"/>
              <a:gd name="T95" fmla="*/ 0 h 496"/>
              <a:gd name="T96" fmla="*/ 335 w 528"/>
              <a:gd name="T97" fmla="*/ 56 h 49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28" h="496">
                <a:moveTo>
                  <a:pt x="335" y="56"/>
                </a:moveTo>
                <a:lnTo>
                  <a:pt x="293" y="46"/>
                </a:lnTo>
                <a:lnTo>
                  <a:pt x="288" y="0"/>
                </a:lnTo>
                <a:lnTo>
                  <a:pt x="238" y="0"/>
                </a:lnTo>
                <a:lnTo>
                  <a:pt x="232" y="46"/>
                </a:lnTo>
                <a:lnTo>
                  <a:pt x="198" y="58"/>
                </a:lnTo>
                <a:lnTo>
                  <a:pt x="146" y="0"/>
                </a:lnTo>
                <a:lnTo>
                  <a:pt x="114" y="14"/>
                </a:lnTo>
                <a:lnTo>
                  <a:pt x="147" y="84"/>
                </a:lnTo>
                <a:lnTo>
                  <a:pt x="124" y="107"/>
                </a:lnTo>
                <a:lnTo>
                  <a:pt x="50" y="81"/>
                </a:lnTo>
                <a:lnTo>
                  <a:pt x="32" y="109"/>
                </a:lnTo>
                <a:lnTo>
                  <a:pt x="90" y="159"/>
                </a:lnTo>
                <a:lnTo>
                  <a:pt x="80" y="197"/>
                </a:lnTo>
                <a:lnTo>
                  <a:pt x="2" y="202"/>
                </a:lnTo>
                <a:lnTo>
                  <a:pt x="0" y="244"/>
                </a:lnTo>
                <a:lnTo>
                  <a:pt x="80" y="256"/>
                </a:lnTo>
                <a:lnTo>
                  <a:pt x="88" y="292"/>
                </a:lnTo>
                <a:lnTo>
                  <a:pt x="29" y="345"/>
                </a:lnTo>
                <a:lnTo>
                  <a:pt x="50" y="378"/>
                </a:lnTo>
                <a:lnTo>
                  <a:pt x="116" y="347"/>
                </a:lnTo>
                <a:lnTo>
                  <a:pt x="141" y="372"/>
                </a:lnTo>
                <a:lnTo>
                  <a:pt x="107" y="435"/>
                </a:lnTo>
                <a:lnTo>
                  <a:pt x="139" y="462"/>
                </a:lnTo>
                <a:lnTo>
                  <a:pt x="198" y="404"/>
                </a:lnTo>
                <a:lnTo>
                  <a:pt x="232" y="416"/>
                </a:lnTo>
                <a:lnTo>
                  <a:pt x="240" y="494"/>
                </a:lnTo>
                <a:lnTo>
                  <a:pt x="292" y="496"/>
                </a:lnTo>
                <a:lnTo>
                  <a:pt x="297" y="414"/>
                </a:lnTo>
                <a:lnTo>
                  <a:pt x="341" y="403"/>
                </a:lnTo>
                <a:lnTo>
                  <a:pt x="393" y="460"/>
                </a:lnTo>
                <a:lnTo>
                  <a:pt x="427" y="439"/>
                </a:lnTo>
                <a:lnTo>
                  <a:pt x="393" y="370"/>
                </a:lnTo>
                <a:lnTo>
                  <a:pt x="416" y="341"/>
                </a:lnTo>
                <a:lnTo>
                  <a:pt x="484" y="374"/>
                </a:lnTo>
                <a:lnTo>
                  <a:pt x="505" y="338"/>
                </a:lnTo>
                <a:lnTo>
                  <a:pt x="442" y="292"/>
                </a:lnTo>
                <a:lnTo>
                  <a:pt x="450" y="252"/>
                </a:lnTo>
                <a:lnTo>
                  <a:pt x="528" y="244"/>
                </a:lnTo>
                <a:lnTo>
                  <a:pt x="526" y="204"/>
                </a:lnTo>
                <a:lnTo>
                  <a:pt x="448" y="193"/>
                </a:lnTo>
                <a:lnTo>
                  <a:pt x="440" y="162"/>
                </a:lnTo>
                <a:lnTo>
                  <a:pt x="503" y="119"/>
                </a:lnTo>
                <a:lnTo>
                  <a:pt x="482" y="82"/>
                </a:lnTo>
                <a:lnTo>
                  <a:pt x="412" y="111"/>
                </a:lnTo>
                <a:lnTo>
                  <a:pt x="389" y="88"/>
                </a:lnTo>
                <a:lnTo>
                  <a:pt x="425" y="21"/>
                </a:lnTo>
                <a:lnTo>
                  <a:pt x="391" y="0"/>
                </a:lnTo>
                <a:lnTo>
                  <a:pt x="335" y="56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Freeform 4"/>
          <p:cNvSpPr>
            <a:spLocks/>
          </p:cNvSpPr>
          <p:nvPr/>
        </p:nvSpPr>
        <p:spPr bwMode="hidden">
          <a:xfrm>
            <a:off x="1192213" y="354013"/>
            <a:ext cx="2266950" cy="227012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reeform 5"/>
          <p:cNvSpPr>
            <a:spLocks/>
          </p:cNvSpPr>
          <p:nvPr/>
        </p:nvSpPr>
        <p:spPr bwMode="hidden">
          <a:xfrm>
            <a:off x="2532063" y="1270000"/>
            <a:ext cx="3670300" cy="3671888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hidden">
          <a:xfrm>
            <a:off x="3175" y="4797425"/>
            <a:ext cx="3417888" cy="2097088"/>
          </a:xfrm>
          <a:custGeom>
            <a:avLst/>
            <a:gdLst>
              <a:gd name="T0" fmla="*/ 1368 w 2153"/>
              <a:gd name="T1" fmla="*/ 358 h 1321"/>
              <a:gd name="T2" fmla="*/ 1197 w 2153"/>
              <a:gd name="T3" fmla="*/ 318 h 1321"/>
              <a:gd name="T4" fmla="*/ 1173 w 2153"/>
              <a:gd name="T5" fmla="*/ 0 h 1321"/>
              <a:gd name="T6" fmla="*/ 964 w 2153"/>
              <a:gd name="T7" fmla="*/ 16 h 1321"/>
              <a:gd name="T8" fmla="*/ 948 w 2153"/>
              <a:gd name="T9" fmla="*/ 318 h 1321"/>
              <a:gd name="T10" fmla="*/ 808 w 2153"/>
              <a:gd name="T11" fmla="*/ 366 h 1321"/>
              <a:gd name="T12" fmla="*/ 606 w 2153"/>
              <a:gd name="T13" fmla="*/ 109 h 1321"/>
              <a:gd name="T14" fmla="*/ 467 w 2153"/>
              <a:gd name="T15" fmla="*/ 187 h 1321"/>
              <a:gd name="T16" fmla="*/ 599 w 2153"/>
              <a:gd name="T17" fmla="*/ 474 h 1321"/>
              <a:gd name="T18" fmla="*/ 506 w 2153"/>
              <a:gd name="T19" fmla="*/ 568 h 1321"/>
              <a:gd name="T20" fmla="*/ 202 w 2153"/>
              <a:gd name="T21" fmla="*/ 459 h 1321"/>
              <a:gd name="T22" fmla="*/ 132 w 2153"/>
              <a:gd name="T23" fmla="*/ 576 h 1321"/>
              <a:gd name="T24" fmla="*/ 365 w 2153"/>
              <a:gd name="T25" fmla="*/ 778 h 1321"/>
              <a:gd name="T26" fmla="*/ 327 w 2153"/>
              <a:gd name="T27" fmla="*/ 933 h 1321"/>
              <a:gd name="T28" fmla="*/ 7 w 2153"/>
              <a:gd name="T29" fmla="*/ 956 h 1321"/>
              <a:gd name="T30" fmla="*/ 0 w 2153"/>
              <a:gd name="T31" fmla="*/ 1128 h 1321"/>
              <a:gd name="T32" fmla="*/ 327 w 2153"/>
              <a:gd name="T33" fmla="*/ 1174 h 1321"/>
              <a:gd name="T34" fmla="*/ 358 w 2153"/>
              <a:gd name="T35" fmla="*/ 1321 h 1321"/>
              <a:gd name="T36" fmla="*/ 1804 w 2153"/>
              <a:gd name="T37" fmla="*/ 1321 h 1321"/>
              <a:gd name="T38" fmla="*/ 1835 w 2153"/>
              <a:gd name="T39" fmla="*/ 1158 h 1321"/>
              <a:gd name="T40" fmla="*/ 2153 w 2153"/>
              <a:gd name="T41" fmla="*/ 1128 h 1321"/>
              <a:gd name="T42" fmla="*/ 2146 w 2153"/>
              <a:gd name="T43" fmla="*/ 964 h 1321"/>
              <a:gd name="T44" fmla="*/ 1827 w 2153"/>
              <a:gd name="T45" fmla="*/ 917 h 1321"/>
              <a:gd name="T46" fmla="*/ 1795 w 2153"/>
              <a:gd name="T47" fmla="*/ 793 h 1321"/>
              <a:gd name="T48" fmla="*/ 2052 w 2153"/>
              <a:gd name="T49" fmla="*/ 615 h 1321"/>
              <a:gd name="T50" fmla="*/ 1967 w 2153"/>
              <a:gd name="T51" fmla="*/ 467 h 1321"/>
              <a:gd name="T52" fmla="*/ 1679 w 2153"/>
              <a:gd name="T53" fmla="*/ 583 h 1321"/>
              <a:gd name="T54" fmla="*/ 1586 w 2153"/>
              <a:gd name="T55" fmla="*/ 490 h 1321"/>
              <a:gd name="T56" fmla="*/ 1733 w 2153"/>
              <a:gd name="T57" fmla="*/ 218 h 1321"/>
              <a:gd name="T58" fmla="*/ 1593 w 2153"/>
              <a:gd name="T59" fmla="*/ 132 h 1321"/>
              <a:gd name="T60" fmla="*/ 1368 w 2153"/>
              <a:gd name="T61" fmla="*/ 358 h 132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153" h="1321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chemeClr val="bg1">
              <a:alpha val="50195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7"/>
          <p:cNvSpPr>
            <a:spLocks/>
          </p:cNvSpPr>
          <p:nvPr/>
        </p:nvSpPr>
        <p:spPr bwMode="hidden">
          <a:xfrm>
            <a:off x="4494213" y="4425950"/>
            <a:ext cx="2263775" cy="226377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Freeform 8"/>
          <p:cNvSpPr>
            <a:spLocks/>
          </p:cNvSpPr>
          <p:nvPr/>
        </p:nvSpPr>
        <p:spPr bwMode="hidden">
          <a:xfrm>
            <a:off x="5646738" y="487363"/>
            <a:ext cx="2928937" cy="293052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Freeform 9"/>
          <p:cNvSpPr>
            <a:spLocks/>
          </p:cNvSpPr>
          <p:nvPr/>
        </p:nvSpPr>
        <p:spPr bwMode="hidden">
          <a:xfrm>
            <a:off x="7146925" y="2555875"/>
            <a:ext cx="2008188" cy="3997325"/>
          </a:xfrm>
          <a:custGeom>
            <a:avLst/>
            <a:gdLst>
              <a:gd name="T0" fmla="*/ 1265 w 1265"/>
              <a:gd name="T1" fmla="*/ 0 h 2518"/>
              <a:gd name="T2" fmla="*/ 1128 w 1265"/>
              <a:gd name="T3" fmla="*/ 18 h 2518"/>
              <a:gd name="T4" fmla="*/ 1110 w 1265"/>
              <a:gd name="T5" fmla="*/ 372 h 2518"/>
              <a:gd name="T6" fmla="*/ 946 w 1265"/>
              <a:gd name="T7" fmla="*/ 428 h 2518"/>
              <a:gd name="T8" fmla="*/ 710 w 1265"/>
              <a:gd name="T9" fmla="*/ 127 h 2518"/>
              <a:gd name="T10" fmla="*/ 546 w 1265"/>
              <a:gd name="T11" fmla="*/ 219 h 2518"/>
              <a:gd name="T12" fmla="*/ 701 w 1265"/>
              <a:gd name="T13" fmla="*/ 555 h 2518"/>
              <a:gd name="T14" fmla="*/ 592 w 1265"/>
              <a:gd name="T15" fmla="*/ 665 h 2518"/>
              <a:gd name="T16" fmla="*/ 237 w 1265"/>
              <a:gd name="T17" fmla="*/ 537 h 2518"/>
              <a:gd name="T18" fmla="*/ 155 w 1265"/>
              <a:gd name="T19" fmla="*/ 674 h 2518"/>
              <a:gd name="T20" fmla="*/ 427 w 1265"/>
              <a:gd name="T21" fmla="*/ 911 h 2518"/>
              <a:gd name="T22" fmla="*/ 383 w 1265"/>
              <a:gd name="T23" fmla="*/ 1093 h 2518"/>
              <a:gd name="T24" fmla="*/ 9 w 1265"/>
              <a:gd name="T25" fmla="*/ 1121 h 2518"/>
              <a:gd name="T26" fmla="*/ 0 w 1265"/>
              <a:gd name="T27" fmla="*/ 1322 h 2518"/>
              <a:gd name="T28" fmla="*/ 383 w 1265"/>
              <a:gd name="T29" fmla="*/ 1376 h 2518"/>
              <a:gd name="T30" fmla="*/ 419 w 1265"/>
              <a:gd name="T31" fmla="*/ 1549 h 2518"/>
              <a:gd name="T32" fmla="*/ 136 w 1265"/>
              <a:gd name="T33" fmla="*/ 1804 h 2518"/>
              <a:gd name="T34" fmla="*/ 237 w 1265"/>
              <a:gd name="T35" fmla="*/ 1959 h 2518"/>
              <a:gd name="T36" fmla="*/ 555 w 1265"/>
              <a:gd name="T37" fmla="*/ 1813 h 2518"/>
              <a:gd name="T38" fmla="*/ 674 w 1265"/>
              <a:gd name="T39" fmla="*/ 1932 h 2518"/>
              <a:gd name="T40" fmla="*/ 509 w 1265"/>
              <a:gd name="T41" fmla="*/ 2232 h 2518"/>
              <a:gd name="T42" fmla="*/ 664 w 1265"/>
              <a:gd name="T43" fmla="*/ 2360 h 2518"/>
              <a:gd name="T44" fmla="*/ 946 w 1265"/>
              <a:gd name="T45" fmla="*/ 2087 h 2518"/>
              <a:gd name="T46" fmla="*/ 1110 w 1265"/>
              <a:gd name="T47" fmla="*/ 2142 h 2518"/>
              <a:gd name="T48" fmla="*/ 1147 w 1265"/>
              <a:gd name="T49" fmla="*/ 2515 h 2518"/>
              <a:gd name="T50" fmla="*/ 1265 w 1265"/>
              <a:gd name="T51" fmla="*/ 2518 h 2518"/>
              <a:gd name="T52" fmla="*/ 1265 w 1265"/>
              <a:gd name="T53" fmla="*/ 0 h 251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Freeform 10"/>
          <p:cNvSpPr>
            <a:spLocks/>
          </p:cNvSpPr>
          <p:nvPr/>
        </p:nvSpPr>
        <p:spPr bwMode="hidden">
          <a:xfrm rot="16200000">
            <a:off x="3977481" y="-853281"/>
            <a:ext cx="1722438" cy="3429000"/>
          </a:xfrm>
          <a:custGeom>
            <a:avLst/>
            <a:gdLst>
              <a:gd name="T0" fmla="*/ 1265 w 1265"/>
              <a:gd name="T1" fmla="*/ 0 h 2518"/>
              <a:gd name="T2" fmla="*/ 1128 w 1265"/>
              <a:gd name="T3" fmla="*/ 18 h 2518"/>
              <a:gd name="T4" fmla="*/ 1110 w 1265"/>
              <a:gd name="T5" fmla="*/ 372 h 2518"/>
              <a:gd name="T6" fmla="*/ 946 w 1265"/>
              <a:gd name="T7" fmla="*/ 428 h 2518"/>
              <a:gd name="T8" fmla="*/ 710 w 1265"/>
              <a:gd name="T9" fmla="*/ 127 h 2518"/>
              <a:gd name="T10" fmla="*/ 546 w 1265"/>
              <a:gd name="T11" fmla="*/ 219 h 2518"/>
              <a:gd name="T12" fmla="*/ 701 w 1265"/>
              <a:gd name="T13" fmla="*/ 555 h 2518"/>
              <a:gd name="T14" fmla="*/ 592 w 1265"/>
              <a:gd name="T15" fmla="*/ 665 h 2518"/>
              <a:gd name="T16" fmla="*/ 237 w 1265"/>
              <a:gd name="T17" fmla="*/ 537 h 2518"/>
              <a:gd name="T18" fmla="*/ 155 w 1265"/>
              <a:gd name="T19" fmla="*/ 674 h 2518"/>
              <a:gd name="T20" fmla="*/ 427 w 1265"/>
              <a:gd name="T21" fmla="*/ 911 h 2518"/>
              <a:gd name="T22" fmla="*/ 383 w 1265"/>
              <a:gd name="T23" fmla="*/ 1093 h 2518"/>
              <a:gd name="T24" fmla="*/ 9 w 1265"/>
              <a:gd name="T25" fmla="*/ 1121 h 2518"/>
              <a:gd name="T26" fmla="*/ 0 w 1265"/>
              <a:gd name="T27" fmla="*/ 1322 h 2518"/>
              <a:gd name="T28" fmla="*/ 383 w 1265"/>
              <a:gd name="T29" fmla="*/ 1376 h 2518"/>
              <a:gd name="T30" fmla="*/ 419 w 1265"/>
              <a:gd name="T31" fmla="*/ 1549 h 2518"/>
              <a:gd name="T32" fmla="*/ 136 w 1265"/>
              <a:gd name="T33" fmla="*/ 1804 h 2518"/>
              <a:gd name="T34" fmla="*/ 237 w 1265"/>
              <a:gd name="T35" fmla="*/ 1959 h 2518"/>
              <a:gd name="T36" fmla="*/ 555 w 1265"/>
              <a:gd name="T37" fmla="*/ 1813 h 2518"/>
              <a:gd name="T38" fmla="*/ 674 w 1265"/>
              <a:gd name="T39" fmla="*/ 1932 h 2518"/>
              <a:gd name="T40" fmla="*/ 509 w 1265"/>
              <a:gd name="T41" fmla="*/ 2232 h 2518"/>
              <a:gd name="T42" fmla="*/ 664 w 1265"/>
              <a:gd name="T43" fmla="*/ 2360 h 2518"/>
              <a:gd name="T44" fmla="*/ 946 w 1265"/>
              <a:gd name="T45" fmla="*/ 2087 h 2518"/>
              <a:gd name="T46" fmla="*/ 1110 w 1265"/>
              <a:gd name="T47" fmla="*/ 2142 h 2518"/>
              <a:gd name="T48" fmla="*/ 1147 w 1265"/>
              <a:gd name="T49" fmla="*/ 2515 h 2518"/>
              <a:gd name="T50" fmla="*/ 1265 w 1265"/>
              <a:gd name="T51" fmla="*/ 2518 h 2518"/>
              <a:gd name="T52" fmla="*/ 1265 w 1265"/>
              <a:gd name="T53" fmla="*/ 0 h 251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1" descr="Facban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invGray">
          <a:xfrm>
            <a:off x="3175" y="-3175"/>
            <a:ext cx="803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2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692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148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D48C712-624D-4E83-9AC7-B19F06F0739E}" type="datetime12">
              <a:rPr lang="en-US"/>
              <a:pPr>
                <a:defRPr/>
              </a:pPr>
              <a:t>8:38 PM</a:t>
            </a:fld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AC701A05-1D03-495C-91FA-9CA1C3305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550" y="304800"/>
            <a:ext cx="17716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04800"/>
            <a:ext cx="51625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905000"/>
            <a:ext cx="3467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905000"/>
            <a:ext cx="3467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35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04800"/>
            <a:ext cx="708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0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905000"/>
            <a:ext cx="7086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/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8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pitchFamily="2" charset="2"/>
        <a:buBlip>
          <a:blip r:embed="rId14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" charset="2"/>
        <a:buChar char="®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aspending.gov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harvester.census.gov/sac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azcentral.com/flash/news/charities/index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ocregister.com/multimedia/gold/" TargetMode="Externa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dweek.org/media/eperc_finance_0410.pd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uckety.com/William-H-Gates-III/1700.muckety" TargetMode="Externa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articles.philly.com/1993-04-18/news/25983746_1_organizations-nonprofits-account-nonprofit-hospitals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e.org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hyperlink" Target="businessjournalism.org" TargetMode="External"/><Relationship Id="rId5" Type="http://schemas.openxmlformats.org/officeDocument/2006/relationships/hyperlink" Target="http://www.npccny.org/Form_990/990.htm" TargetMode="External"/><Relationship Id="rId4" Type="http://schemas.openxmlformats.org/officeDocument/2006/relationships/hyperlink" Target="http://www.rcfp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idestar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foundationcenter.or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026"/>
          <p:cNvSpPr txBox="1">
            <a:spLocks noChangeArrowheads="1"/>
          </p:cNvSpPr>
          <p:nvPr/>
        </p:nvSpPr>
        <p:spPr bwMode="auto">
          <a:xfrm>
            <a:off x="3048000" y="533400"/>
            <a:ext cx="5867400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 dirty="0" smtClean="0"/>
              <a:t>Tracking non-profit money</a:t>
            </a:r>
          </a:p>
          <a:p>
            <a:pPr algn="ctr" eaLnBrk="0" hangingPunct="0"/>
            <a:r>
              <a:rPr lang="en-US" sz="4000" dirty="0" smtClean="0"/>
              <a:t>(and some stuff about money and schools)</a:t>
            </a:r>
            <a:endParaRPr lang="en-US" sz="3600" dirty="0"/>
          </a:p>
          <a:p>
            <a:pPr algn="ctr" eaLnBrk="0" hangingPunct="0">
              <a:spcBef>
                <a:spcPct val="50000"/>
              </a:spcBef>
            </a:pPr>
            <a:endParaRPr lang="en-US" sz="3600" dirty="0">
              <a:latin typeface="Times New Roman" pitchFamily="18" charset="0"/>
            </a:endParaRPr>
          </a:p>
          <a:p>
            <a:pPr algn="ctr" eaLnBrk="0" hangingPunct="0"/>
            <a:endParaRPr lang="en-US" sz="3200" dirty="0">
              <a:latin typeface="Times New Roman" pitchFamily="18" charset="0"/>
            </a:endParaRPr>
          </a:p>
        </p:txBody>
      </p:sp>
      <p:sp>
        <p:nvSpPr>
          <p:cNvPr id="3077" name="Text Box 1026"/>
          <p:cNvSpPr txBox="1">
            <a:spLocks noChangeArrowheads="1"/>
          </p:cNvSpPr>
          <p:nvPr/>
        </p:nvSpPr>
        <p:spPr bwMode="auto">
          <a:xfrm>
            <a:off x="1066800" y="3352800"/>
            <a:ext cx="7010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dirty="0" smtClean="0"/>
              <a:t>Education Reporting Fellowships</a:t>
            </a:r>
          </a:p>
          <a:p>
            <a:pPr algn="ctr" eaLnBrk="0" hangingPunct="0"/>
            <a:r>
              <a:rPr lang="en-US" sz="2800" dirty="0" smtClean="0"/>
              <a:t>Columbia University</a:t>
            </a:r>
            <a:endParaRPr lang="en-US" sz="1000" dirty="0"/>
          </a:p>
          <a:p>
            <a:pPr algn="ctr" eaLnBrk="0" hangingPunct="0"/>
            <a:r>
              <a:rPr lang="en-US" dirty="0" smtClean="0"/>
              <a:t>Jennifer </a:t>
            </a:r>
            <a:r>
              <a:rPr lang="en-US" dirty="0"/>
              <a:t>LaFleur, </a:t>
            </a:r>
            <a:r>
              <a:rPr lang="en-US" dirty="0" err="1"/>
              <a:t>ProPublica</a:t>
            </a:r>
            <a:endParaRPr lang="en-US" dirty="0"/>
          </a:p>
          <a:p>
            <a:pPr algn="ctr" eaLnBrk="0" hangingPunct="0"/>
            <a:endParaRPr lang="en-US" sz="3200" dirty="0"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81000"/>
            <a:ext cx="2857500" cy="218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096000" y="642938"/>
            <a:ext cx="259080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sng" dirty="0" smtClean="0"/>
              <a:t>Source:</a:t>
            </a:r>
            <a:r>
              <a:rPr lang="en-US" dirty="0" smtClean="0"/>
              <a:t> </a:t>
            </a:r>
            <a:r>
              <a:rPr lang="en-US" dirty="0"/>
              <a:t>Salary data and other charter school records</a:t>
            </a:r>
          </a:p>
          <a:p>
            <a:endParaRPr lang="en-US" u="sng" dirty="0"/>
          </a:p>
          <a:p>
            <a:r>
              <a:rPr lang="en-US" u="sng" dirty="0"/>
              <a:t>Findings: </a:t>
            </a:r>
            <a:r>
              <a:rPr lang="en-US" dirty="0"/>
              <a:t> Reporters Found nepotism in charter schools and administrators earning six-figure salaries to run schools with only a few hundred or a couple of thousand students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238" y="1055688"/>
            <a:ext cx="5567362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28600"/>
            <a:ext cx="28956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82575" y="381000"/>
            <a:ext cx="81327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 smtClean="0"/>
              <a:t>Non-profit funding of education</a:t>
            </a:r>
            <a:endParaRPr lang="en-US" sz="3600" dirty="0"/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434975" y="1295400"/>
            <a:ext cx="69564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Where is the </a:t>
            </a:r>
          </a:p>
          <a:p>
            <a:r>
              <a:rPr lang="en-US" dirty="0" smtClean="0"/>
              <a:t>money from?</a:t>
            </a:r>
          </a:p>
          <a:p>
            <a:endParaRPr lang="en-US" dirty="0" smtClean="0"/>
          </a:p>
          <a:p>
            <a:endParaRPr lang="en-US" dirty="0" smtClean="0"/>
          </a:p>
          <a:p>
            <a:pPr marL="342900" indent="-342900">
              <a:buFont typeface="Arial" charset="0"/>
              <a:buChar char="•"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47800"/>
            <a:ext cx="6010275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055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82575" y="381000"/>
            <a:ext cx="81327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 smtClean="0"/>
              <a:t>Non-profit funding of education</a:t>
            </a:r>
            <a:endParaRPr lang="en-US" sz="3600" dirty="0"/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434975" y="1295400"/>
            <a:ext cx="69564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Where is the </a:t>
            </a:r>
          </a:p>
          <a:p>
            <a:r>
              <a:rPr lang="en-US" dirty="0" smtClean="0"/>
              <a:t>money going?</a:t>
            </a:r>
          </a:p>
          <a:p>
            <a:endParaRPr lang="en-US" dirty="0" smtClean="0"/>
          </a:p>
          <a:p>
            <a:endParaRPr lang="en-US" dirty="0" smtClean="0"/>
          </a:p>
          <a:p>
            <a:pPr marL="342900" indent="-342900">
              <a:buFont typeface="Arial" charset="0"/>
              <a:buChar char="•"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295400"/>
            <a:ext cx="599122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6149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82575" y="381000"/>
            <a:ext cx="81327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 smtClean="0"/>
              <a:t>Analyzing 990s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1600200"/>
            <a:ext cx="7467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What percentage of the money is going to operations versus administration?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Look at changes over time – big increases or decreases? This may require typing the figures into your spreadsheet program.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If a non-profit gave money to a school or district, the school or district should have a record of receiving the same amount.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81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82575" y="381000"/>
            <a:ext cx="81327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 smtClean="0"/>
              <a:t>Other documents and data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1600200"/>
            <a:ext cx="746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Consolidated financial statements/annual reports – compare to 990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Independent or government audits – the IRS audits only 1 percent of all non-profits, so there may be errors on 990 forms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If they get federal money, SINGLE AUDIT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Federal grants and loans: usaspending.gov</a:t>
            </a:r>
          </a:p>
          <a:p>
            <a:endParaRPr lang="en-US" dirty="0" smtClean="0"/>
          </a:p>
          <a:p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067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172200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www.usaspending.gov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1308"/>
            <a:ext cx="7239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74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172201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Federal </a:t>
            </a:r>
            <a:r>
              <a:rPr lang="en-US" dirty="0"/>
              <a:t>Audit Clearinghouse: </a:t>
            </a:r>
            <a:r>
              <a:rPr lang="en-US" dirty="0">
                <a:hlinkClick r:id="rId3"/>
              </a:rPr>
              <a:t>http://harvester.census.gov/sac/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0478"/>
            <a:ext cx="8382000" cy="592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398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82575" y="381000"/>
            <a:ext cx="81327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 smtClean="0"/>
              <a:t>Look at connections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1600200"/>
            <a:ext cx="7467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Between donors and who else they give to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Between board members and what other boards they are 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Between recipients of funds</a:t>
            </a:r>
          </a:p>
          <a:p>
            <a:endParaRPr lang="en-US" dirty="0" smtClean="0"/>
          </a:p>
          <a:p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299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6106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5835853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http://www.azcentral.com/flash/news/charities/index.html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322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590550"/>
            <a:ext cx="7896225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23241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352800" y="6324600"/>
            <a:ext cx="563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Arial" charset="0"/>
                <a:hlinkClick r:id="rId5"/>
              </a:rPr>
              <a:t>www.ocregister.com/multimedia/gold/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596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82575" y="381000"/>
            <a:ext cx="81327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 smtClean="0"/>
              <a:t>Non-profit funding of education</a:t>
            </a:r>
            <a:endParaRPr lang="en-US" sz="3600" dirty="0"/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434975" y="1295400"/>
            <a:ext cx="813276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What can they do?  What are the state laws on outside funding for public education?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342900" indent="-342900">
              <a:buFont typeface="Arial" charset="0"/>
              <a:buChar char="•"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72" y="2438400"/>
            <a:ext cx="8510619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5862935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hlinkClick r:id="rId4"/>
              </a:rPr>
              <a:t>Courtesy: http</a:t>
            </a:r>
            <a:r>
              <a:rPr lang="en-US" sz="2000" dirty="0">
                <a:hlinkClick r:id="rId4"/>
              </a:rPr>
              <a:t>://www.edweek.org/media/eperc_finance_0410.pdf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07802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"/>
            <a:ext cx="5133975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3241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429000" y="5943600"/>
            <a:ext cx="54102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>
                <a:hlinkClick r:id="rId5"/>
              </a:rPr>
              <a:t>Muckety map of Bill Gates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50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82575" y="381000"/>
            <a:ext cx="81327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smtClean="0"/>
              <a:t>Other connections</a:t>
            </a:r>
            <a:endParaRPr lang="en-US" sz="3200" dirty="0"/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434975" y="1295400"/>
            <a:ext cx="813276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Who is on the foundation boards?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/>
              <a:t>What influence might they have?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/>
              <a:t>What are their other connections?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/>
              <a:t>Are they making campaign contributions to state legislators or members of Congress?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342900" indent="-34290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445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82575" y="381000"/>
            <a:ext cx="81327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smtClean="0"/>
              <a:t>Is it making a difference?</a:t>
            </a:r>
            <a:endParaRPr lang="en-US" sz="3200" dirty="0"/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434975" y="1295400"/>
            <a:ext cx="813276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Are schools seeing the benefit of the programs?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/>
              <a:t>Test scores, truancy, graduation rates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342900" indent="-34290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550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82575" y="381000"/>
            <a:ext cx="81327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 smtClean="0"/>
              <a:t>More data to track on the school/district side</a:t>
            </a:r>
            <a:endParaRPr lang="en-US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5153025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7400" y="1524000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Check registers</a:t>
            </a:r>
          </a:p>
          <a:p>
            <a:r>
              <a:rPr lang="en-US" dirty="0" smtClean="0"/>
              <a:t>Contractors/Vendors</a:t>
            </a:r>
          </a:p>
          <a:p>
            <a:r>
              <a:rPr lang="en-US" dirty="0" smtClean="0"/>
              <a:t>Sources of revenue</a:t>
            </a:r>
          </a:p>
          <a:p>
            <a:r>
              <a:rPr lang="en-US" dirty="0" smtClean="0"/>
              <a:t>Personnel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602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82575" y="381000"/>
            <a:ext cx="81327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 smtClean="0"/>
              <a:t>Changes in the budget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690688"/>
            <a:ext cx="7734300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539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82575" y="381000"/>
            <a:ext cx="81327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 smtClean="0"/>
              <a:t>Salaries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" y="1295400"/>
            <a:ext cx="75819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981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82575" y="381000"/>
            <a:ext cx="81327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 smtClean="0"/>
              <a:t>In a time of budget woes – examining finances is key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752600"/>
            <a:ext cx="79581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Is there misspending?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Double-dipping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Special bonuses – car allowances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Are they doing with the money what they  said they would?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81286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762000"/>
            <a:ext cx="306863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28600"/>
            <a:ext cx="3657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562600" y="914400"/>
            <a:ext cx="23622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sng" dirty="0" smtClean="0"/>
              <a:t>Source:</a:t>
            </a:r>
            <a:r>
              <a:rPr lang="en-US" dirty="0" smtClean="0"/>
              <a:t> </a:t>
            </a:r>
            <a:r>
              <a:rPr lang="en-US" dirty="0"/>
              <a:t>School district credit card purchases</a:t>
            </a:r>
          </a:p>
          <a:p>
            <a:endParaRPr lang="en-US" dirty="0"/>
          </a:p>
          <a:p>
            <a:r>
              <a:rPr lang="en-US" u="sng" dirty="0"/>
              <a:t>Findings:</a:t>
            </a:r>
            <a:r>
              <a:rPr lang="en-US" dirty="0"/>
              <a:t> District card holders made questionable purchases with their cards.</a:t>
            </a:r>
          </a:p>
        </p:txBody>
      </p:sp>
    </p:spTree>
    <p:extLst>
      <p:ext uri="{BB962C8B-B14F-4D97-AF65-F5344CB8AC3E}">
        <p14:creationId xmlns:p14="http://schemas.microsoft.com/office/powerpoint/2010/main" val="1733368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JenDallasNews\training\washpost_charges_08010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533400"/>
            <a:ext cx="4343400" cy="766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183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vidChenBudge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4227" y="169536"/>
            <a:ext cx="3591973" cy="6518928"/>
          </a:xfrm>
          <a:prstGeom prst="rect">
            <a:avLst/>
          </a:prstGeom>
        </p:spPr>
      </p:pic>
      <p:pic>
        <p:nvPicPr>
          <p:cNvPr id="5" name="Picture 4" descr="DavidChenBudge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685800"/>
            <a:ext cx="4744734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14800" y="4526340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City Budget</a:t>
            </a:r>
          </a:p>
          <a:p>
            <a:endParaRPr lang="en-US" dirty="0" smtClean="0"/>
          </a:p>
          <a:p>
            <a:r>
              <a:rPr lang="en-US" dirty="0" smtClean="0"/>
              <a:t>Findings: Some neighborhoods suffer more than others as mayor cuts budgets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5" cstate="print"/>
          <a:srcRect l="34936" t="25642" r="36058" b="66381"/>
          <a:stretch>
            <a:fillRect/>
          </a:stretch>
        </p:blipFill>
        <p:spPr bwMode="auto">
          <a:xfrm>
            <a:off x="4114800" y="304800"/>
            <a:ext cx="17240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82575" y="381000"/>
            <a:ext cx="81327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 smtClean="0"/>
              <a:t>Non-profit funding of education</a:t>
            </a:r>
            <a:endParaRPr lang="en-US" sz="3600" dirty="0"/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434975" y="1295400"/>
            <a:ext cx="42132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Who are they?  </a:t>
            </a:r>
          </a:p>
          <a:p>
            <a:endParaRPr lang="en-US" dirty="0" smtClean="0"/>
          </a:p>
          <a:p>
            <a:endParaRPr lang="en-US" dirty="0" smtClean="0"/>
          </a:p>
          <a:p>
            <a:pPr marL="342900" indent="-342900">
              <a:buFont typeface="Arial" charset="0"/>
              <a:buChar char="•"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2080230"/>
            <a:ext cx="7648575" cy="4243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6236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28600" y="1600200"/>
            <a:ext cx="2343150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sng" dirty="0" smtClean="0"/>
              <a:t>Source:</a:t>
            </a:r>
            <a:r>
              <a:rPr lang="en-US" dirty="0" smtClean="0"/>
              <a:t> </a:t>
            </a:r>
            <a:r>
              <a:rPr lang="en-US" dirty="0"/>
              <a:t>Voting and teacher data</a:t>
            </a:r>
          </a:p>
          <a:p>
            <a:endParaRPr lang="en-US" u="sng" dirty="0"/>
          </a:p>
          <a:p>
            <a:r>
              <a:rPr lang="en-US" sz="2000" u="sng" dirty="0"/>
              <a:t>Findings: </a:t>
            </a:r>
            <a:r>
              <a:rPr lang="en-US" sz="2000" dirty="0"/>
              <a:t> “…they gave this promise to school board members: Support us or we'll remember you on election day.</a:t>
            </a:r>
          </a:p>
          <a:p>
            <a:r>
              <a:rPr lang="en-US" sz="2000" dirty="0"/>
              <a:t>But election day came, and the vast majority of teachers didn't show up.”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52400"/>
            <a:ext cx="56388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61925"/>
            <a:ext cx="24193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382000" cy="5048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476" y="5657671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http://articles.philly.com/1993-04-18/news/25983746_1_organizations-nonprofits-account-nonprofit-hospitals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386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82575" y="381000"/>
            <a:ext cx="81327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u="sng" dirty="0" smtClean="0"/>
              <a:t>Other resources</a:t>
            </a:r>
            <a:endParaRPr lang="en-US" sz="3200" dirty="0"/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434975" y="1295400"/>
            <a:ext cx="813276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>
                <a:hlinkClick r:id="rId3"/>
              </a:rPr>
              <a:t>www.ire.org</a:t>
            </a:r>
            <a:r>
              <a:rPr lang="en-US" dirty="0" smtClean="0"/>
              <a:t> – tip sheets, </a:t>
            </a:r>
            <a:r>
              <a:rPr lang="en-US" dirty="0" err="1" smtClean="0"/>
              <a:t>extraextra</a:t>
            </a:r>
            <a:r>
              <a:rPr lang="en-US" dirty="0" smtClean="0"/>
              <a:t>, story database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hlinkClick r:id="rId4"/>
              </a:rPr>
              <a:t>www.rcfp.org</a:t>
            </a:r>
            <a:r>
              <a:rPr lang="en-US" dirty="0" smtClean="0"/>
              <a:t> – information on public records by state – and help with public records requests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hlinkClick r:id="rId5"/>
              </a:rPr>
              <a:t>www.npccny.org/Form_990/990.htm</a:t>
            </a:r>
            <a:r>
              <a:rPr lang="en-US" dirty="0" smtClean="0"/>
              <a:t> -- Nonprofit Coordinating Committee of New York – Good info on understanding nonprofits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Reynolds Center – </a:t>
            </a:r>
            <a:r>
              <a:rPr lang="en-US" dirty="0" smtClean="0">
                <a:hlinkClick r:id="rId6" action="ppaction://hlinkfile"/>
              </a:rPr>
              <a:t>businessjournalism.org</a:t>
            </a:r>
            <a:endParaRPr lang="en-US" dirty="0" smtClean="0"/>
          </a:p>
          <a:p>
            <a:pPr marL="342900" indent="-342900">
              <a:buFont typeface="Arial" charset="0"/>
              <a:buChar char="•"/>
            </a:pP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pPr marL="342900" indent="-34290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383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82575" y="381000"/>
            <a:ext cx="81327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 smtClean="0"/>
              <a:t>Non-profit funding of education</a:t>
            </a:r>
            <a:endParaRPr lang="en-US" sz="3600" dirty="0"/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434975" y="1295400"/>
            <a:ext cx="42132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What are they doing?  </a:t>
            </a:r>
          </a:p>
          <a:p>
            <a:endParaRPr lang="en-US" dirty="0" smtClean="0"/>
          </a:p>
          <a:p>
            <a:endParaRPr lang="en-US" dirty="0" smtClean="0"/>
          </a:p>
          <a:p>
            <a:pPr marL="342900" indent="-342900">
              <a:buFont typeface="Arial" charset="0"/>
              <a:buChar char="•"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6217023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636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82575" y="381000"/>
            <a:ext cx="81327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 smtClean="0"/>
              <a:t>Non-profit funding of education</a:t>
            </a:r>
            <a:endParaRPr lang="en-US" sz="3600" dirty="0"/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434975" y="1295400"/>
            <a:ext cx="695642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What are they doing?  </a:t>
            </a:r>
          </a:p>
          <a:p>
            <a:r>
              <a:rPr lang="en-US" dirty="0" smtClean="0"/>
              <a:t>(Besides trick roping)</a:t>
            </a:r>
          </a:p>
          <a:p>
            <a:endParaRPr lang="en-US" dirty="0"/>
          </a:p>
          <a:p>
            <a:r>
              <a:rPr lang="en-US" dirty="0" smtClean="0"/>
              <a:t>Get the 990 form</a:t>
            </a:r>
          </a:p>
          <a:p>
            <a:endParaRPr lang="en-US" dirty="0" smtClean="0"/>
          </a:p>
          <a:p>
            <a:endParaRPr lang="en-US" dirty="0" smtClean="0"/>
          </a:p>
          <a:p>
            <a:pPr marL="342900" indent="-342900">
              <a:buFont typeface="Arial" charset="0"/>
              <a:buChar char="•"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447800"/>
            <a:ext cx="4495800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706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81000" y="6158699"/>
            <a:ext cx="670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http://www.irs.gov/pub/irs-pdf/p557.pdf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6172200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426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82575" y="381000"/>
            <a:ext cx="81327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smtClean="0"/>
              <a:t>Getting the 990 or other financial information</a:t>
            </a:r>
            <a:endParaRPr lang="en-US" sz="3200" dirty="0"/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434975" y="1295400"/>
            <a:ext cx="813276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 err="1" smtClean="0"/>
              <a:t>Guidestar</a:t>
            </a:r>
            <a:r>
              <a:rPr lang="en-US" dirty="0" smtClean="0"/>
              <a:t> – </a:t>
            </a:r>
            <a:r>
              <a:rPr lang="en-US" dirty="0" smtClean="0">
                <a:hlinkClick r:id="rId3"/>
              </a:rPr>
              <a:t>www.guidestar.org</a:t>
            </a:r>
            <a:r>
              <a:rPr lang="en-US" dirty="0" smtClean="0"/>
              <a:t> --- You need to register, but can get the past three years’ 990s for free. Beyond that you need to pay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Foundation Center  - </a:t>
            </a:r>
            <a:r>
              <a:rPr lang="en-US" dirty="0" smtClean="0">
                <a:hlinkClick r:id="rId4" action="ppaction://hlinkfile"/>
              </a:rPr>
              <a:t>foundationcenter.org</a:t>
            </a:r>
            <a:r>
              <a:rPr lang="en-US" dirty="0" smtClean="0"/>
              <a:t> has more years of 990s available for free– but not every non-profit is available.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Your state secretary or state or whichever agency oversees corporations – will give you basic information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IRS – You can request them from the IRS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The organization itself is required to provide them – in some states, non-profits have to provide more information about their books.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342900" indent="-342900">
              <a:buFont typeface="Arial" charset="0"/>
              <a:buChar char="•"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82575" y="381000"/>
            <a:ext cx="81327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 smtClean="0"/>
              <a:t>Non-profit funding of education</a:t>
            </a:r>
            <a:endParaRPr lang="en-US" sz="3600" dirty="0"/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434975" y="1295400"/>
            <a:ext cx="69564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Who are they?</a:t>
            </a:r>
          </a:p>
          <a:p>
            <a:endParaRPr lang="en-US" dirty="0" smtClean="0"/>
          </a:p>
          <a:p>
            <a:endParaRPr lang="en-US" dirty="0" smtClean="0"/>
          </a:p>
          <a:p>
            <a:pPr marL="342900" indent="-342900">
              <a:buFont typeface="Arial" charset="0"/>
              <a:buChar char="•"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95399"/>
            <a:ext cx="4572000" cy="5327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9305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5660859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324600" y="940158"/>
            <a:ext cx="2362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sng" dirty="0" smtClean="0"/>
              <a:t>Source:</a:t>
            </a:r>
            <a:r>
              <a:rPr lang="en-US" dirty="0" smtClean="0"/>
              <a:t> Non-profit financial data</a:t>
            </a:r>
            <a:endParaRPr lang="en-US" dirty="0"/>
          </a:p>
          <a:p>
            <a:endParaRPr lang="en-US" dirty="0"/>
          </a:p>
          <a:p>
            <a:r>
              <a:rPr lang="en-US" u="sng" dirty="0"/>
              <a:t>Findings:</a:t>
            </a:r>
            <a:r>
              <a:rPr lang="en-US" dirty="0"/>
              <a:t> </a:t>
            </a:r>
            <a:r>
              <a:rPr lang="en-US" dirty="0" smtClean="0"/>
              <a:t>Hundreds of charities pay their top managers big bucks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337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tory">
  <a:themeElements>
    <a:clrScheme name="Factory 1">
      <a:dk1>
        <a:srgbClr val="000054"/>
      </a:dk1>
      <a:lt1>
        <a:srgbClr val="EAEAEA"/>
      </a:lt1>
      <a:dk2>
        <a:srgbClr val="00007A"/>
      </a:dk2>
      <a:lt2>
        <a:srgbClr val="EBD189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B97C01"/>
      </a:hlink>
      <a:folHlink>
        <a:srgbClr val="CCFF33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Designs\Factory.pot</Template>
  <TotalTime>3846</TotalTime>
  <Words>687</Words>
  <Application>Microsoft Office PowerPoint</Application>
  <PresentationFormat>On-screen Show (4:3)</PresentationFormat>
  <Paragraphs>146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Factory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Pulitzer Publishing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Pulitzer Publishing Company</dc:creator>
  <cp:lastModifiedBy>Jennifer LaFleur</cp:lastModifiedBy>
  <cp:revision>265</cp:revision>
  <dcterms:created xsi:type="dcterms:W3CDTF">2000-05-01T16:49:35Z</dcterms:created>
  <dcterms:modified xsi:type="dcterms:W3CDTF">2011-05-15T00:39:37Z</dcterms:modified>
</cp:coreProperties>
</file>