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40"/>
  </p:notesMasterIdLst>
  <p:sldIdLst>
    <p:sldId id="404" r:id="rId2"/>
    <p:sldId id="549" r:id="rId3"/>
    <p:sldId id="517" r:id="rId4"/>
    <p:sldId id="526" r:id="rId5"/>
    <p:sldId id="551" r:id="rId6"/>
    <p:sldId id="553" r:id="rId7"/>
    <p:sldId id="530" r:id="rId8"/>
    <p:sldId id="552" r:id="rId9"/>
    <p:sldId id="527" r:id="rId10"/>
    <p:sldId id="492" r:id="rId11"/>
    <p:sldId id="528" r:id="rId12"/>
    <p:sldId id="534" r:id="rId13"/>
    <p:sldId id="542" r:id="rId14"/>
    <p:sldId id="543" r:id="rId15"/>
    <p:sldId id="544" r:id="rId16"/>
    <p:sldId id="468" r:id="rId17"/>
    <p:sldId id="501" r:id="rId18"/>
    <p:sldId id="554" r:id="rId19"/>
    <p:sldId id="545" r:id="rId20"/>
    <p:sldId id="520" r:id="rId21"/>
    <p:sldId id="512" r:id="rId22"/>
    <p:sldId id="546" r:id="rId23"/>
    <p:sldId id="525" r:id="rId24"/>
    <p:sldId id="498" r:id="rId25"/>
    <p:sldId id="503" r:id="rId26"/>
    <p:sldId id="499" r:id="rId27"/>
    <p:sldId id="535" r:id="rId28"/>
    <p:sldId id="548" r:id="rId29"/>
    <p:sldId id="537" r:id="rId30"/>
    <p:sldId id="538" r:id="rId31"/>
    <p:sldId id="539" r:id="rId32"/>
    <p:sldId id="541" r:id="rId33"/>
    <p:sldId id="370" r:id="rId34"/>
    <p:sldId id="550" r:id="rId35"/>
    <p:sldId id="523" r:id="rId36"/>
    <p:sldId id="532" r:id="rId37"/>
    <p:sldId id="540" r:id="rId38"/>
    <p:sldId id="547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7" autoAdjust="0"/>
    <p:restoredTop sz="94624" autoAdjust="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3BEC046-97BD-4C96-8C50-845A3942C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213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392B-E6E0-40E2-A213-D962A62F73F8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165C5-D90A-475C-A6F6-2E6B9CBEA334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7D6C7F-7A8C-449A-939C-9042E85EDCD9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7D6C7F-7A8C-449A-939C-9042E85EDCD9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7D6C7F-7A8C-449A-939C-9042E85EDCD9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7D6C7F-7A8C-449A-939C-9042E85EDCD9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7D6C7F-7A8C-449A-939C-9042E85EDCD9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7044E-EFBE-4218-A5E8-2AFA8C649A43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392B-E6E0-40E2-A213-D962A62F73F8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7044E-EFBE-4218-A5E8-2AFA8C649A43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7044E-EFBE-4218-A5E8-2AFA8C649A43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7D6C7F-7A8C-449A-939C-9042E85EDCD9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392B-E6E0-40E2-A213-D962A62F73F8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7D6C7F-7A8C-449A-939C-9042E85EDCD9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7D6C7F-7A8C-449A-939C-9042E85EDCD9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A96E8-8138-4037-8539-991A51354520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A96E8-8138-4037-8539-991A51354520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A96E8-8138-4037-8539-991A51354520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7044E-EFBE-4218-A5E8-2AFA8C649A43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A96E8-8138-4037-8539-991A51354520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7044E-EFBE-4218-A5E8-2AFA8C649A43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7044E-EFBE-4218-A5E8-2AFA8C649A43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7044E-EFBE-4218-A5E8-2AFA8C649A43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7044E-EFBE-4218-A5E8-2AFA8C649A43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7D6C7F-7A8C-449A-939C-9042E85EDCD9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>
              <a:gd name="T0" fmla="*/ 808 w 1429"/>
              <a:gd name="T1" fmla="*/ 283 h 1707"/>
              <a:gd name="T2" fmla="*/ 673 w 1429"/>
              <a:gd name="T3" fmla="*/ 252 h 1707"/>
              <a:gd name="T4" fmla="*/ 654 w 1429"/>
              <a:gd name="T5" fmla="*/ 0 h 1707"/>
              <a:gd name="T6" fmla="*/ 488 w 1429"/>
              <a:gd name="T7" fmla="*/ 13 h 1707"/>
              <a:gd name="T8" fmla="*/ 476 w 1429"/>
              <a:gd name="T9" fmla="*/ 252 h 1707"/>
              <a:gd name="T10" fmla="*/ 365 w 1429"/>
              <a:gd name="T11" fmla="*/ 290 h 1707"/>
              <a:gd name="T12" fmla="*/ 206 w 1429"/>
              <a:gd name="T13" fmla="*/ 86 h 1707"/>
              <a:gd name="T14" fmla="*/ 95 w 1429"/>
              <a:gd name="T15" fmla="*/ 148 h 1707"/>
              <a:gd name="T16" fmla="*/ 200 w 1429"/>
              <a:gd name="T17" fmla="*/ 376 h 1707"/>
              <a:gd name="T18" fmla="*/ 126 w 1429"/>
              <a:gd name="T19" fmla="*/ 450 h 1707"/>
              <a:gd name="T20" fmla="*/ 0 w 1429"/>
              <a:gd name="T21" fmla="*/ 423 h 1707"/>
              <a:gd name="T22" fmla="*/ 0 w 1429"/>
              <a:gd name="T23" fmla="*/ 1273 h 1707"/>
              <a:gd name="T24" fmla="*/ 101 w 1429"/>
              <a:gd name="T25" fmla="*/ 1226 h 1707"/>
              <a:gd name="T26" fmla="*/ 181 w 1429"/>
              <a:gd name="T27" fmla="*/ 1306 h 1707"/>
              <a:gd name="T28" fmla="*/ 70 w 1429"/>
              <a:gd name="T29" fmla="*/ 1509 h 1707"/>
              <a:gd name="T30" fmla="*/ 175 w 1429"/>
              <a:gd name="T31" fmla="*/ 1596 h 1707"/>
              <a:gd name="T32" fmla="*/ 365 w 1429"/>
              <a:gd name="T33" fmla="*/ 1411 h 1707"/>
              <a:gd name="T34" fmla="*/ 476 w 1429"/>
              <a:gd name="T35" fmla="*/ 1448 h 1707"/>
              <a:gd name="T36" fmla="*/ 501 w 1429"/>
              <a:gd name="T37" fmla="*/ 1700 h 1707"/>
              <a:gd name="T38" fmla="*/ 667 w 1429"/>
              <a:gd name="T39" fmla="*/ 1707 h 1707"/>
              <a:gd name="T40" fmla="*/ 685 w 1429"/>
              <a:gd name="T41" fmla="*/ 1442 h 1707"/>
              <a:gd name="T42" fmla="*/ 826 w 1429"/>
              <a:gd name="T43" fmla="*/ 1405 h 1707"/>
              <a:gd name="T44" fmla="*/ 993 w 1429"/>
              <a:gd name="T45" fmla="*/ 1590 h 1707"/>
              <a:gd name="T46" fmla="*/ 1103 w 1429"/>
              <a:gd name="T47" fmla="*/ 1522 h 1707"/>
              <a:gd name="T48" fmla="*/ 993 w 1429"/>
              <a:gd name="T49" fmla="*/ 1300 h 1707"/>
              <a:gd name="T50" fmla="*/ 1067 w 1429"/>
              <a:gd name="T51" fmla="*/ 1207 h 1707"/>
              <a:gd name="T52" fmla="*/ 1288 w 1429"/>
              <a:gd name="T53" fmla="*/ 1312 h 1707"/>
              <a:gd name="T54" fmla="*/ 1355 w 1429"/>
              <a:gd name="T55" fmla="*/ 1196 h 1707"/>
              <a:gd name="T56" fmla="*/ 1153 w 1429"/>
              <a:gd name="T57" fmla="*/ 1047 h 1707"/>
              <a:gd name="T58" fmla="*/ 1177 w 1429"/>
              <a:gd name="T59" fmla="*/ 918 h 1707"/>
              <a:gd name="T60" fmla="*/ 1429 w 1429"/>
              <a:gd name="T61" fmla="*/ 894 h 1707"/>
              <a:gd name="T62" fmla="*/ 1423 w 1429"/>
              <a:gd name="T63" fmla="*/ 764 h 1707"/>
              <a:gd name="T64" fmla="*/ 1171 w 1429"/>
              <a:gd name="T65" fmla="*/ 727 h 1707"/>
              <a:gd name="T66" fmla="*/ 1146 w 1429"/>
              <a:gd name="T67" fmla="*/ 629 h 1707"/>
              <a:gd name="T68" fmla="*/ 1349 w 1429"/>
              <a:gd name="T69" fmla="*/ 487 h 1707"/>
              <a:gd name="T70" fmla="*/ 1282 w 1429"/>
              <a:gd name="T71" fmla="*/ 370 h 1707"/>
              <a:gd name="T72" fmla="*/ 1054 w 1429"/>
              <a:gd name="T73" fmla="*/ 462 h 1707"/>
              <a:gd name="T74" fmla="*/ 980 w 1429"/>
              <a:gd name="T75" fmla="*/ 388 h 1707"/>
              <a:gd name="T76" fmla="*/ 1097 w 1429"/>
              <a:gd name="T77" fmla="*/ 173 h 1707"/>
              <a:gd name="T78" fmla="*/ 986 w 1429"/>
              <a:gd name="T79" fmla="*/ 105 h 1707"/>
              <a:gd name="T80" fmla="*/ 808 w 1429"/>
              <a:gd name="T81" fmla="*/ 283 h 170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>
              <a:gd name="T0" fmla="*/ 335 w 528"/>
              <a:gd name="T1" fmla="*/ 56 h 496"/>
              <a:gd name="T2" fmla="*/ 293 w 528"/>
              <a:gd name="T3" fmla="*/ 46 h 496"/>
              <a:gd name="T4" fmla="*/ 288 w 528"/>
              <a:gd name="T5" fmla="*/ 0 h 496"/>
              <a:gd name="T6" fmla="*/ 238 w 528"/>
              <a:gd name="T7" fmla="*/ 0 h 496"/>
              <a:gd name="T8" fmla="*/ 232 w 528"/>
              <a:gd name="T9" fmla="*/ 46 h 496"/>
              <a:gd name="T10" fmla="*/ 198 w 528"/>
              <a:gd name="T11" fmla="*/ 58 h 496"/>
              <a:gd name="T12" fmla="*/ 146 w 528"/>
              <a:gd name="T13" fmla="*/ 0 h 496"/>
              <a:gd name="T14" fmla="*/ 114 w 528"/>
              <a:gd name="T15" fmla="*/ 14 h 496"/>
              <a:gd name="T16" fmla="*/ 147 w 528"/>
              <a:gd name="T17" fmla="*/ 84 h 496"/>
              <a:gd name="T18" fmla="*/ 124 w 528"/>
              <a:gd name="T19" fmla="*/ 107 h 496"/>
              <a:gd name="T20" fmla="*/ 50 w 528"/>
              <a:gd name="T21" fmla="*/ 81 h 496"/>
              <a:gd name="T22" fmla="*/ 32 w 528"/>
              <a:gd name="T23" fmla="*/ 109 h 496"/>
              <a:gd name="T24" fmla="*/ 90 w 528"/>
              <a:gd name="T25" fmla="*/ 159 h 496"/>
              <a:gd name="T26" fmla="*/ 80 w 528"/>
              <a:gd name="T27" fmla="*/ 197 h 496"/>
              <a:gd name="T28" fmla="*/ 2 w 528"/>
              <a:gd name="T29" fmla="*/ 202 h 496"/>
              <a:gd name="T30" fmla="*/ 0 w 528"/>
              <a:gd name="T31" fmla="*/ 244 h 496"/>
              <a:gd name="T32" fmla="*/ 80 w 528"/>
              <a:gd name="T33" fmla="*/ 256 h 496"/>
              <a:gd name="T34" fmla="*/ 88 w 528"/>
              <a:gd name="T35" fmla="*/ 292 h 496"/>
              <a:gd name="T36" fmla="*/ 29 w 528"/>
              <a:gd name="T37" fmla="*/ 345 h 496"/>
              <a:gd name="T38" fmla="*/ 50 w 528"/>
              <a:gd name="T39" fmla="*/ 378 h 496"/>
              <a:gd name="T40" fmla="*/ 116 w 528"/>
              <a:gd name="T41" fmla="*/ 347 h 496"/>
              <a:gd name="T42" fmla="*/ 141 w 528"/>
              <a:gd name="T43" fmla="*/ 372 h 496"/>
              <a:gd name="T44" fmla="*/ 107 w 528"/>
              <a:gd name="T45" fmla="*/ 435 h 496"/>
              <a:gd name="T46" fmla="*/ 139 w 528"/>
              <a:gd name="T47" fmla="*/ 462 h 496"/>
              <a:gd name="T48" fmla="*/ 198 w 528"/>
              <a:gd name="T49" fmla="*/ 404 h 496"/>
              <a:gd name="T50" fmla="*/ 232 w 528"/>
              <a:gd name="T51" fmla="*/ 416 h 496"/>
              <a:gd name="T52" fmla="*/ 240 w 528"/>
              <a:gd name="T53" fmla="*/ 494 h 496"/>
              <a:gd name="T54" fmla="*/ 292 w 528"/>
              <a:gd name="T55" fmla="*/ 496 h 496"/>
              <a:gd name="T56" fmla="*/ 297 w 528"/>
              <a:gd name="T57" fmla="*/ 414 h 496"/>
              <a:gd name="T58" fmla="*/ 341 w 528"/>
              <a:gd name="T59" fmla="*/ 403 h 496"/>
              <a:gd name="T60" fmla="*/ 393 w 528"/>
              <a:gd name="T61" fmla="*/ 460 h 496"/>
              <a:gd name="T62" fmla="*/ 427 w 528"/>
              <a:gd name="T63" fmla="*/ 439 h 496"/>
              <a:gd name="T64" fmla="*/ 393 w 528"/>
              <a:gd name="T65" fmla="*/ 370 h 496"/>
              <a:gd name="T66" fmla="*/ 416 w 528"/>
              <a:gd name="T67" fmla="*/ 341 h 496"/>
              <a:gd name="T68" fmla="*/ 484 w 528"/>
              <a:gd name="T69" fmla="*/ 374 h 496"/>
              <a:gd name="T70" fmla="*/ 505 w 528"/>
              <a:gd name="T71" fmla="*/ 338 h 496"/>
              <a:gd name="T72" fmla="*/ 442 w 528"/>
              <a:gd name="T73" fmla="*/ 292 h 496"/>
              <a:gd name="T74" fmla="*/ 450 w 528"/>
              <a:gd name="T75" fmla="*/ 252 h 496"/>
              <a:gd name="T76" fmla="*/ 528 w 528"/>
              <a:gd name="T77" fmla="*/ 244 h 496"/>
              <a:gd name="T78" fmla="*/ 526 w 528"/>
              <a:gd name="T79" fmla="*/ 204 h 496"/>
              <a:gd name="T80" fmla="*/ 448 w 528"/>
              <a:gd name="T81" fmla="*/ 193 h 496"/>
              <a:gd name="T82" fmla="*/ 440 w 528"/>
              <a:gd name="T83" fmla="*/ 162 h 496"/>
              <a:gd name="T84" fmla="*/ 503 w 528"/>
              <a:gd name="T85" fmla="*/ 119 h 496"/>
              <a:gd name="T86" fmla="*/ 482 w 528"/>
              <a:gd name="T87" fmla="*/ 82 h 496"/>
              <a:gd name="T88" fmla="*/ 412 w 528"/>
              <a:gd name="T89" fmla="*/ 111 h 496"/>
              <a:gd name="T90" fmla="*/ 389 w 528"/>
              <a:gd name="T91" fmla="*/ 88 h 496"/>
              <a:gd name="T92" fmla="*/ 425 w 528"/>
              <a:gd name="T93" fmla="*/ 21 h 496"/>
              <a:gd name="T94" fmla="*/ 391 w 528"/>
              <a:gd name="T95" fmla="*/ 0 h 496"/>
              <a:gd name="T96" fmla="*/ 335 w 528"/>
              <a:gd name="T97" fmla="*/ 56 h 49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>
              <a:gd name="T0" fmla="*/ 1469 w 2312"/>
              <a:gd name="T1" fmla="*/ 384 h 2313"/>
              <a:gd name="T2" fmla="*/ 1285 w 2312"/>
              <a:gd name="T3" fmla="*/ 342 h 2313"/>
              <a:gd name="T4" fmla="*/ 1260 w 2312"/>
              <a:gd name="T5" fmla="*/ 0 h 2313"/>
              <a:gd name="T6" fmla="*/ 1035 w 2312"/>
              <a:gd name="T7" fmla="*/ 17 h 2313"/>
              <a:gd name="T8" fmla="*/ 1018 w 2312"/>
              <a:gd name="T9" fmla="*/ 342 h 2313"/>
              <a:gd name="T10" fmla="*/ 868 w 2312"/>
              <a:gd name="T11" fmla="*/ 393 h 2313"/>
              <a:gd name="T12" fmla="*/ 651 w 2312"/>
              <a:gd name="T13" fmla="*/ 117 h 2313"/>
              <a:gd name="T14" fmla="*/ 501 w 2312"/>
              <a:gd name="T15" fmla="*/ 201 h 2313"/>
              <a:gd name="T16" fmla="*/ 643 w 2312"/>
              <a:gd name="T17" fmla="*/ 509 h 2313"/>
              <a:gd name="T18" fmla="*/ 543 w 2312"/>
              <a:gd name="T19" fmla="*/ 610 h 2313"/>
              <a:gd name="T20" fmla="*/ 217 w 2312"/>
              <a:gd name="T21" fmla="*/ 493 h 2313"/>
              <a:gd name="T22" fmla="*/ 142 w 2312"/>
              <a:gd name="T23" fmla="*/ 618 h 2313"/>
              <a:gd name="T24" fmla="*/ 392 w 2312"/>
              <a:gd name="T25" fmla="*/ 835 h 2313"/>
              <a:gd name="T26" fmla="*/ 351 w 2312"/>
              <a:gd name="T27" fmla="*/ 1002 h 2313"/>
              <a:gd name="T28" fmla="*/ 8 w 2312"/>
              <a:gd name="T29" fmla="*/ 1027 h 2313"/>
              <a:gd name="T30" fmla="*/ 0 w 2312"/>
              <a:gd name="T31" fmla="*/ 1211 h 2313"/>
              <a:gd name="T32" fmla="*/ 351 w 2312"/>
              <a:gd name="T33" fmla="*/ 1261 h 2313"/>
              <a:gd name="T34" fmla="*/ 384 w 2312"/>
              <a:gd name="T35" fmla="*/ 1419 h 2313"/>
              <a:gd name="T36" fmla="*/ 125 w 2312"/>
              <a:gd name="T37" fmla="*/ 1653 h 2313"/>
              <a:gd name="T38" fmla="*/ 217 w 2312"/>
              <a:gd name="T39" fmla="*/ 1795 h 2313"/>
              <a:gd name="T40" fmla="*/ 509 w 2312"/>
              <a:gd name="T41" fmla="*/ 1661 h 2313"/>
              <a:gd name="T42" fmla="*/ 618 w 2312"/>
              <a:gd name="T43" fmla="*/ 1770 h 2313"/>
              <a:gd name="T44" fmla="*/ 467 w 2312"/>
              <a:gd name="T45" fmla="*/ 2045 h 2313"/>
              <a:gd name="T46" fmla="*/ 609 w 2312"/>
              <a:gd name="T47" fmla="*/ 2162 h 2313"/>
              <a:gd name="T48" fmla="*/ 868 w 2312"/>
              <a:gd name="T49" fmla="*/ 1912 h 2313"/>
              <a:gd name="T50" fmla="*/ 1018 w 2312"/>
              <a:gd name="T51" fmla="*/ 1962 h 2313"/>
              <a:gd name="T52" fmla="*/ 1052 w 2312"/>
              <a:gd name="T53" fmla="*/ 2304 h 2313"/>
              <a:gd name="T54" fmla="*/ 1277 w 2312"/>
              <a:gd name="T55" fmla="*/ 2313 h 2313"/>
              <a:gd name="T56" fmla="*/ 1302 w 2312"/>
              <a:gd name="T57" fmla="*/ 1954 h 2313"/>
              <a:gd name="T58" fmla="*/ 1494 w 2312"/>
              <a:gd name="T59" fmla="*/ 1904 h 2313"/>
              <a:gd name="T60" fmla="*/ 1720 w 2312"/>
              <a:gd name="T61" fmla="*/ 2154 h 2313"/>
              <a:gd name="T62" fmla="*/ 1870 w 2312"/>
              <a:gd name="T63" fmla="*/ 2062 h 2313"/>
              <a:gd name="T64" fmla="*/ 1720 w 2312"/>
              <a:gd name="T65" fmla="*/ 1762 h 2313"/>
              <a:gd name="T66" fmla="*/ 1820 w 2312"/>
              <a:gd name="T67" fmla="*/ 1636 h 2313"/>
              <a:gd name="T68" fmla="*/ 2120 w 2312"/>
              <a:gd name="T69" fmla="*/ 1778 h 2313"/>
              <a:gd name="T70" fmla="*/ 2212 w 2312"/>
              <a:gd name="T71" fmla="*/ 1620 h 2313"/>
              <a:gd name="T72" fmla="*/ 1937 w 2312"/>
              <a:gd name="T73" fmla="*/ 1419 h 2313"/>
              <a:gd name="T74" fmla="*/ 1970 w 2312"/>
              <a:gd name="T75" fmla="*/ 1244 h 2313"/>
              <a:gd name="T76" fmla="*/ 2312 w 2312"/>
              <a:gd name="T77" fmla="*/ 1211 h 2313"/>
              <a:gd name="T78" fmla="*/ 2304 w 2312"/>
              <a:gd name="T79" fmla="*/ 1035 h 2313"/>
              <a:gd name="T80" fmla="*/ 1962 w 2312"/>
              <a:gd name="T81" fmla="*/ 985 h 2313"/>
              <a:gd name="T82" fmla="*/ 1928 w 2312"/>
              <a:gd name="T83" fmla="*/ 852 h 2313"/>
              <a:gd name="T84" fmla="*/ 2204 w 2312"/>
              <a:gd name="T85" fmla="*/ 660 h 2313"/>
              <a:gd name="T86" fmla="*/ 2112 w 2312"/>
              <a:gd name="T87" fmla="*/ 501 h 2313"/>
              <a:gd name="T88" fmla="*/ 1803 w 2312"/>
              <a:gd name="T89" fmla="*/ 626 h 2313"/>
              <a:gd name="T90" fmla="*/ 1703 w 2312"/>
              <a:gd name="T91" fmla="*/ 526 h 2313"/>
              <a:gd name="T92" fmla="*/ 1861 w 2312"/>
              <a:gd name="T93" fmla="*/ 234 h 2313"/>
              <a:gd name="T94" fmla="*/ 1711 w 2312"/>
              <a:gd name="T95" fmla="*/ 142 h 2313"/>
              <a:gd name="T96" fmla="*/ 1469 w 2312"/>
              <a:gd name="T97" fmla="*/ 384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>
              <a:gd name="T0" fmla="*/ 1469 w 2312"/>
              <a:gd name="T1" fmla="*/ 384 h 2313"/>
              <a:gd name="T2" fmla="*/ 1285 w 2312"/>
              <a:gd name="T3" fmla="*/ 342 h 2313"/>
              <a:gd name="T4" fmla="*/ 1260 w 2312"/>
              <a:gd name="T5" fmla="*/ 0 h 2313"/>
              <a:gd name="T6" fmla="*/ 1035 w 2312"/>
              <a:gd name="T7" fmla="*/ 17 h 2313"/>
              <a:gd name="T8" fmla="*/ 1018 w 2312"/>
              <a:gd name="T9" fmla="*/ 342 h 2313"/>
              <a:gd name="T10" fmla="*/ 868 w 2312"/>
              <a:gd name="T11" fmla="*/ 393 h 2313"/>
              <a:gd name="T12" fmla="*/ 651 w 2312"/>
              <a:gd name="T13" fmla="*/ 117 h 2313"/>
              <a:gd name="T14" fmla="*/ 501 w 2312"/>
              <a:gd name="T15" fmla="*/ 201 h 2313"/>
              <a:gd name="T16" fmla="*/ 643 w 2312"/>
              <a:gd name="T17" fmla="*/ 509 h 2313"/>
              <a:gd name="T18" fmla="*/ 543 w 2312"/>
              <a:gd name="T19" fmla="*/ 610 h 2313"/>
              <a:gd name="T20" fmla="*/ 217 w 2312"/>
              <a:gd name="T21" fmla="*/ 493 h 2313"/>
              <a:gd name="T22" fmla="*/ 142 w 2312"/>
              <a:gd name="T23" fmla="*/ 618 h 2313"/>
              <a:gd name="T24" fmla="*/ 392 w 2312"/>
              <a:gd name="T25" fmla="*/ 835 h 2313"/>
              <a:gd name="T26" fmla="*/ 351 w 2312"/>
              <a:gd name="T27" fmla="*/ 1002 h 2313"/>
              <a:gd name="T28" fmla="*/ 8 w 2312"/>
              <a:gd name="T29" fmla="*/ 1027 h 2313"/>
              <a:gd name="T30" fmla="*/ 0 w 2312"/>
              <a:gd name="T31" fmla="*/ 1211 h 2313"/>
              <a:gd name="T32" fmla="*/ 351 w 2312"/>
              <a:gd name="T33" fmla="*/ 1261 h 2313"/>
              <a:gd name="T34" fmla="*/ 384 w 2312"/>
              <a:gd name="T35" fmla="*/ 1419 h 2313"/>
              <a:gd name="T36" fmla="*/ 125 w 2312"/>
              <a:gd name="T37" fmla="*/ 1653 h 2313"/>
              <a:gd name="T38" fmla="*/ 217 w 2312"/>
              <a:gd name="T39" fmla="*/ 1795 h 2313"/>
              <a:gd name="T40" fmla="*/ 509 w 2312"/>
              <a:gd name="T41" fmla="*/ 1661 h 2313"/>
              <a:gd name="T42" fmla="*/ 618 w 2312"/>
              <a:gd name="T43" fmla="*/ 1770 h 2313"/>
              <a:gd name="T44" fmla="*/ 467 w 2312"/>
              <a:gd name="T45" fmla="*/ 2045 h 2313"/>
              <a:gd name="T46" fmla="*/ 609 w 2312"/>
              <a:gd name="T47" fmla="*/ 2162 h 2313"/>
              <a:gd name="T48" fmla="*/ 868 w 2312"/>
              <a:gd name="T49" fmla="*/ 1912 h 2313"/>
              <a:gd name="T50" fmla="*/ 1018 w 2312"/>
              <a:gd name="T51" fmla="*/ 1962 h 2313"/>
              <a:gd name="T52" fmla="*/ 1052 w 2312"/>
              <a:gd name="T53" fmla="*/ 2304 h 2313"/>
              <a:gd name="T54" fmla="*/ 1277 w 2312"/>
              <a:gd name="T55" fmla="*/ 2313 h 2313"/>
              <a:gd name="T56" fmla="*/ 1302 w 2312"/>
              <a:gd name="T57" fmla="*/ 1954 h 2313"/>
              <a:gd name="T58" fmla="*/ 1494 w 2312"/>
              <a:gd name="T59" fmla="*/ 1904 h 2313"/>
              <a:gd name="T60" fmla="*/ 1720 w 2312"/>
              <a:gd name="T61" fmla="*/ 2154 h 2313"/>
              <a:gd name="T62" fmla="*/ 1870 w 2312"/>
              <a:gd name="T63" fmla="*/ 2062 h 2313"/>
              <a:gd name="T64" fmla="*/ 1720 w 2312"/>
              <a:gd name="T65" fmla="*/ 1762 h 2313"/>
              <a:gd name="T66" fmla="*/ 1820 w 2312"/>
              <a:gd name="T67" fmla="*/ 1636 h 2313"/>
              <a:gd name="T68" fmla="*/ 2120 w 2312"/>
              <a:gd name="T69" fmla="*/ 1778 h 2313"/>
              <a:gd name="T70" fmla="*/ 2212 w 2312"/>
              <a:gd name="T71" fmla="*/ 1620 h 2313"/>
              <a:gd name="T72" fmla="*/ 1937 w 2312"/>
              <a:gd name="T73" fmla="*/ 1419 h 2313"/>
              <a:gd name="T74" fmla="*/ 1970 w 2312"/>
              <a:gd name="T75" fmla="*/ 1244 h 2313"/>
              <a:gd name="T76" fmla="*/ 2312 w 2312"/>
              <a:gd name="T77" fmla="*/ 1211 h 2313"/>
              <a:gd name="T78" fmla="*/ 2304 w 2312"/>
              <a:gd name="T79" fmla="*/ 1035 h 2313"/>
              <a:gd name="T80" fmla="*/ 1962 w 2312"/>
              <a:gd name="T81" fmla="*/ 985 h 2313"/>
              <a:gd name="T82" fmla="*/ 1928 w 2312"/>
              <a:gd name="T83" fmla="*/ 852 h 2313"/>
              <a:gd name="T84" fmla="*/ 2204 w 2312"/>
              <a:gd name="T85" fmla="*/ 660 h 2313"/>
              <a:gd name="T86" fmla="*/ 2112 w 2312"/>
              <a:gd name="T87" fmla="*/ 501 h 2313"/>
              <a:gd name="T88" fmla="*/ 1803 w 2312"/>
              <a:gd name="T89" fmla="*/ 626 h 2313"/>
              <a:gd name="T90" fmla="*/ 1703 w 2312"/>
              <a:gd name="T91" fmla="*/ 526 h 2313"/>
              <a:gd name="T92" fmla="*/ 1861 w 2312"/>
              <a:gd name="T93" fmla="*/ 234 h 2313"/>
              <a:gd name="T94" fmla="*/ 1711 w 2312"/>
              <a:gd name="T95" fmla="*/ 142 h 2313"/>
              <a:gd name="T96" fmla="*/ 1469 w 2312"/>
              <a:gd name="T97" fmla="*/ 384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>
              <a:gd name="T0" fmla="*/ 1368 w 2153"/>
              <a:gd name="T1" fmla="*/ 358 h 1321"/>
              <a:gd name="T2" fmla="*/ 1197 w 2153"/>
              <a:gd name="T3" fmla="*/ 318 h 1321"/>
              <a:gd name="T4" fmla="*/ 1173 w 2153"/>
              <a:gd name="T5" fmla="*/ 0 h 1321"/>
              <a:gd name="T6" fmla="*/ 964 w 2153"/>
              <a:gd name="T7" fmla="*/ 16 h 1321"/>
              <a:gd name="T8" fmla="*/ 948 w 2153"/>
              <a:gd name="T9" fmla="*/ 318 h 1321"/>
              <a:gd name="T10" fmla="*/ 808 w 2153"/>
              <a:gd name="T11" fmla="*/ 366 h 1321"/>
              <a:gd name="T12" fmla="*/ 606 w 2153"/>
              <a:gd name="T13" fmla="*/ 109 h 1321"/>
              <a:gd name="T14" fmla="*/ 467 w 2153"/>
              <a:gd name="T15" fmla="*/ 187 h 1321"/>
              <a:gd name="T16" fmla="*/ 599 w 2153"/>
              <a:gd name="T17" fmla="*/ 474 h 1321"/>
              <a:gd name="T18" fmla="*/ 506 w 2153"/>
              <a:gd name="T19" fmla="*/ 568 h 1321"/>
              <a:gd name="T20" fmla="*/ 202 w 2153"/>
              <a:gd name="T21" fmla="*/ 459 h 1321"/>
              <a:gd name="T22" fmla="*/ 132 w 2153"/>
              <a:gd name="T23" fmla="*/ 576 h 1321"/>
              <a:gd name="T24" fmla="*/ 365 w 2153"/>
              <a:gd name="T25" fmla="*/ 778 h 1321"/>
              <a:gd name="T26" fmla="*/ 327 w 2153"/>
              <a:gd name="T27" fmla="*/ 933 h 1321"/>
              <a:gd name="T28" fmla="*/ 7 w 2153"/>
              <a:gd name="T29" fmla="*/ 956 h 1321"/>
              <a:gd name="T30" fmla="*/ 0 w 2153"/>
              <a:gd name="T31" fmla="*/ 1128 h 1321"/>
              <a:gd name="T32" fmla="*/ 327 w 2153"/>
              <a:gd name="T33" fmla="*/ 1174 h 1321"/>
              <a:gd name="T34" fmla="*/ 358 w 2153"/>
              <a:gd name="T35" fmla="*/ 1321 h 1321"/>
              <a:gd name="T36" fmla="*/ 1804 w 2153"/>
              <a:gd name="T37" fmla="*/ 1321 h 1321"/>
              <a:gd name="T38" fmla="*/ 1835 w 2153"/>
              <a:gd name="T39" fmla="*/ 1158 h 1321"/>
              <a:gd name="T40" fmla="*/ 2153 w 2153"/>
              <a:gd name="T41" fmla="*/ 1128 h 1321"/>
              <a:gd name="T42" fmla="*/ 2146 w 2153"/>
              <a:gd name="T43" fmla="*/ 964 h 1321"/>
              <a:gd name="T44" fmla="*/ 1827 w 2153"/>
              <a:gd name="T45" fmla="*/ 917 h 1321"/>
              <a:gd name="T46" fmla="*/ 1795 w 2153"/>
              <a:gd name="T47" fmla="*/ 793 h 1321"/>
              <a:gd name="T48" fmla="*/ 2052 w 2153"/>
              <a:gd name="T49" fmla="*/ 615 h 1321"/>
              <a:gd name="T50" fmla="*/ 1967 w 2153"/>
              <a:gd name="T51" fmla="*/ 467 h 1321"/>
              <a:gd name="T52" fmla="*/ 1679 w 2153"/>
              <a:gd name="T53" fmla="*/ 583 h 1321"/>
              <a:gd name="T54" fmla="*/ 1586 w 2153"/>
              <a:gd name="T55" fmla="*/ 490 h 1321"/>
              <a:gd name="T56" fmla="*/ 1733 w 2153"/>
              <a:gd name="T57" fmla="*/ 218 h 1321"/>
              <a:gd name="T58" fmla="*/ 1593 w 2153"/>
              <a:gd name="T59" fmla="*/ 132 h 1321"/>
              <a:gd name="T60" fmla="*/ 1368 w 2153"/>
              <a:gd name="T61" fmla="*/ 358 h 132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>
              <a:gd name="T0" fmla="*/ 1469 w 2312"/>
              <a:gd name="T1" fmla="*/ 384 h 2313"/>
              <a:gd name="T2" fmla="*/ 1285 w 2312"/>
              <a:gd name="T3" fmla="*/ 342 h 2313"/>
              <a:gd name="T4" fmla="*/ 1260 w 2312"/>
              <a:gd name="T5" fmla="*/ 0 h 2313"/>
              <a:gd name="T6" fmla="*/ 1035 w 2312"/>
              <a:gd name="T7" fmla="*/ 17 h 2313"/>
              <a:gd name="T8" fmla="*/ 1018 w 2312"/>
              <a:gd name="T9" fmla="*/ 342 h 2313"/>
              <a:gd name="T10" fmla="*/ 868 w 2312"/>
              <a:gd name="T11" fmla="*/ 393 h 2313"/>
              <a:gd name="T12" fmla="*/ 651 w 2312"/>
              <a:gd name="T13" fmla="*/ 117 h 2313"/>
              <a:gd name="T14" fmla="*/ 501 w 2312"/>
              <a:gd name="T15" fmla="*/ 201 h 2313"/>
              <a:gd name="T16" fmla="*/ 643 w 2312"/>
              <a:gd name="T17" fmla="*/ 509 h 2313"/>
              <a:gd name="T18" fmla="*/ 543 w 2312"/>
              <a:gd name="T19" fmla="*/ 610 h 2313"/>
              <a:gd name="T20" fmla="*/ 217 w 2312"/>
              <a:gd name="T21" fmla="*/ 493 h 2313"/>
              <a:gd name="T22" fmla="*/ 142 w 2312"/>
              <a:gd name="T23" fmla="*/ 618 h 2313"/>
              <a:gd name="T24" fmla="*/ 392 w 2312"/>
              <a:gd name="T25" fmla="*/ 835 h 2313"/>
              <a:gd name="T26" fmla="*/ 351 w 2312"/>
              <a:gd name="T27" fmla="*/ 1002 h 2313"/>
              <a:gd name="T28" fmla="*/ 8 w 2312"/>
              <a:gd name="T29" fmla="*/ 1027 h 2313"/>
              <a:gd name="T30" fmla="*/ 0 w 2312"/>
              <a:gd name="T31" fmla="*/ 1211 h 2313"/>
              <a:gd name="T32" fmla="*/ 351 w 2312"/>
              <a:gd name="T33" fmla="*/ 1261 h 2313"/>
              <a:gd name="T34" fmla="*/ 384 w 2312"/>
              <a:gd name="T35" fmla="*/ 1419 h 2313"/>
              <a:gd name="T36" fmla="*/ 125 w 2312"/>
              <a:gd name="T37" fmla="*/ 1653 h 2313"/>
              <a:gd name="T38" fmla="*/ 217 w 2312"/>
              <a:gd name="T39" fmla="*/ 1795 h 2313"/>
              <a:gd name="T40" fmla="*/ 509 w 2312"/>
              <a:gd name="T41" fmla="*/ 1661 h 2313"/>
              <a:gd name="T42" fmla="*/ 618 w 2312"/>
              <a:gd name="T43" fmla="*/ 1770 h 2313"/>
              <a:gd name="T44" fmla="*/ 467 w 2312"/>
              <a:gd name="T45" fmla="*/ 2045 h 2313"/>
              <a:gd name="T46" fmla="*/ 609 w 2312"/>
              <a:gd name="T47" fmla="*/ 2162 h 2313"/>
              <a:gd name="T48" fmla="*/ 868 w 2312"/>
              <a:gd name="T49" fmla="*/ 1912 h 2313"/>
              <a:gd name="T50" fmla="*/ 1018 w 2312"/>
              <a:gd name="T51" fmla="*/ 1962 h 2313"/>
              <a:gd name="T52" fmla="*/ 1052 w 2312"/>
              <a:gd name="T53" fmla="*/ 2304 h 2313"/>
              <a:gd name="T54" fmla="*/ 1277 w 2312"/>
              <a:gd name="T55" fmla="*/ 2313 h 2313"/>
              <a:gd name="T56" fmla="*/ 1302 w 2312"/>
              <a:gd name="T57" fmla="*/ 1954 h 2313"/>
              <a:gd name="T58" fmla="*/ 1494 w 2312"/>
              <a:gd name="T59" fmla="*/ 1904 h 2313"/>
              <a:gd name="T60" fmla="*/ 1720 w 2312"/>
              <a:gd name="T61" fmla="*/ 2154 h 2313"/>
              <a:gd name="T62" fmla="*/ 1870 w 2312"/>
              <a:gd name="T63" fmla="*/ 2062 h 2313"/>
              <a:gd name="T64" fmla="*/ 1720 w 2312"/>
              <a:gd name="T65" fmla="*/ 1762 h 2313"/>
              <a:gd name="T66" fmla="*/ 1820 w 2312"/>
              <a:gd name="T67" fmla="*/ 1636 h 2313"/>
              <a:gd name="T68" fmla="*/ 2120 w 2312"/>
              <a:gd name="T69" fmla="*/ 1778 h 2313"/>
              <a:gd name="T70" fmla="*/ 2212 w 2312"/>
              <a:gd name="T71" fmla="*/ 1620 h 2313"/>
              <a:gd name="T72" fmla="*/ 1937 w 2312"/>
              <a:gd name="T73" fmla="*/ 1419 h 2313"/>
              <a:gd name="T74" fmla="*/ 1970 w 2312"/>
              <a:gd name="T75" fmla="*/ 1244 h 2313"/>
              <a:gd name="T76" fmla="*/ 2312 w 2312"/>
              <a:gd name="T77" fmla="*/ 1211 h 2313"/>
              <a:gd name="T78" fmla="*/ 2304 w 2312"/>
              <a:gd name="T79" fmla="*/ 1035 h 2313"/>
              <a:gd name="T80" fmla="*/ 1962 w 2312"/>
              <a:gd name="T81" fmla="*/ 985 h 2313"/>
              <a:gd name="T82" fmla="*/ 1928 w 2312"/>
              <a:gd name="T83" fmla="*/ 852 h 2313"/>
              <a:gd name="T84" fmla="*/ 2204 w 2312"/>
              <a:gd name="T85" fmla="*/ 660 h 2313"/>
              <a:gd name="T86" fmla="*/ 2112 w 2312"/>
              <a:gd name="T87" fmla="*/ 501 h 2313"/>
              <a:gd name="T88" fmla="*/ 1803 w 2312"/>
              <a:gd name="T89" fmla="*/ 626 h 2313"/>
              <a:gd name="T90" fmla="*/ 1703 w 2312"/>
              <a:gd name="T91" fmla="*/ 526 h 2313"/>
              <a:gd name="T92" fmla="*/ 1861 w 2312"/>
              <a:gd name="T93" fmla="*/ 234 h 2313"/>
              <a:gd name="T94" fmla="*/ 1711 w 2312"/>
              <a:gd name="T95" fmla="*/ 142 h 2313"/>
              <a:gd name="T96" fmla="*/ 1469 w 2312"/>
              <a:gd name="T97" fmla="*/ 384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>
              <a:gd name="T0" fmla="*/ 1469 w 2312"/>
              <a:gd name="T1" fmla="*/ 384 h 2313"/>
              <a:gd name="T2" fmla="*/ 1285 w 2312"/>
              <a:gd name="T3" fmla="*/ 342 h 2313"/>
              <a:gd name="T4" fmla="*/ 1260 w 2312"/>
              <a:gd name="T5" fmla="*/ 0 h 2313"/>
              <a:gd name="T6" fmla="*/ 1035 w 2312"/>
              <a:gd name="T7" fmla="*/ 17 h 2313"/>
              <a:gd name="T8" fmla="*/ 1018 w 2312"/>
              <a:gd name="T9" fmla="*/ 342 h 2313"/>
              <a:gd name="T10" fmla="*/ 868 w 2312"/>
              <a:gd name="T11" fmla="*/ 393 h 2313"/>
              <a:gd name="T12" fmla="*/ 651 w 2312"/>
              <a:gd name="T13" fmla="*/ 117 h 2313"/>
              <a:gd name="T14" fmla="*/ 501 w 2312"/>
              <a:gd name="T15" fmla="*/ 201 h 2313"/>
              <a:gd name="T16" fmla="*/ 643 w 2312"/>
              <a:gd name="T17" fmla="*/ 509 h 2313"/>
              <a:gd name="T18" fmla="*/ 543 w 2312"/>
              <a:gd name="T19" fmla="*/ 610 h 2313"/>
              <a:gd name="T20" fmla="*/ 217 w 2312"/>
              <a:gd name="T21" fmla="*/ 493 h 2313"/>
              <a:gd name="T22" fmla="*/ 142 w 2312"/>
              <a:gd name="T23" fmla="*/ 618 h 2313"/>
              <a:gd name="T24" fmla="*/ 392 w 2312"/>
              <a:gd name="T25" fmla="*/ 835 h 2313"/>
              <a:gd name="T26" fmla="*/ 351 w 2312"/>
              <a:gd name="T27" fmla="*/ 1002 h 2313"/>
              <a:gd name="T28" fmla="*/ 8 w 2312"/>
              <a:gd name="T29" fmla="*/ 1027 h 2313"/>
              <a:gd name="T30" fmla="*/ 0 w 2312"/>
              <a:gd name="T31" fmla="*/ 1211 h 2313"/>
              <a:gd name="T32" fmla="*/ 351 w 2312"/>
              <a:gd name="T33" fmla="*/ 1261 h 2313"/>
              <a:gd name="T34" fmla="*/ 384 w 2312"/>
              <a:gd name="T35" fmla="*/ 1419 h 2313"/>
              <a:gd name="T36" fmla="*/ 125 w 2312"/>
              <a:gd name="T37" fmla="*/ 1653 h 2313"/>
              <a:gd name="T38" fmla="*/ 217 w 2312"/>
              <a:gd name="T39" fmla="*/ 1795 h 2313"/>
              <a:gd name="T40" fmla="*/ 509 w 2312"/>
              <a:gd name="T41" fmla="*/ 1661 h 2313"/>
              <a:gd name="T42" fmla="*/ 618 w 2312"/>
              <a:gd name="T43" fmla="*/ 1770 h 2313"/>
              <a:gd name="T44" fmla="*/ 467 w 2312"/>
              <a:gd name="T45" fmla="*/ 2045 h 2313"/>
              <a:gd name="T46" fmla="*/ 609 w 2312"/>
              <a:gd name="T47" fmla="*/ 2162 h 2313"/>
              <a:gd name="T48" fmla="*/ 868 w 2312"/>
              <a:gd name="T49" fmla="*/ 1912 h 2313"/>
              <a:gd name="T50" fmla="*/ 1018 w 2312"/>
              <a:gd name="T51" fmla="*/ 1962 h 2313"/>
              <a:gd name="T52" fmla="*/ 1052 w 2312"/>
              <a:gd name="T53" fmla="*/ 2304 h 2313"/>
              <a:gd name="T54" fmla="*/ 1277 w 2312"/>
              <a:gd name="T55" fmla="*/ 2313 h 2313"/>
              <a:gd name="T56" fmla="*/ 1302 w 2312"/>
              <a:gd name="T57" fmla="*/ 1954 h 2313"/>
              <a:gd name="T58" fmla="*/ 1494 w 2312"/>
              <a:gd name="T59" fmla="*/ 1904 h 2313"/>
              <a:gd name="T60" fmla="*/ 1720 w 2312"/>
              <a:gd name="T61" fmla="*/ 2154 h 2313"/>
              <a:gd name="T62" fmla="*/ 1870 w 2312"/>
              <a:gd name="T63" fmla="*/ 2062 h 2313"/>
              <a:gd name="T64" fmla="*/ 1720 w 2312"/>
              <a:gd name="T65" fmla="*/ 1762 h 2313"/>
              <a:gd name="T66" fmla="*/ 1820 w 2312"/>
              <a:gd name="T67" fmla="*/ 1636 h 2313"/>
              <a:gd name="T68" fmla="*/ 2120 w 2312"/>
              <a:gd name="T69" fmla="*/ 1778 h 2313"/>
              <a:gd name="T70" fmla="*/ 2212 w 2312"/>
              <a:gd name="T71" fmla="*/ 1620 h 2313"/>
              <a:gd name="T72" fmla="*/ 1937 w 2312"/>
              <a:gd name="T73" fmla="*/ 1419 h 2313"/>
              <a:gd name="T74" fmla="*/ 1970 w 2312"/>
              <a:gd name="T75" fmla="*/ 1244 h 2313"/>
              <a:gd name="T76" fmla="*/ 2312 w 2312"/>
              <a:gd name="T77" fmla="*/ 1211 h 2313"/>
              <a:gd name="T78" fmla="*/ 2304 w 2312"/>
              <a:gd name="T79" fmla="*/ 1035 h 2313"/>
              <a:gd name="T80" fmla="*/ 1962 w 2312"/>
              <a:gd name="T81" fmla="*/ 985 h 2313"/>
              <a:gd name="T82" fmla="*/ 1928 w 2312"/>
              <a:gd name="T83" fmla="*/ 852 h 2313"/>
              <a:gd name="T84" fmla="*/ 2204 w 2312"/>
              <a:gd name="T85" fmla="*/ 660 h 2313"/>
              <a:gd name="T86" fmla="*/ 2112 w 2312"/>
              <a:gd name="T87" fmla="*/ 501 h 2313"/>
              <a:gd name="T88" fmla="*/ 1803 w 2312"/>
              <a:gd name="T89" fmla="*/ 626 h 2313"/>
              <a:gd name="T90" fmla="*/ 1703 w 2312"/>
              <a:gd name="T91" fmla="*/ 526 h 2313"/>
              <a:gd name="T92" fmla="*/ 1861 w 2312"/>
              <a:gd name="T93" fmla="*/ 234 h 2313"/>
              <a:gd name="T94" fmla="*/ 1711 w 2312"/>
              <a:gd name="T95" fmla="*/ 142 h 2313"/>
              <a:gd name="T96" fmla="*/ 1469 w 2312"/>
              <a:gd name="T97" fmla="*/ 384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>
              <a:gd name="T0" fmla="*/ 1265 w 1265"/>
              <a:gd name="T1" fmla="*/ 0 h 2518"/>
              <a:gd name="T2" fmla="*/ 1128 w 1265"/>
              <a:gd name="T3" fmla="*/ 18 h 2518"/>
              <a:gd name="T4" fmla="*/ 1110 w 1265"/>
              <a:gd name="T5" fmla="*/ 372 h 2518"/>
              <a:gd name="T6" fmla="*/ 946 w 1265"/>
              <a:gd name="T7" fmla="*/ 428 h 2518"/>
              <a:gd name="T8" fmla="*/ 710 w 1265"/>
              <a:gd name="T9" fmla="*/ 127 h 2518"/>
              <a:gd name="T10" fmla="*/ 546 w 1265"/>
              <a:gd name="T11" fmla="*/ 219 h 2518"/>
              <a:gd name="T12" fmla="*/ 701 w 1265"/>
              <a:gd name="T13" fmla="*/ 555 h 2518"/>
              <a:gd name="T14" fmla="*/ 592 w 1265"/>
              <a:gd name="T15" fmla="*/ 665 h 2518"/>
              <a:gd name="T16" fmla="*/ 237 w 1265"/>
              <a:gd name="T17" fmla="*/ 537 h 2518"/>
              <a:gd name="T18" fmla="*/ 155 w 1265"/>
              <a:gd name="T19" fmla="*/ 674 h 2518"/>
              <a:gd name="T20" fmla="*/ 427 w 1265"/>
              <a:gd name="T21" fmla="*/ 911 h 2518"/>
              <a:gd name="T22" fmla="*/ 383 w 1265"/>
              <a:gd name="T23" fmla="*/ 1093 h 2518"/>
              <a:gd name="T24" fmla="*/ 9 w 1265"/>
              <a:gd name="T25" fmla="*/ 1121 h 2518"/>
              <a:gd name="T26" fmla="*/ 0 w 1265"/>
              <a:gd name="T27" fmla="*/ 1322 h 2518"/>
              <a:gd name="T28" fmla="*/ 383 w 1265"/>
              <a:gd name="T29" fmla="*/ 1376 h 2518"/>
              <a:gd name="T30" fmla="*/ 419 w 1265"/>
              <a:gd name="T31" fmla="*/ 1549 h 2518"/>
              <a:gd name="T32" fmla="*/ 136 w 1265"/>
              <a:gd name="T33" fmla="*/ 1804 h 2518"/>
              <a:gd name="T34" fmla="*/ 237 w 1265"/>
              <a:gd name="T35" fmla="*/ 1959 h 2518"/>
              <a:gd name="T36" fmla="*/ 555 w 1265"/>
              <a:gd name="T37" fmla="*/ 1813 h 2518"/>
              <a:gd name="T38" fmla="*/ 674 w 1265"/>
              <a:gd name="T39" fmla="*/ 1932 h 2518"/>
              <a:gd name="T40" fmla="*/ 509 w 1265"/>
              <a:gd name="T41" fmla="*/ 2232 h 2518"/>
              <a:gd name="T42" fmla="*/ 664 w 1265"/>
              <a:gd name="T43" fmla="*/ 2360 h 2518"/>
              <a:gd name="T44" fmla="*/ 946 w 1265"/>
              <a:gd name="T45" fmla="*/ 2087 h 2518"/>
              <a:gd name="T46" fmla="*/ 1110 w 1265"/>
              <a:gd name="T47" fmla="*/ 2142 h 2518"/>
              <a:gd name="T48" fmla="*/ 1147 w 1265"/>
              <a:gd name="T49" fmla="*/ 2515 h 2518"/>
              <a:gd name="T50" fmla="*/ 1265 w 1265"/>
              <a:gd name="T51" fmla="*/ 2518 h 2518"/>
              <a:gd name="T52" fmla="*/ 1265 w 1265"/>
              <a:gd name="T53" fmla="*/ 0 h 251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>
              <a:gd name="T0" fmla="*/ 1265 w 1265"/>
              <a:gd name="T1" fmla="*/ 0 h 2518"/>
              <a:gd name="T2" fmla="*/ 1128 w 1265"/>
              <a:gd name="T3" fmla="*/ 18 h 2518"/>
              <a:gd name="T4" fmla="*/ 1110 w 1265"/>
              <a:gd name="T5" fmla="*/ 372 h 2518"/>
              <a:gd name="T6" fmla="*/ 946 w 1265"/>
              <a:gd name="T7" fmla="*/ 428 h 2518"/>
              <a:gd name="T8" fmla="*/ 710 w 1265"/>
              <a:gd name="T9" fmla="*/ 127 h 2518"/>
              <a:gd name="T10" fmla="*/ 546 w 1265"/>
              <a:gd name="T11" fmla="*/ 219 h 2518"/>
              <a:gd name="T12" fmla="*/ 701 w 1265"/>
              <a:gd name="T13" fmla="*/ 555 h 2518"/>
              <a:gd name="T14" fmla="*/ 592 w 1265"/>
              <a:gd name="T15" fmla="*/ 665 h 2518"/>
              <a:gd name="T16" fmla="*/ 237 w 1265"/>
              <a:gd name="T17" fmla="*/ 537 h 2518"/>
              <a:gd name="T18" fmla="*/ 155 w 1265"/>
              <a:gd name="T19" fmla="*/ 674 h 2518"/>
              <a:gd name="T20" fmla="*/ 427 w 1265"/>
              <a:gd name="T21" fmla="*/ 911 h 2518"/>
              <a:gd name="T22" fmla="*/ 383 w 1265"/>
              <a:gd name="T23" fmla="*/ 1093 h 2518"/>
              <a:gd name="T24" fmla="*/ 9 w 1265"/>
              <a:gd name="T25" fmla="*/ 1121 h 2518"/>
              <a:gd name="T26" fmla="*/ 0 w 1265"/>
              <a:gd name="T27" fmla="*/ 1322 h 2518"/>
              <a:gd name="T28" fmla="*/ 383 w 1265"/>
              <a:gd name="T29" fmla="*/ 1376 h 2518"/>
              <a:gd name="T30" fmla="*/ 419 w 1265"/>
              <a:gd name="T31" fmla="*/ 1549 h 2518"/>
              <a:gd name="T32" fmla="*/ 136 w 1265"/>
              <a:gd name="T33" fmla="*/ 1804 h 2518"/>
              <a:gd name="T34" fmla="*/ 237 w 1265"/>
              <a:gd name="T35" fmla="*/ 1959 h 2518"/>
              <a:gd name="T36" fmla="*/ 555 w 1265"/>
              <a:gd name="T37" fmla="*/ 1813 h 2518"/>
              <a:gd name="T38" fmla="*/ 674 w 1265"/>
              <a:gd name="T39" fmla="*/ 1932 h 2518"/>
              <a:gd name="T40" fmla="*/ 509 w 1265"/>
              <a:gd name="T41" fmla="*/ 2232 h 2518"/>
              <a:gd name="T42" fmla="*/ 664 w 1265"/>
              <a:gd name="T43" fmla="*/ 2360 h 2518"/>
              <a:gd name="T44" fmla="*/ 946 w 1265"/>
              <a:gd name="T45" fmla="*/ 2087 h 2518"/>
              <a:gd name="T46" fmla="*/ 1110 w 1265"/>
              <a:gd name="T47" fmla="*/ 2142 h 2518"/>
              <a:gd name="T48" fmla="*/ 1147 w 1265"/>
              <a:gd name="T49" fmla="*/ 2515 h 2518"/>
              <a:gd name="T50" fmla="*/ 1265 w 1265"/>
              <a:gd name="T51" fmla="*/ 2518 h 2518"/>
              <a:gd name="T52" fmla="*/ 1265 w 1265"/>
              <a:gd name="T53" fmla="*/ 0 h 251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" name="Picture 11" descr="Facban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2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692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6D48C712-624D-4E83-9AC7-B19F06F0739E}" type="datetime12">
              <a:rPr lang="en-US"/>
              <a:pPr>
                <a:defRPr/>
              </a:pPr>
              <a:t>5:09 PM</a:t>
            </a:fld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AC701A05-1D03-495C-91FA-9CA1C3305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7550" y="304800"/>
            <a:ext cx="17716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04800"/>
            <a:ext cx="51625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905000"/>
            <a:ext cx="3467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905000"/>
            <a:ext cx="3467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35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04800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0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905000"/>
            <a:ext cx="7086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2" charset="2"/>
        <a:buBlip>
          <a:blip r:embed="rId14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026"/>
          <p:cNvSpPr txBox="1">
            <a:spLocks noChangeArrowheads="1"/>
          </p:cNvSpPr>
          <p:nvPr/>
        </p:nvSpPr>
        <p:spPr bwMode="auto">
          <a:xfrm>
            <a:off x="1675198" y="1143000"/>
            <a:ext cx="5867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000" dirty="0" smtClean="0"/>
              <a:t>Let’s get </a:t>
            </a:r>
            <a:r>
              <a:rPr lang="en-US" sz="4000" dirty="0" err="1" smtClean="0"/>
              <a:t>maptastic</a:t>
            </a:r>
            <a:endParaRPr lang="en-US" sz="4000" dirty="0" smtClean="0"/>
          </a:p>
          <a:p>
            <a:pPr algn="ctr" eaLnBrk="0" hangingPunct="0"/>
            <a:endParaRPr lang="en-US" sz="32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" y="247650"/>
            <a:ext cx="53149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6913" y="1143000"/>
            <a:ext cx="372268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103188"/>
            <a:ext cx="1752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171450" y="5105400"/>
            <a:ext cx="88201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Source: Food stamp sales</a:t>
            </a:r>
          </a:p>
          <a:p>
            <a:r>
              <a:rPr lang="en-US" dirty="0" smtClean="0"/>
              <a:t>Findings: Areas </a:t>
            </a:r>
            <a:r>
              <a:rPr lang="en-US" dirty="0"/>
              <a:t>where people using food stamps have little or no access to full-service grocery stores…Liquor stores, gas stations and dollar stores make up 30 percent of food-stamp sales in Chicago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tadiumcr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72905"/>
            <a:ext cx="5029200" cy="522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3048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Test assumptions</a:t>
            </a: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172200" y="914400"/>
            <a:ext cx="2362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City of Arlington crime data</a:t>
            </a:r>
            <a:endParaRPr lang="en-US" dirty="0"/>
          </a:p>
          <a:p>
            <a:endParaRPr lang="en-US" dirty="0"/>
          </a:p>
          <a:p>
            <a:r>
              <a:rPr lang="en-US" u="sng" dirty="0"/>
              <a:t>Findings: </a:t>
            </a:r>
            <a:r>
              <a:rPr lang="en-US" dirty="0" smtClean="0"/>
              <a:t> The site for the new stadium not as crime-ridden as officials say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187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3048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Test assumptions</a:t>
            </a:r>
            <a:endParaRPr lang="en-US" sz="2800" dirty="0"/>
          </a:p>
        </p:txBody>
      </p:sp>
      <p:pic>
        <p:nvPicPr>
          <p:cNvPr id="6" name="Picture 20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3507"/>
            <a:ext cx="845820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0507"/>
            <a:ext cx="33337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4523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6226" y="566411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Every map for analysis has a database</a:t>
            </a:r>
            <a:endParaRPr lang="en-US" sz="3600" dirty="0"/>
          </a:p>
        </p:txBody>
      </p:sp>
      <p:pic>
        <p:nvPicPr>
          <p:cNvPr id="6" name="Picture 4" descr="map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852613"/>
            <a:ext cx="767715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220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188" y="568883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Connected to geography</a:t>
            </a:r>
            <a:endParaRPr lang="en-US" sz="3600" dirty="0"/>
          </a:p>
        </p:txBody>
      </p:sp>
      <p:pic>
        <p:nvPicPr>
          <p:cNvPr id="5" name="Picture 4" descr="cong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75" y="1847850"/>
            <a:ext cx="7605712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884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188" y="568883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Connected to geography</a:t>
            </a:r>
            <a:endParaRPr lang="en-US" sz="3600" dirty="0"/>
          </a:p>
        </p:txBody>
      </p:sp>
      <p:pic>
        <p:nvPicPr>
          <p:cNvPr id="7" name="Picture 4" descr="3c_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62" y="1676400"/>
            <a:ext cx="5094738" cy="14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3c_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62" y="3587230"/>
            <a:ext cx="10382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3c_p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88" y="3938588"/>
            <a:ext cx="2384425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3c_r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45486"/>
            <a:ext cx="25527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235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715000" y="914401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Center </a:t>
            </a:r>
            <a:r>
              <a:rPr lang="en-US" dirty="0"/>
              <a:t>for Responsive Politics, National Rifle </a:t>
            </a:r>
            <a:r>
              <a:rPr lang="en-US" dirty="0" smtClean="0"/>
              <a:t>Association, FEC </a:t>
            </a:r>
            <a:r>
              <a:rPr lang="en-US" dirty="0"/>
              <a:t>filings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9911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15000" y="44958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Navigation and trends</a:t>
            </a:r>
            <a:endParaRPr lang="en-US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2" y="316993"/>
            <a:ext cx="2924175" cy="5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w-northjersey-com_Page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" y="609600"/>
            <a:ext cx="4689551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3201412"/>
            <a:ext cx="312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Census Data</a:t>
            </a:r>
          </a:p>
          <a:p>
            <a:endParaRPr lang="en-US" dirty="0"/>
          </a:p>
          <a:p>
            <a:r>
              <a:rPr lang="en-US" dirty="0" smtClean="0"/>
              <a:t>Findings:  African-Americans are leaving black enclaves in the Northeast to move South to places that generations before them had fled.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81000"/>
            <a:ext cx="3200399" cy="95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838200"/>
            <a:ext cx="50196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914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19162" y="381000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/>
              <a:t>Combining data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14400" y="1766888"/>
            <a:ext cx="7769225" cy="41132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dirty="0" smtClean="0"/>
              <a:t>Census data versus bank locations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 smtClean="0"/>
              <a:t>Flood area versus building permits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 smtClean="0"/>
              <a:t>Transit routes versus census data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 smtClean="0"/>
              <a:t>Crime incidents versus police distribution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 smtClean="0"/>
              <a:t>Stimulus funding and unemployment</a:t>
            </a:r>
          </a:p>
        </p:txBody>
      </p:sp>
    </p:spTree>
    <p:extLst>
      <p:ext uri="{BB962C8B-B14F-4D97-AF65-F5344CB8AC3E}">
        <p14:creationId xmlns:p14="http://schemas.microsoft.com/office/powerpoint/2010/main" val="2492624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026"/>
          <p:cNvSpPr txBox="1">
            <a:spLocks noChangeArrowheads="1"/>
          </p:cNvSpPr>
          <p:nvPr/>
        </p:nvSpPr>
        <p:spPr bwMode="auto">
          <a:xfrm>
            <a:off x="1677473" y="4098109"/>
            <a:ext cx="5867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000" dirty="0" smtClean="0"/>
              <a:t>Mapping for stories</a:t>
            </a:r>
            <a:endParaRPr lang="en-US" sz="3600" dirty="0">
              <a:latin typeface="Times New Roman" pitchFamily="18" charset="0"/>
            </a:endParaRPr>
          </a:p>
          <a:p>
            <a:pPr algn="ctr" eaLnBrk="0" hangingPunct="0"/>
            <a:endParaRPr lang="en-US" sz="3200" dirty="0">
              <a:latin typeface="Times New Roman" pitchFamily="18" charset="0"/>
            </a:endParaRPr>
          </a:p>
        </p:txBody>
      </p:sp>
      <p:sp>
        <p:nvSpPr>
          <p:cNvPr id="3077" name="Text Box 1026"/>
          <p:cNvSpPr txBox="1">
            <a:spLocks noChangeArrowheads="1"/>
          </p:cNvSpPr>
          <p:nvPr/>
        </p:nvSpPr>
        <p:spPr bwMode="auto">
          <a:xfrm>
            <a:off x="1105973" y="4876800"/>
            <a:ext cx="70104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dirty="0" smtClean="0"/>
              <a:t>Jennifer </a:t>
            </a:r>
            <a:r>
              <a:rPr lang="en-US" dirty="0"/>
              <a:t>LaFleur, </a:t>
            </a:r>
            <a:r>
              <a:rPr lang="en-US" dirty="0" smtClean="0"/>
              <a:t>CIR</a:t>
            </a:r>
          </a:p>
          <a:p>
            <a:pPr algn="ctr" eaLnBrk="0" hangingPunct="0"/>
            <a:r>
              <a:rPr lang="en-US" dirty="0" smtClean="0"/>
              <a:t>Ronald Campbell, awesome</a:t>
            </a:r>
          </a:p>
          <a:p>
            <a:pPr algn="ctr" eaLnBrk="0" hangingPunct="0"/>
            <a:r>
              <a:rPr lang="en-US" dirty="0" smtClean="0"/>
              <a:t>David Herzog, huge contributor</a:t>
            </a:r>
            <a:endParaRPr lang="en-US" dirty="0"/>
          </a:p>
          <a:p>
            <a:pPr algn="ctr" eaLnBrk="0" hangingPunct="0"/>
            <a:endParaRPr lang="en-US" sz="3200" dirty="0"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434" y="609600"/>
            <a:ext cx="47625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778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"/>
            <a:ext cx="730567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5287963"/>
            <a:ext cx="845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EPA and state data on hazardous chemical locations</a:t>
            </a:r>
            <a:endParaRPr lang="en-US" dirty="0"/>
          </a:p>
          <a:p>
            <a:r>
              <a:rPr lang="en-US" u="sng" dirty="0"/>
              <a:t>Findings:</a:t>
            </a:r>
            <a:r>
              <a:rPr lang="en-US" dirty="0"/>
              <a:t> </a:t>
            </a:r>
            <a:r>
              <a:rPr lang="en-US" dirty="0" smtClean="0"/>
              <a:t> Dallas County has 900+ sites that store hazardous chemicals</a:t>
            </a:r>
            <a:endParaRPr lang="en-US" u="sng" dirty="0"/>
          </a:p>
        </p:txBody>
      </p:sp>
      <p:pic>
        <p:nvPicPr>
          <p:cNvPr id="412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685" y="2057400"/>
            <a:ext cx="8848725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5685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900" y="266700"/>
            <a:ext cx="6667500" cy="47625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TextBox 2"/>
          <p:cNvSpPr txBox="1"/>
          <p:nvPr/>
        </p:nvSpPr>
        <p:spPr>
          <a:xfrm>
            <a:off x="1143000" y="5181600"/>
            <a:ext cx="670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311 calls for downed trees</a:t>
            </a:r>
          </a:p>
          <a:p>
            <a:endParaRPr lang="en-US" dirty="0"/>
          </a:p>
          <a:p>
            <a:r>
              <a:rPr lang="en-US" dirty="0" smtClean="0"/>
              <a:t>Findings: After a tornado swept across New York City, 311 calls for downed trees helps trace its path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/>
          <a:srcRect l="34936" t="25642" r="36058" b="66381"/>
          <a:stretch>
            <a:fillRect/>
          </a:stretch>
        </p:blipFill>
        <p:spPr bwMode="auto">
          <a:xfrm>
            <a:off x="1143000" y="304800"/>
            <a:ext cx="17240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66800" y="381000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/>
              <a:t>Stories	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62038" y="1766888"/>
            <a:ext cx="7769225" cy="41132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800" dirty="0" smtClean="0"/>
              <a:t>Think about the stories you and others already doing - and how geography affects them.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800" dirty="0" smtClean="0"/>
              <a:t>Find the experts in other disciplines who are using mapping 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400" dirty="0" smtClean="0"/>
              <a:t>Crime mapping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400" dirty="0" smtClean="0"/>
              <a:t>Demographers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400" dirty="0" smtClean="0"/>
              <a:t>Planners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400" dirty="0" smtClean="0"/>
              <a:t>Environmental scientists</a:t>
            </a:r>
          </a:p>
          <a:p>
            <a:pPr eaLnBrk="1" hangingPunct="1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065483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172200" y="914400"/>
            <a:ext cx="2362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Texas Department of Insurance</a:t>
            </a:r>
            <a:endParaRPr lang="en-US" dirty="0"/>
          </a:p>
          <a:p>
            <a:endParaRPr lang="en-US" dirty="0"/>
          </a:p>
          <a:p>
            <a:r>
              <a:rPr lang="en-US" u="sng" dirty="0"/>
              <a:t>Findings: </a:t>
            </a:r>
            <a:r>
              <a:rPr lang="en-US" dirty="0" smtClean="0"/>
              <a:t>Cash only policies were in lower income ZIP codes.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67600" y="6172200"/>
            <a:ext cx="1295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E062DF6D-64BA-4633-A9D4-79AB4BAB42F9}" type="datetime12">
              <a:rPr lang="en-US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5:09 PM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7987"/>
            <a:ext cx="5614987" cy="5764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62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vidChenBudge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227" y="169536"/>
            <a:ext cx="3591973" cy="6518928"/>
          </a:xfrm>
          <a:prstGeom prst="rect">
            <a:avLst/>
          </a:prstGeom>
        </p:spPr>
      </p:pic>
      <p:pic>
        <p:nvPicPr>
          <p:cNvPr id="5" name="Picture 4" descr="DavidChenBudg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0" y="685800"/>
            <a:ext cx="4744734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0" y="452634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City Budget</a:t>
            </a:r>
          </a:p>
          <a:p>
            <a:endParaRPr lang="en-US" dirty="0" smtClean="0"/>
          </a:p>
          <a:p>
            <a:r>
              <a:rPr lang="en-US" dirty="0" smtClean="0"/>
              <a:t>Findings: Some neighborhoods suffer more than others as mayor cuts budgets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5" cstate="print"/>
          <a:srcRect l="34936" t="25642" r="36058" b="66381"/>
          <a:stretch>
            <a:fillRect/>
          </a:stretch>
        </p:blipFill>
        <p:spPr bwMode="auto">
          <a:xfrm>
            <a:off x="4114800" y="304800"/>
            <a:ext cx="17240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king Tickets_ThanksgivingGrap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605060"/>
            <a:ext cx="8153400" cy="1833340"/>
          </a:xfrm>
          <a:prstGeom prst="rect">
            <a:avLst/>
          </a:prstGeom>
        </p:spPr>
      </p:pic>
      <p:pic>
        <p:nvPicPr>
          <p:cNvPr id="4" name="Picture 3" descr="Parking Tickets_Thanksgiving Ma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369" y="2514600"/>
            <a:ext cx="4811023" cy="4038600"/>
          </a:xfrm>
          <a:prstGeom prst="rect">
            <a:avLst/>
          </a:prstGeom>
        </p:spPr>
      </p:pic>
      <p:pic>
        <p:nvPicPr>
          <p:cNvPr id="5" name="Picture 4" descr="Parking Tickets Disco Tow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8340" y="2544170"/>
            <a:ext cx="3674660" cy="21802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5400" y="4766608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 Parking tickets</a:t>
            </a:r>
          </a:p>
          <a:p>
            <a:endParaRPr lang="en-US" dirty="0"/>
          </a:p>
          <a:p>
            <a:r>
              <a:rPr lang="en-US" dirty="0" smtClean="0"/>
              <a:t>Findings: Ticket “dumping,” “disco” towing, day with most tickets, block with most tickets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6" cstate="print"/>
          <a:srcRect l="34936" t="25642" r="36058" b="66381"/>
          <a:stretch>
            <a:fillRect/>
          </a:stretch>
        </p:blipFill>
        <p:spPr bwMode="auto">
          <a:xfrm>
            <a:off x="561975" y="266700"/>
            <a:ext cx="17240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marks Graph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1" y="685800"/>
            <a:ext cx="5199480" cy="5638800"/>
          </a:xfrm>
          <a:prstGeom prst="rect">
            <a:avLst/>
          </a:prstGeom>
        </p:spPr>
      </p:pic>
      <p:pic>
        <p:nvPicPr>
          <p:cNvPr id="3" name="Picture 2" descr="Earmarks_Page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6097" y="720802"/>
            <a:ext cx="3186903" cy="21747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600" y="3125212"/>
            <a:ext cx="327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City Council discretionary spending (earmarks)</a:t>
            </a:r>
          </a:p>
          <a:p>
            <a:endParaRPr lang="en-US" dirty="0"/>
          </a:p>
          <a:p>
            <a:r>
              <a:rPr lang="en-US" dirty="0" smtClean="0"/>
              <a:t>Findings: Allies of the speaker seem to get more money to spend in their districts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5" cstate="print"/>
          <a:srcRect l="34936" t="25642" r="36058" b="66381"/>
          <a:stretch>
            <a:fillRect/>
          </a:stretch>
        </p:blipFill>
        <p:spPr bwMode="auto">
          <a:xfrm>
            <a:off x="304800" y="304800"/>
            <a:ext cx="17240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/>
          <a:srcRect l="20192" t="28490" r="58013" b="64957"/>
          <a:stretch>
            <a:fillRect/>
          </a:stretch>
        </p:blipFill>
        <p:spPr bwMode="auto">
          <a:xfrm>
            <a:off x="4419600" y="4267200"/>
            <a:ext cx="12954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0601pro_haz_hot_spot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0025"/>
            <a:ext cx="518160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533401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Find hot spots</a:t>
            </a:r>
          </a:p>
          <a:p>
            <a:r>
              <a:rPr lang="en-US" dirty="0" smtClean="0"/>
              <a:t>(stay tuned for more info on that)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238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SnowTow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314325"/>
            <a:ext cx="7070725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554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1095375"/>
            <a:ext cx="808355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05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390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1026"/>
          <p:cNvSpPr txBox="1">
            <a:spLocks noChangeArrowheads="1"/>
          </p:cNvSpPr>
          <p:nvPr/>
        </p:nvSpPr>
        <p:spPr bwMode="auto">
          <a:xfrm>
            <a:off x="1181100" y="1587451"/>
            <a:ext cx="70104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dirty="0" smtClean="0"/>
              <a:t>Some of these examples were provided by Jo Craven-McGinty of the New York Times. Thanks Jo!</a:t>
            </a:r>
            <a:endParaRPr lang="en-US" dirty="0"/>
          </a:p>
          <a:p>
            <a:pPr algn="ctr" eaLnBrk="0" hangingPunct="0"/>
            <a:endParaRPr lang="en-US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585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405825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power of layers</a:t>
            </a:r>
            <a:endParaRPr lang="en-US" sz="3200" dirty="0"/>
          </a:p>
        </p:txBody>
      </p:sp>
      <p:pic>
        <p:nvPicPr>
          <p:cNvPr id="4" name="Picture 1027" descr="1112katrina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60475"/>
            <a:ext cx="6423025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626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574" y="228601"/>
            <a:ext cx="3805625" cy="668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63004" y="304800"/>
            <a:ext cx="21613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/>
              <a:t>Cleveland Plain Dealer</a:t>
            </a:r>
          </a:p>
        </p:txBody>
      </p:sp>
    </p:spTree>
    <p:extLst>
      <p:ext uri="{BB962C8B-B14F-4D97-AF65-F5344CB8AC3E}">
        <p14:creationId xmlns:p14="http://schemas.microsoft.com/office/powerpoint/2010/main" val="447199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etro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94604"/>
            <a:ext cx="3301423" cy="618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802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1000"/>
            <a:ext cx="416242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562600" y="914400"/>
            <a:ext cx="23622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Dam inspection data from Texas and federal government</a:t>
            </a:r>
          </a:p>
          <a:p>
            <a:endParaRPr lang="en-US" dirty="0"/>
          </a:p>
          <a:p>
            <a:r>
              <a:rPr lang="en-US" u="sng" dirty="0"/>
              <a:t>Findings: </a:t>
            </a:r>
            <a:r>
              <a:rPr lang="en-US" dirty="0"/>
              <a:t>Dam records had not been updated to account for population growth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7600" y="6172200"/>
            <a:ext cx="1295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E062DF6D-64BA-4633-A9D4-79AB4BAB42F9}" type="datetime12">
              <a:rPr lang="en-US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5:09 PM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770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514600"/>
            <a:ext cx="7881938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67600" y="6172200"/>
            <a:ext cx="1295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E062DF6D-64BA-4633-A9D4-79AB4BAB42F9}" type="datetime12">
              <a:rPr lang="en-US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5:09 PM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1371600"/>
            <a:ext cx="3505200" cy="128215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dirty="0" smtClean="0"/>
              <a:t>Disparities in water usage</a:t>
            </a:r>
            <a:endParaRPr lang="en-US" sz="32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23081" y="2784143"/>
            <a:ext cx="3970784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smtClean="0"/>
              <a:t>“Water use highest in poor areas of the city”</a:t>
            </a:r>
          </a:p>
          <a:p>
            <a:r>
              <a:rPr lang="en-US" sz="2800" dirty="0" smtClean="0"/>
              <a:t>Mapping and statistical analysis</a:t>
            </a:r>
            <a:endParaRPr lang="en-US" sz="2800" dirty="0"/>
          </a:p>
        </p:txBody>
      </p:sp>
      <p:pic>
        <p:nvPicPr>
          <p:cNvPr id="8" name="Picture 4" descr="WATERUSE18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"/>
            <a:ext cx="3081338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81001"/>
            <a:ext cx="3048000" cy="613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9287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82575" y="381000"/>
            <a:ext cx="81327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smtClean="0"/>
              <a:t>Maps to have on hand in your newsroom</a:t>
            </a:r>
            <a:endParaRPr lang="en-US" sz="3600" dirty="0"/>
          </a:p>
        </p:txBody>
      </p:sp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434975" y="1295400"/>
            <a:ext cx="813276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Local roads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Precincts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Parcels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Police reporting areas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Census geography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School districts/schools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479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86695"/>
            <a:ext cx="38100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4556"/>
            <a:ext cx="2895600" cy="58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92" y="1219200"/>
            <a:ext cx="6143625" cy="110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18" y="1676400"/>
            <a:ext cx="8686800" cy="373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804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399"/>
            <a:ext cx="798195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1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66800" y="381000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/>
              <a:t>Access to GIS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62038" y="1766888"/>
            <a:ext cx="7853362" cy="48625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dirty="0" smtClean="0"/>
              <a:t>Know how your state law treats GIS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 smtClean="0"/>
              <a:t>Watch out for: privacy, privatization, cash cows, homeland security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 smtClean="0"/>
              <a:t>Places to find data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 smtClean="0"/>
              <a:t> Universities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 smtClean="0"/>
              <a:t> GIS users group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 smtClean="0"/>
              <a:t> State GIS clearinghouse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 smtClean="0"/>
              <a:t> Local/state agencies</a:t>
            </a:r>
          </a:p>
        </p:txBody>
      </p:sp>
    </p:spTree>
    <p:extLst>
      <p:ext uri="{BB962C8B-B14F-4D97-AF65-F5344CB8AC3E}">
        <p14:creationId xmlns:p14="http://schemas.microsoft.com/office/powerpoint/2010/main" val="1880817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82575" y="381000"/>
            <a:ext cx="81327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smtClean="0"/>
              <a:t>Using maps in the newsroom</a:t>
            </a:r>
            <a:endParaRPr lang="en-US" sz="3600" dirty="0"/>
          </a:p>
        </p:txBody>
      </p:sp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434975" y="1295400"/>
            <a:ext cx="8132763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Navigation for Web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Show summary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Show locations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Help you check assumptions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/>
              <a:t>Provide the basis for reporting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989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3463"/>
            <a:ext cx="9163050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367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866775"/>
            <a:ext cx="784860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847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40105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81000" y="228600"/>
            <a:ext cx="8458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Associated Press: Bridge inspections v. stimulus spending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34975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35000" t="14000" r="22500" b="22000"/>
          <a:stretch>
            <a:fillRect/>
          </a:stretch>
        </p:blipFill>
        <p:spPr bwMode="auto">
          <a:xfrm>
            <a:off x="1371600" y="609600"/>
            <a:ext cx="631507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5102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5943600" cy="54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924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tor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Designs\Factory.pot</Template>
  <TotalTime>4615</TotalTime>
  <Words>540</Words>
  <Application>Microsoft Office PowerPoint</Application>
  <PresentationFormat>On-screen Show (4:3)</PresentationFormat>
  <Paragraphs>124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Factory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Pulitzer Publishing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Pulitzer Publishing Company</dc:creator>
  <cp:lastModifiedBy>jlafleur</cp:lastModifiedBy>
  <cp:revision>275</cp:revision>
  <dcterms:created xsi:type="dcterms:W3CDTF">2000-05-01T16:49:35Z</dcterms:created>
  <dcterms:modified xsi:type="dcterms:W3CDTF">2014-02-26T01:11:37Z</dcterms:modified>
</cp:coreProperties>
</file>