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448" r:id="rId2"/>
    <p:sldId id="480" r:id="rId3"/>
    <p:sldId id="404" r:id="rId4"/>
    <p:sldId id="468" r:id="rId5"/>
    <p:sldId id="461" r:id="rId6"/>
    <p:sldId id="388" r:id="rId7"/>
    <p:sldId id="293" r:id="rId8"/>
    <p:sldId id="507" r:id="rId9"/>
    <p:sldId id="491" r:id="rId10"/>
    <p:sldId id="506" r:id="rId11"/>
    <p:sldId id="495" r:id="rId12"/>
    <p:sldId id="496" r:id="rId13"/>
    <p:sldId id="497" r:id="rId14"/>
    <p:sldId id="498" r:id="rId15"/>
    <p:sldId id="499" r:id="rId16"/>
    <p:sldId id="500" r:id="rId17"/>
    <p:sldId id="501" r:id="rId18"/>
    <p:sldId id="502" r:id="rId19"/>
    <p:sldId id="503" r:id="rId20"/>
    <p:sldId id="46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33CCCC"/>
    <a:srgbClr val="00FFFF"/>
    <a:srgbClr val="46667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1" autoAdjust="0"/>
    <p:restoredTop sz="90929"/>
  </p:normalViewPr>
  <p:slideViewPr>
    <p:cSldViewPr>
      <p:cViewPr>
        <p:scale>
          <a:sx n="66" d="100"/>
          <a:sy n="66" d="100"/>
        </p:scale>
        <p:origin x="-150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9BD77483-DDC9-4C53-B5BF-A3FABE0D65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82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fld id="{7E8D8A9A-FF9D-456A-A284-10099C05B0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2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56D44-7EEF-4E75-B6F6-D341C8E3E806}" type="slidenum">
              <a:rPr lang="en-US"/>
              <a:pPr/>
              <a:t>1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13F36F-E7FC-4AAB-AC53-94FFDBCF882E}" type="slidenum">
              <a:rPr lang="en-US"/>
              <a:pPr/>
              <a:t>10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5A709-F6CF-4891-8F79-6C0DC97FF086}" type="slidenum">
              <a:rPr lang="en-US"/>
              <a:pPr/>
              <a:t>11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17C8B-3F14-468E-9C41-44C4E74C9242}" type="slidenum">
              <a:rPr lang="en-US"/>
              <a:pPr/>
              <a:t>12</a:t>
            </a:fld>
            <a:endParaRPr lang="en-US"/>
          </a:p>
        </p:txBody>
      </p:sp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24EABD-3DA3-4091-9999-85565D06010B}" type="slidenum">
              <a:rPr lang="en-US"/>
              <a:pPr/>
              <a:t>13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F5AC09-FDA5-4BCB-873F-3A8461E45251}" type="slidenum">
              <a:rPr lang="en-US"/>
              <a:pPr/>
              <a:t>14</a:t>
            </a:fld>
            <a:endParaRPr lang="en-US"/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17E4B2-7089-4404-9B71-E2C090AAF402}" type="slidenum">
              <a:rPr lang="en-US"/>
              <a:pPr/>
              <a:t>15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B95B4-5C13-4F76-AC27-86BA99771071}" type="slidenum">
              <a:rPr lang="en-US"/>
              <a:pPr/>
              <a:t>16</a:t>
            </a:fld>
            <a:endParaRPr 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BAB63B-E807-40C9-8157-62046741E929}" type="slidenum">
              <a:rPr lang="en-US"/>
              <a:pPr/>
              <a:t>17</a:t>
            </a:fld>
            <a:endParaRPr lang="en-US"/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1F7C2-99ED-4937-B2B2-53D417710C1C}" type="slidenum">
              <a:rPr lang="en-US"/>
              <a:pPr/>
              <a:t>18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DD7B32-1BC6-4666-BEFA-D8B72EF5104C}" type="slidenum">
              <a:rPr lang="en-US"/>
              <a:pPr/>
              <a:t>19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041AA7-53EF-4548-B0AA-C740E06F937C}" type="slidenum">
              <a:rPr lang="en-US"/>
              <a:pPr/>
              <a:t>2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B9153C-76B9-4546-99F9-8DC1A98AA943}" type="slidenum">
              <a:rPr lang="en-US"/>
              <a:pPr/>
              <a:t>20</a:t>
            </a:fld>
            <a:endParaRPr lang="en-US"/>
          </a:p>
        </p:txBody>
      </p:sp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5093D-ACF2-46B9-BDA6-E4200EFDCAD5}" type="slidenum">
              <a:rPr lang="en-US"/>
              <a:pPr/>
              <a:t>3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76154-1C06-4247-AC89-4BD736059B11}" type="slidenum">
              <a:rPr lang="en-US"/>
              <a:pPr/>
              <a:t>4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55F6D9-D378-4A73-BB9C-C5B243763FD4}" type="slidenum">
              <a:rPr lang="en-US"/>
              <a:pPr/>
              <a:t>5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3250B9-F6B9-472F-8552-2D3FEACE1170}" type="slidenum">
              <a:rPr lang="en-US"/>
              <a:pPr/>
              <a:t>6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A98B7B-EFF2-43CA-A4AE-2F90EFCA71C6}" type="slidenum">
              <a:rPr lang="en-US"/>
              <a:pPr/>
              <a:t>7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28724D-1246-47F1-A4DD-4963C5F83B00}" type="slidenum">
              <a:rPr lang="en-US"/>
              <a:pPr/>
              <a:t>8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8BE30-53B7-4EC9-B704-232F2EA5F2BF}" type="slidenum">
              <a:rPr lang="en-US"/>
              <a:pPr/>
              <a:t>9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15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16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17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18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19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0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1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2" name="Freeform 10"/>
          <p:cNvSpPr>
            <a:spLocks/>
          </p:cNvSpPr>
          <p:nvPr/>
        </p:nvSpPr>
        <p:spPr bwMode="hidden">
          <a:xfrm rot="-54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66923" name="Picture 11" descr="Facban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</p:spPr>
      </p:pic>
      <p:sp>
        <p:nvSpPr>
          <p:cNvPr id="166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6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69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669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669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fld id="{6F4D47CC-4848-412F-82FB-D3C66D998E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67550" y="304800"/>
            <a:ext cx="17716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625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905000"/>
            <a:ext cx="3467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1905000"/>
            <a:ext cx="3467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66670">
                <a:gamma/>
                <a:shade val="46275"/>
                <a:invGamma/>
              </a:srgbClr>
            </a:gs>
            <a:gs pos="100000">
              <a:srgbClr val="46667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9" name="Rectangle 1035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5900" name="Rectangle 10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905000"/>
            <a:ext cx="7086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Blip>
          <a:blip r:embed="rId14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e.org/foia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sdoj.gov/04foia/index.html" TargetMode="External"/><Relationship Id="rId5" Type="http://schemas.openxmlformats.org/officeDocument/2006/relationships/hyperlink" Target="http://foi.missouri.edu/" TargetMode="External"/><Relationship Id="rId4" Type="http://schemas.openxmlformats.org/officeDocument/2006/relationships/hyperlink" Target="http://www.rcfp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publica.org/article/foia-exemptions-sunshine-la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0" y="3048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chemeClr val="tx2"/>
                </a:solidFill>
                <a:latin typeface="Maiandra GD" pitchFamily="34" charset="0"/>
                <a:cs typeface="Times New Roman" pitchFamily="18" charset="0"/>
              </a:rPr>
              <a:t>Using </a:t>
            </a:r>
            <a:r>
              <a:rPr lang="en-US" sz="4000" b="0" dirty="0" smtClean="0">
                <a:solidFill>
                  <a:schemeClr val="tx2"/>
                </a:solidFill>
                <a:latin typeface="Maiandra GD" pitchFamily="34" charset="0"/>
                <a:cs typeface="Times New Roman" pitchFamily="18" charset="0"/>
              </a:rPr>
              <a:t>FOIA for </a:t>
            </a:r>
            <a:r>
              <a:rPr lang="en-US" sz="4000" b="0" dirty="0">
                <a:solidFill>
                  <a:schemeClr val="tx2"/>
                </a:solidFill>
                <a:latin typeface="Maiandra GD" pitchFamily="34" charset="0"/>
                <a:cs typeface="Times New Roman" pitchFamily="18" charset="0"/>
              </a:rPr>
              <a:t>investigations</a:t>
            </a:r>
            <a:endParaRPr lang="en-US" sz="4000" b="0" dirty="0">
              <a:solidFill>
                <a:schemeClr val="tx2"/>
              </a:solidFill>
              <a:latin typeface="Maiandra GD" pitchFamily="34" charset="0"/>
            </a:endParaRPr>
          </a:p>
        </p:txBody>
      </p:sp>
      <p:pic>
        <p:nvPicPr>
          <p:cNvPr id="253957" name="Picture 5" descr="nuts_and_bolts-750x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143000"/>
            <a:ext cx="5029200" cy="3594100"/>
          </a:xfrm>
          <a:prstGeom prst="rect">
            <a:avLst/>
          </a:prstGeom>
          <a:noFill/>
        </p:spPr>
      </p:pic>
      <p:sp>
        <p:nvSpPr>
          <p:cNvPr id="253958" name="Text Box 6"/>
          <p:cNvSpPr txBox="1">
            <a:spLocks noChangeArrowheads="1"/>
          </p:cNvSpPr>
          <p:nvPr/>
        </p:nvSpPr>
        <p:spPr bwMode="auto">
          <a:xfrm>
            <a:off x="0" y="487680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dirty="0">
                <a:latin typeface="Maiandra GD" pitchFamily="34" charset="0"/>
              </a:rPr>
              <a:t>IRE Better Watchdog Workshop</a:t>
            </a:r>
          </a:p>
          <a:p>
            <a:pPr algn="ctr">
              <a:spcBef>
                <a:spcPct val="50000"/>
              </a:spcBef>
            </a:pPr>
            <a:r>
              <a:rPr lang="en-US" b="0" dirty="0" smtClean="0">
                <a:latin typeface="Maiandra GD" pitchFamily="34" charset="0"/>
              </a:rPr>
              <a:t>St. Louis</a:t>
            </a:r>
            <a:endParaRPr lang="en-US" b="0" dirty="0">
              <a:latin typeface="Maiandra GD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b="0" dirty="0">
                <a:latin typeface="Maiandra GD" pitchFamily="34" charset="0"/>
              </a:rPr>
              <a:t>Jennifer LaFleur, </a:t>
            </a:r>
            <a:r>
              <a:rPr lang="en-US" b="0" dirty="0" err="1" smtClean="0">
                <a:latin typeface="Maiandra GD" pitchFamily="34" charset="0"/>
              </a:rPr>
              <a:t>ProPublica</a:t>
            </a:r>
            <a:endParaRPr lang="en-US" b="0" dirty="0"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AutoShape 2"/>
          <p:cNvSpPr>
            <a:spLocks noChangeArrowheads="1"/>
          </p:cNvSpPr>
          <p:nvPr/>
        </p:nvSpPr>
        <p:spPr bwMode="auto">
          <a:xfrm>
            <a:off x="1143000" y="1219200"/>
            <a:ext cx="6477000" cy="3581400"/>
          </a:xfrm>
          <a:prstGeom prst="wedgeRoundRectCallout">
            <a:avLst>
              <a:gd name="adj1" fmla="val -44926"/>
              <a:gd name="adj2" fmla="val 80630"/>
              <a:gd name="adj3" fmla="val 16667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b="0"/>
          </a:p>
        </p:txBody>
      </p:sp>
      <p:sp>
        <p:nvSpPr>
          <p:cNvPr id="322563" name="Text Box 3"/>
          <p:cNvSpPr txBox="1">
            <a:spLocks noChangeArrowheads="1"/>
          </p:cNvSpPr>
          <p:nvPr/>
        </p:nvSpPr>
        <p:spPr bwMode="auto">
          <a:xfrm>
            <a:off x="2667000" y="1905000"/>
            <a:ext cx="3352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latin typeface="Comic Sans MS" pitchFamily="66" charset="0"/>
              </a:rPr>
              <a:t>Our computer system can’t do that</a:t>
            </a:r>
            <a:r>
              <a:rPr lang="en-US" sz="3600" b="0">
                <a:solidFill>
                  <a:schemeClr val="bg2"/>
                </a:solidFill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AutoShape 2"/>
          <p:cNvSpPr>
            <a:spLocks noChangeArrowheads="1"/>
          </p:cNvSpPr>
          <p:nvPr/>
        </p:nvSpPr>
        <p:spPr bwMode="auto">
          <a:xfrm>
            <a:off x="1143000" y="1219200"/>
            <a:ext cx="6477000" cy="3581400"/>
          </a:xfrm>
          <a:prstGeom prst="wedgeRoundRectCallout">
            <a:avLst>
              <a:gd name="adj1" fmla="val -44926"/>
              <a:gd name="adj2" fmla="val 80630"/>
              <a:gd name="adj3" fmla="val 16667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b="0"/>
          </a:p>
        </p:txBody>
      </p:sp>
      <p:sp>
        <p:nvSpPr>
          <p:cNvPr id="311299" name="Text Box 3"/>
          <p:cNvSpPr txBox="1">
            <a:spLocks noChangeArrowheads="1"/>
          </p:cNvSpPr>
          <p:nvPr/>
        </p:nvSpPr>
        <p:spPr bwMode="auto">
          <a:xfrm>
            <a:off x="2667000" y="1905000"/>
            <a:ext cx="3352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latin typeface="Comic Sans MS" pitchFamily="66" charset="0"/>
              </a:rPr>
              <a:t>We don’t have the authority to do that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322" name="Picture 2" descr="tdc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438400"/>
            <a:ext cx="8915400" cy="2536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AutoShape 2"/>
          <p:cNvSpPr>
            <a:spLocks noChangeArrowheads="1"/>
          </p:cNvSpPr>
          <p:nvPr/>
        </p:nvSpPr>
        <p:spPr bwMode="auto">
          <a:xfrm>
            <a:off x="1143000" y="1219200"/>
            <a:ext cx="6477000" cy="3581400"/>
          </a:xfrm>
          <a:prstGeom prst="wedgeRoundRectCallout">
            <a:avLst>
              <a:gd name="adj1" fmla="val 60856"/>
              <a:gd name="adj2" fmla="val -58380"/>
              <a:gd name="adj3" fmla="val 16667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b="0"/>
          </a:p>
        </p:txBody>
      </p:sp>
      <p:sp>
        <p:nvSpPr>
          <p:cNvPr id="313347" name="Text Box 3"/>
          <p:cNvSpPr txBox="1">
            <a:spLocks noChangeArrowheads="1"/>
          </p:cNvSpPr>
          <p:nvPr/>
        </p:nvSpPr>
        <p:spPr bwMode="auto">
          <a:xfrm>
            <a:off x="2667000" y="1905000"/>
            <a:ext cx="3352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latin typeface="Comic Sans MS" pitchFamily="66" charset="0"/>
              </a:rPr>
              <a:t>That will cost $25,000.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370" name="Picture 2" descr="bigbi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752600"/>
            <a:ext cx="7529513" cy="233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AutoShape 2"/>
          <p:cNvSpPr>
            <a:spLocks noChangeArrowheads="1"/>
          </p:cNvSpPr>
          <p:nvPr/>
        </p:nvSpPr>
        <p:spPr bwMode="auto">
          <a:xfrm>
            <a:off x="1143000" y="1295400"/>
            <a:ext cx="6477000" cy="3581400"/>
          </a:xfrm>
          <a:prstGeom prst="wedgeRoundRectCallout">
            <a:avLst>
              <a:gd name="adj1" fmla="val 58602"/>
              <a:gd name="adj2" fmla="val 90338"/>
              <a:gd name="adj3" fmla="val 16667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b="0"/>
          </a:p>
        </p:txBody>
      </p:sp>
      <p:sp>
        <p:nvSpPr>
          <p:cNvPr id="315395" name="Text Box 3"/>
          <p:cNvSpPr txBox="1">
            <a:spLocks noChangeArrowheads="1"/>
          </p:cNvSpPr>
          <p:nvPr/>
        </p:nvSpPr>
        <p:spPr bwMode="auto">
          <a:xfrm>
            <a:off x="2667000" y="1905000"/>
            <a:ext cx="3352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latin typeface="Comic Sans MS" pitchFamily="66" charset="0"/>
              </a:rPr>
              <a:t>That uses proprietary software.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418" name="Picture 2" descr="disdproprietar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057400"/>
            <a:ext cx="7705725" cy="1624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AutoShape 2"/>
          <p:cNvSpPr>
            <a:spLocks noChangeArrowheads="1"/>
          </p:cNvSpPr>
          <p:nvPr/>
        </p:nvSpPr>
        <p:spPr bwMode="auto">
          <a:xfrm>
            <a:off x="1143000" y="1219200"/>
            <a:ext cx="6477000" cy="3581400"/>
          </a:xfrm>
          <a:prstGeom prst="wedgeRoundRectCallout">
            <a:avLst>
              <a:gd name="adj1" fmla="val -63310"/>
              <a:gd name="adj2" fmla="val -67287"/>
              <a:gd name="adj3" fmla="val 16667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b="0"/>
          </a:p>
        </p:txBody>
      </p:sp>
      <p:sp>
        <p:nvSpPr>
          <p:cNvPr id="317443" name="Text Box 3"/>
          <p:cNvSpPr txBox="1">
            <a:spLocks noChangeArrowheads="1"/>
          </p:cNvSpPr>
          <p:nvPr/>
        </p:nvSpPr>
        <p:spPr bwMode="auto">
          <a:xfrm>
            <a:off x="1828800" y="1905000"/>
            <a:ext cx="48006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latin typeface="Comic Sans MS" pitchFamily="66" charset="0"/>
              </a:rPr>
              <a:t>Our database is on a mainframe and it’s very complicated, Missy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466" name="Picture 2" descr="mainfr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295400"/>
            <a:ext cx="8915400" cy="2238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AutoShape 2"/>
          <p:cNvSpPr>
            <a:spLocks noChangeArrowheads="1"/>
          </p:cNvSpPr>
          <p:nvPr/>
        </p:nvSpPr>
        <p:spPr bwMode="auto">
          <a:xfrm>
            <a:off x="1219200" y="1143000"/>
            <a:ext cx="6477000" cy="3581400"/>
          </a:xfrm>
          <a:prstGeom prst="wedgeRoundRectCallout">
            <a:avLst>
              <a:gd name="adj1" fmla="val -62843"/>
              <a:gd name="adj2" fmla="val 73759"/>
              <a:gd name="adj3" fmla="val 16667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b="0"/>
          </a:p>
        </p:txBody>
      </p:sp>
      <p:sp>
        <p:nvSpPr>
          <p:cNvPr id="319491" name="Text Box 3"/>
          <p:cNvSpPr txBox="1">
            <a:spLocks noChangeArrowheads="1"/>
          </p:cNvSpPr>
          <p:nvPr/>
        </p:nvSpPr>
        <p:spPr bwMode="auto">
          <a:xfrm>
            <a:off x="2667000" y="1905000"/>
            <a:ext cx="3352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0">
                <a:latin typeface="Comic Sans MS" pitchFamily="66" charset="0"/>
              </a:rPr>
              <a:t>We don’t keep that information on computer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-533400"/>
            <a:ext cx="5867400" cy="1524000"/>
          </a:xfrm>
        </p:spPr>
        <p:txBody>
          <a:bodyPr/>
          <a:lstStyle/>
          <a:p>
            <a:r>
              <a:rPr lang="en-US" sz="3600">
                <a:latin typeface="Maiandra GD" pitchFamily="34" charset="0"/>
              </a:rPr>
              <a:t>What does FOIA cover?</a:t>
            </a:r>
            <a:endParaRPr lang="en-US">
              <a:latin typeface="Maiandra GD" pitchFamily="34" charset="0"/>
            </a:endParaRP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6705600" cy="5105400"/>
          </a:xfrm>
        </p:spPr>
        <p:txBody>
          <a:bodyPr/>
          <a:lstStyle/>
          <a:p>
            <a:pPr marL="609600" indent="-609600"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</a:rPr>
              <a:t>U.S. federal agency records</a:t>
            </a:r>
          </a:p>
          <a:p>
            <a:pPr marL="990600" lvl="1" indent="-533400">
              <a:buClr>
                <a:srgbClr val="969696"/>
              </a:buClr>
            </a:pPr>
            <a:r>
              <a:rPr lang="en-US" sz="2400">
                <a:solidFill>
                  <a:srgbClr val="FFFFFF"/>
                </a:solidFill>
                <a:latin typeface="Maiandra GD" pitchFamily="34" charset="0"/>
              </a:rPr>
              <a:t>Paper, electronic, tape recordings, data</a:t>
            </a:r>
          </a:p>
          <a:p>
            <a:pPr marL="990600" lvl="1" indent="-533400">
              <a:buClr>
                <a:srgbClr val="969696"/>
              </a:buClr>
            </a:pPr>
            <a:r>
              <a:rPr lang="en-US" sz="2400">
                <a:solidFill>
                  <a:srgbClr val="FFFFFF"/>
                </a:solidFill>
                <a:latin typeface="Maiandra GD" pitchFamily="34" charset="0"/>
              </a:rPr>
              <a:t>Sometimes (but not always) government contractor’s records</a:t>
            </a:r>
          </a:p>
          <a:p>
            <a:pPr marL="609600" indent="-609600"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</a:rPr>
              <a:t>Does not cover</a:t>
            </a:r>
          </a:p>
          <a:p>
            <a:pPr marL="990600" lvl="1" indent="-533400">
              <a:buClr>
                <a:srgbClr val="969696"/>
              </a:buClr>
            </a:pPr>
            <a:r>
              <a:rPr lang="en-US" sz="2400">
                <a:solidFill>
                  <a:srgbClr val="FFFFFF"/>
                </a:solidFill>
                <a:latin typeface="Maiandra GD" pitchFamily="34" charset="0"/>
              </a:rPr>
              <a:t>Congress</a:t>
            </a:r>
          </a:p>
          <a:p>
            <a:pPr marL="990600" lvl="1" indent="-533400">
              <a:buClr>
                <a:srgbClr val="969696"/>
              </a:buClr>
            </a:pPr>
            <a:r>
              <a:rPr lang="en-US" sz="2400">
                <a:solidFill>
                  <a:srgbClr val="FFFFFF"/>
                </a:solidFill>
                <a:latin typeface="Maiandra GD" pitchFamily="34" charset="0"/>
              </a:rPr>
              <a:t>The Courts</a:t>
            </a:r>
          </a:p>
          <a:p>
            <a:pPr marL="990600" lvl="1" indent="-533400">
              <a:buClr>
                <a:srgbClr val="969696"/>
              </a:buClr>
            </a:pPr>
            <a:r>
              <a:rPr lang="en-US" sz="2400">
                <a:solidFill>
                  <a:srgbClr val="FFFFFF"/>
                </a:solidFill>
                <a:latin typeface="Maiandra GD" pitchFamily="34" charset="0"/>
              </a:rPr>
              <a:t>Answers to questions</a:t>
            </a:r>
          </a:p>
          <a:p>
            <a:pPr marL="609600" indent="-609600">
              <a:buClr>
                <a:srgbClr val="969696"/>
              </a:buClr>
              <a:buFont typeface="Wingdings" pitchFamily="2" charset="2"/>
              <a:buNone/>
            </a:pPr>
            <a:endParaRPr lang="en-US">
              <a:solidFill>
                <a:srgbClr val="FFFFFF"/>
              </a:solidFill>
              <a:latin typeface="Comic Sans MS" pitchFamily="66" charset="0"/>
            </a:endParaRPr>
          </a:p>
        </p:txBody>
      </p:sp>
      <p:pic>
        <p:nvPicPr>
          <p:cNvPr id="295940" name="Picture 4" descr="BS0206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1720850" cy="1712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7848600" cy="5562600"/>
          </a:xfrm>
        </p:spPr>
        <p:txBody>
          <a:bodyPr/>
          <a:lstStyle/>
          <a:p>
            <a:pPr marL="609600" indent="-609600">
              <a:buClr>
                <a:srgbClr val="969696"/>
              </a:buClr>
              <a:buFont typeface="Wingdings" pitchFamily="2" charset="2"/>
              <a:buNone/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  <a:cs typeface="Times New Roman" pitchFamily="18" charset="0"/>
              </a:rPr>
              <a:t>Resources:</a:t>
            </a:r>
            <a:endParaRPr lang="en-US" sz="2800">
              <a:solidFill>
                <a:srgbClr val="FFFFFF"/>
              </a:solidFill>
              <a:latin typeface="Maiandra GD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609600" indent="-609600"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  <a:cs typeface="Times New Roman" pitchFamily="18" charset="0"/>
              </a:rPr>
              <a:t>Investigative Reporters and Editors – </a:t>
            </a:r>
            <a:r>
              <a:rPr lang="en-US" sz="2800">
                <a:solidFill>
                  <a:srgbClr val="FFFFFF"/>
                </a:solidFill>
                <a:latin typeface="Maiandra GD" pitchFamily="34" charset="0"/>
                <a:ea typeface="Arial Unicode MS" pitchFamily="34" charset="-128"/>
                <a:cs typeface="Arial Unicode MS" pitchFamily="34" charset="-128"/>
                <a:hlinkClick r:id="rId3"/>
              </a:rPr>
              <a:t>www.ire.org/foia</a:t>
            </a:r>
            <a:endParaRPr lang="en-US" sz="2800">
              <a:solidFill>
                <a:srgbClr val="FFFFFF"/>
              </a:solidFill>
              <a:latin typeface="Maiandra GD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609600" indent="-609600"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  <a:cs typeface="Times New Roman" pitchFamily="18" charset="0"/>
              </a:rPr>
              <a:t>The Reporters Committee for Freedom of the Press: </a:t>
            </a:r>
            <a:r>
              <a:rPr lang="en-US" sz="2800">
                <a:solidFill>
                  <a:srgbClr val="FFFFFF"/>
                </a:solidFill>
                <a:latin typeface="Maiandra GD" pitchFamily="34" charset="0"/>
                <a:ea typeface="Arial Unicode MS" pitchFamily="34" charset="-128"/>
                <a:cs typeface="Arial Unicode MS" pitchFamily="34" charset="-128"/>
                <a:hlinkClick r:id="rId4"/>
              </a:rPr>
              <a:t>www.rcfp.org</a:t>
            </a:r>
            <a:r>
              <a:rPr lang="en-US" sz="2800">
                <a:solidFill>
                  <a:srgbClr val="FFFFFF"/>
                </a:solidFill>
                <a:latin typeface="Maiandra GD" pitchFamily="34" charset="0"/>
                <a:cs typeface="Times New Roman" pitchFamily="18" charset="0"/>
              </a:rPr>
              <a:t>  </a:t>
            </a:r>
          </a:p>
          <a:p>
            <a:pPr marL="609600" indent="-609600"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  <a:ea typeface="Arial Unicode MS" pitchFamily="34" charset="-128"/>
                <a:cs typeface="Arial Unicode MS" pitchFamily="34" charset="-128"/>
              </a:rPr>
              <a:t>Freedom of Information Center at the University of Missouri – </a:t>
            </a:r>
            <a:r>
              <a:rPr lang="en-US" sz="2800">
                <a:solidFill>
                  <a:srgbClr val="FFFFFF"/>
                </a:solidFill>
                <a:latin typeface="Maiandra GD" pitchFamily="34" charset="0"/>
                <a:ea typeface="Arial Unicode MS" pitchFamily="34" charset="-128"/>
                <a:cs typeface="Arial Unicode MS" pitchFamily="34" charset="-128"/>
                <a:hlinkClick r:id="rId5"/>
              </a:rPr>
              <a:t>http://foi.missouri.edu</a:t>
            </a:r>
            <a:endParaRPr lang="en-US" sz="2800" u="sng">
              <a:solidFill>
                <a:srgbClr val="FFFFFF"/>
              </a:solidFill>
              <a:latin typeface="Maiandra GD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609600" indent="-609600"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  <a:ea typeface="Arial Unicode MS" pitchFamily="34" charset="-128"/>
                <a:cs typeface="Arial Unicode MS" pitchFamily="34" charset="-128"/>
              </a:rPr>
              <a:t>Justice Department’s FOIA page (includes links to FOIA officials and annual reports) -- </a:t>
            </a:r>
            <a:r>
              <a:rPr lang="en-US" sz="2800" u="sng">
                <a:solidFill>
                  <a:srgbClr val="FFFFFF"/>
                </a:solidFill>
                <a:latin typeface="Maiandra GD" pitchFamily="34" charset="0"/>
                <a:ea typeface="Arial Unicode MS" pitchFamily="34" charset="-128"/>
                <a:cs typeface="Arial Unicode MS" pitchFamily="34" charset="-128"/>
                <a:hlinkClick r:id="rId6"/>
              </a:rPr>
              <a:t>http://www.usdoj.gov/04foia/index.html</a:t>
            </a:r>
            <a:endParaRPr lang="en-US" sz="2800" u="sng">
              <a:solidFill>
                <a:srgbClr val="FFFFFF"/>
              </a:solidFill>
              <a:latin typeface="Maiandra GD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8" name="Picture 4" descr="star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28600"/>
            <a:ext cx="2590800" cy="1673225"/>
          </a:xfrm>
          <a:prstGeom prst="rect">
            <a:avLst/>
          </a:prstGeom>
          <a:noFill/>
        </p:spPr>
      </p:pic>
      <p:sp>
        <p:nvSpPr>
          <p:cNvPr id="200709" name="Text Box 5"/>
          <p:cNvSpPr txBox="1">
            <a:spLocks noChangeArrowheads="1"/>
          </p:cNvSpPr>
          <p:nvPr/>
        </p:nvSpPr>
        <p:spPr bwMode="auto">
          <a:xfrm>
            <a:off x="2819400" y="544513"/>
            <a:ext cx="6324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0">
                <a:solidFill>
                  <a:schemeClr val="tx2"/>
                </a:solidFill>
                <a:latin typeface="Maiandra GD" pitchFamily="34" charset="0"/>
              </a:rPr>
              <a:t>The basics steps for </a:t>
            </a:r>
          </a:p>
          <a:p>
            <a:r>
              <a:rPr lang="en-US" sz="3600" b="0">
                <a:solidFill>
                  <a:schemeClr val="tx2"/>
                </a:solidFill>
                <a:latin typeface="Maiandra GD" pitchFamily="34" charset="0"/>
              </a:rPr>
              <a:t>requesting records</a:t>
            </a:r>
          </a:p>
        </p:txBody>
      </p:sp>
      <p:sp>
        <p:nvSpPr>
          <p:cNvPr id="2007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620000" cy="4114800"/>
          </a:xfrm>
          <a:noFill/>
          <a:ln/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</a:rPr>
              <a:t>Before filing a request: Ask for it </a:t>
            </a:r>
          </a:p>
          <a:p>
            <a:pPr marL="609600" indent="-609600">
              <a:lnSpc>
                <a:spcPct val="90000"/>
              </a:lnSpc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</a:rPr>
              <a:t>If they require a formal request, find out who it should go to and what you should ask for</a:t>
            </a:r>
          </a:p>
          <a:p>
            <a:pPr marL="609600" indent="-609600">
              <a:lnSpc>
                <a:spcPct val="90000"/>
              </a:lnSpc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</a:rPr>
              <a:t>Letter should describe what you’re asking for under FOIA</a:t>
            </a:r>
          </a:p>
          <a:p>
            <a:pPr marL="990600" lvl="1" indent="-533400">
              <a:lnSpc>
                <a:spcPct val="90000"/>
              </a:lnSpc>
              <a:buClr>
                <a:srgbClr val="969696"/>
              </a:buClr>
            </a:pPr>
            <a:r>
              <a:rPr lang="en-US" sz="2400">
                <a:solidFill>
                  <a:srgbClr val="FFFFFF"/>
                </a:solidFill>
                <a:latin typeface="Maiandra GD" pitchFamily="34" charset="0"/>
              </a:rPr>
              <a:t>State that they should reply within 20 business</a:t>
            </a:r>
          </a:p>
          <a:p>
            <a:pPr marL="990600" lvl="1" indent="-533400">
              <a:lnSpc>
                <a:spcPct val="90000"/>
              </a:lnSpc>
              <a:buClr>
                <a:srgbClr val="969696"/>
              </a:buClr>
            </a:pPr>
            <a:r>
              <a:rPr lang="en-US" sz="2400">
                <a:solidFill>
                  <a:srgbClr val="FFFFFF"/>
                </a:solidFill>
                <a:latin typeface="Maiandra GD" pitchFamily="34" charset="0"/>
              </a:rPr>
              <a:t>Request an itemized cost estimate </a:t>
            </a:r>
          </a:p>
          <a:p>
            <a:pPr marL="990600" lvl="1" indent="-533400">
              <a:lnSpc>
                <a:spcPct val="90000"/>
              </a:lnSpc>
              <a:buClr>
                <a:srgbClr val="969696"/>
              </a:buClr>
            </a:pPr>
            <a:r>
              <a:rPr lang="en-US" sz="2400">
                <a:solidFill>
                  <a:srgbClr val="FFFFFF"/>
                </a:solidFill>
                <a:latin typeface="Maiandra GD" pitchFamily="34" charset="0"/>
              </a:rPr>
              <a:t>Provide all possible contact information</a:t>
            </a:r>
          </a:p>
          <a:p>
            <a:pPr marL="990600" lvl="1" indent="-533400">
              <a:lnSpc>
                <a:spcPct val="90000"/>
              </a:lnSpc>
              <a:buClr>
                <a:srgbClr val="969696"/>
              </a:buClr>
            </a:pPr>
            <a:r>
              <a:rPr lang="en-US" sz="2400">
                <a:solidFill>
                  <a:srgbClr val="FFFFFF"/>
                </a:solidFill>
                <a:latin typeface="Maiandra GD" pitchFamily="34" charset="0"/>
              </a:rPr>
              <a:t>Note that you’re willing to negotiate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0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0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0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0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0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0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0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0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07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07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07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07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6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533400"/>
            <a:ext cx="6553200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3" name="Text Box 3"/>
          <p:cNvSpPr txBox="1">
            <a:spLocks noChangeArrowheads="1"/>
          </p:cNvSpPr>
          <p:nvPr/>
        </p:nvSpPr>
        <p:spPr bwMode="auto">
          <a:xfrm>
            <a:off x="2819400" y="544513"/>
            <a:ext cx="6324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0">
                <a:solidFill>
                  <a:schemeClr val="tx2"/>
                </a:solidFill>
                <a:latin typeface="Maiandra GD" pitchFamily="34" charset="0"/>
              </a:rPr>
              <a:t>The basics steps to </a:t>
            </a:r>
          </a:p>
          <a:p>
            <a:r>
              <a:rPr lang="en-US" sz="3600" b="0">
                <a:solidFill>
                  <a:schemeClr val="tx2"/>
                </a:solidFill>
                <a:latin typeface="Maiandra GD" pitchFamily="34" charset="0"/>
              </a:rPr>
              <a:t>requesting records</a:t>
            </a:r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2514600"/>
            <a:ext cx="7620000" cy="3886200"/>
          </a:xfrm>
          <a:noFill/>
          <a:ln/>
        </p:spPr>
        <p:txBody>
          <a:bodyPr/>
          <a:lstStyle/>
          <a:p>
            <a:pPr marL="609600" indent="-609600"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</a:rPr>
              <a:t>Do your homework – check the annual FOI reports for the agency</a:t>
            </a:r>
          </a:p>
          <a:p>
            <a:pPr marL="609600" indent="-609600"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</a:rPr>
              <a:t>Delay can constitute denial. A requester may institute proceedings 5 days from the date of the request. </a:t>
            </a:r>
          </a:p>
          <a:p>
            <a:pPr marL="609600" indent="-609600"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</a:rPr>
              <a:t>If you are denied records, file an appeal. Some agencies comply with appeals</a:t>
            </a:r>
          </a:p>
          <a:p>
            <a:pPr marL="609600" indent="-609600">
              <a:buClr>
                <a:srgbClr val="969696"/>
              </a:buClr>
            </a:pPr>
            <a:r>
              <a:rPr lang="en-US" sz="2800">
                <a:solidFill>
                  <a:srgbClr val="FFFFFF"/>
                </a:solidFill>
                <a:latin typeface="Maiandra GD" pitchFamily="34" charset="0"/>
              </a:rPr>
              <a:t>Follow up on your requests</a:t>
            </a:r>
          </a:p>
        </p:txBody>
      </p:sp>
      <p:pic>
        <p:nvPicPr>
          <p:cNvPr id="271366" name="Picture 6" descr="step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0"/>
            <a:ext cx="1971675" cy="2371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1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1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1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1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1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1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1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1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7086600" cy="685800"/>
          </a:xfrm>
        </p:spPr>
        <p:txBody>
          <a:bodyPr/>
          <a:lstStyle/>
          <a:p>
            <a:r>
              <a:rPr lang="en-US" sz="3600">
                <a:latin typeface="Maiandra GD" pitchFamily="34" charset="0"/>
              </a:rPr>
              <a:t>The nine exemptions to FOIA</a:t>
            </a:r>
            <a:endParaRPr lang="en-US">
              <a:latin typeface="Maiandra GD" pitchFamily="34" charset="0"/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648200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Maiandra GD" pitchFamily="34" charset="0"/>
              </a:rPr>
              <a:t>National Security  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Maiandra GD" pitchFamily="34" charset="0"/>
              </a:rPr>
              <a:t>Internal agency personnel rules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Maiandra GD" pitchFamily="34" charset="0"/>
                <a:hlinkClick r:id="rId3"/>
              </a:rPr>
              <a:t>Information exempt by other laws</a:t>
            </a:r>
            <a:endParaRPr lang="en-US" sz="3200" dirty="0">
              <a:latin typeface="Maiandra GD" pitchFamily="34" charset="0"/>
            </a:endParaRP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Maiandra GD" pitchFamily="34" charset="0"/>
              </a:rPr>
              <a:t>Trade secrets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Maiandra GD" pitchFamily="34" charset="0"/>
              </a:rPr>
              <a:t>Internal agency memoranda 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Maiandra GD" pitchFamily="34" charset="0"/>
              </a:rPr>
              <a:t>Personal privacy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Maiandra GD" pitchFamily="34" charset="0"/>
              </a:rPr>
              <a:t>Law enforcement investigations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Maiandra GD" pitchFamily="34" charset="0"/>
              </a:rPr>
              <a:t>Federally regulated banks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3200" dirty="0">
                <a:latin typeface="Maiandra GD" pitchFamily="34" charset="0"/>
              </a:rPr>
              <a:t>Oil and gas wells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6858000" cy="1143000"/>
          </a:xfrm>
        </p:spPr>
        <p:txBody>
          <a:bodyPr/>
          <a:lstStyle/>
          <a:p>
            <a:r>
              <a:rPr lang="en-US" sz="3600">
                <a:latin typeface="Maiandra GD" pitchFamily="34" charset="0"/>
              </a:rPr>
              <a:t>Dos and Don’ts</a:t>
            </a:r>
            <a:endParaRPr lang="en-US">
              <a:latin typeface="Maiandra GD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67056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969696"/>
              </a:buClr>
            </a:pPr>
            <a:r>
              <a:rPr lang="en-US">
                <a:solidFill>
                  <a:srgbClr val="FFFFFF"/>
                </a:solidFill>
                <a:latin typeface="Maiandra GD" pitchFamily="34" charset="0"/>
              </a:rPr>
              <a:t>Know what you’re asking for</a:t>
            </a:r>
          </a:p>
          <a:p>
            <a:pPr marL="609600" indent="-609600">
              <a:lnSpc>
                <a:spcPct val="90000"/>
              </a:lnSpc>
              <a:buClr>
                <a:srgbClr val="969696"/>
              </a:buClr>
            </a:pPr>
            <a:r>
              <a:rPr lang="en-US">
                <a:solidFill>
                  <a:srgbClr val="FFFFFF"/>
                </a:solidFill>
                <a:latin typeface="Maiandra GD" pitchFamily="34" charset="0"/>
              </a:rPr>
              <a:t>Follow, follow, follow</a:t>
            </a:r>
          </a:p>
          <a:p>
            <a:pPr marL="609600" indent="-609600">
              <a:lnSpc>
                <a:spcPct val="90000"/>
              </a:lnSpc>
              <a:buClr>
                <a:srgbClr val="969696"/>
              </a:buClr>
            </a:pPr>
            <a:r>
              <a:rPr lang="en-US">
                <a:solidFill>
                  <a:srgbClr val="FFFFFF"/>
                </a:solidFill>
                <a:latin typeface="Maiandra GD" pitchFamily="34" charset="0"/>
              </a:rPr>
              <a:t>Know the law </a:t>
            </a:r>
          </a:p>
          <a:p>
            <a:pPr marL="609600" indent="-609600">
              <a:lnSpc>
                <a:spcPct val="90000"/>
              </a:lnSpc>
              <a:buClr>
                <a:srgbClr val="969696"/>
              </a:buClr>
            </a:pPr>
            <a:r>
              <a:rPr lang="en-US">
                <a:solidFill>
                  <a:srgbClr val="FFFFFF"/>
                </a:solidFill>
                <a:latin typeface="Maiandra GD" pitchFamily="34" charset="0"/>
              </a:rPr>
              <a:t>Know the appropriate cost guidelines</a:t>
            </a:r>
          </a:p>
          <a:p>
            <a:pPr marL="609600" indent="-609600">
              <a:lnSpc>
                <a:spcPct val="90000"/>
              </a:lnSpc>
              <a:buClr>
                <a:srgbClr val="969696"/>
              </a:buClr>
            </a:pPr>
            <a:r>
              <a:rPr lang="en-US">
                <a:solidFill>
                  <a:srgbClr val="FFFFFF"/>
                </a:solidFill>
                <a:latin typeface="Maiandra GD" pitchFamily="34" charset="0"/>
              </a:rPr>
              <a:t>Be willing to negotiate </a:t>
            </a:r>
          </a:p>
          <a:p>
            <a:pPr marL="609600" indent="-609600">
              <a:lnSpc>
                <a:spcPct val="90000"/>
              </a:lnSpc>
              <a:buClr>
                <a:srgbClr val="969696"/>
              </a:buClr>
            </a:pPr>
            <a:r>
              <a:rPr lang="en-US">
                <a:solidFill>
                  <a:srgbClr val="FFFFFF"/>
                </a:solidFill>
                <a:latin typeface="Maiandra GD" pitchFamily="34" charset="0"/>
              </a:rPr>
              <a:t>Address your request to the correct person</a:t>
            </a:r>
          </a:p>
          <a:p>
            <a:pPr marL="609600" indent="-609600">
              <a:lnSpc>
                <a:spcPct val="90000"/>
              </a:lnSpc>
              <a:buClr>
                <a:srgbClr val="969696"/>
              </a:buClr>
            </a:pPr>
            <a:endParaRPr lang="en-US">
              <a:solidFill>
                <a:srgbClr val="FFFFFF"/>
              </a:solidFill>
              <a:latin typeface="Maiandra GD" pitchFamily="34" charset="0"/>
            </a:endParaRPr>
          </a:p>
          <a:p>
            <a:pPr marL="609600" indent="-609600">
              <a:lnSpc>
                <a:spcPct val="90000"/>
              </a:lnSpc>
              <a:buClr>
                <a:srgbClr val="969696"/>
              </a:buClr>
              <a:buFont typeface="Wingdings" pitchFamily="2" charset="2"/>
              <a:buNone/>
            </a:pPr>
            <a:endParaRPr lang="en-US">
              <a:solidFill>
                <a:srgbClr val="FFFFFF"/>
              </a:solidFill>
              <a:latin typeface="Maiandra GD" pitchFamily="34" charset="0"/>
            </a:endParaRPr>
          </a:p>
        </p:txBody>
      </p:sp>
      <p:pic>
        <p:nvPicPr>
          <p:cNvPr id="45063" name="Picture 7" descr="m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288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5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652463"/>
            <a:ext cx="7858125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Maiandra GD" pitchFamily="34" charset="0"/>
              </a:rPr>
              <a:t>Who has the record?</a:t>
            </a:r>
          </a:p>
          <a:p>
            <a:r>
              <a:rPr lang="en-US">
                <a:latin typeface="Maiandra GD" pitchFamily="34" charset="0"/>
              </a:rPr>
              <a:t>Who do they share it with?</a:t>
            </a:r>
          </a:p>
          <a:p>
            <a:r>
              <a:rPr lang="en-US">
                <a:latin typeface="Maiandra GD" pitchFamily="34" charset="0"/>
              </a:rPr>
              <a:t>Has it been released before? </a:t>
            </a:r>
          </a:p>
          <a:p>
            <a:r>
              <a:rPr lang="en-US">
                <a:latin typeface="Maiandra GD" pitchFamily="34" charset="0"/>
              </a:rPr>
              <a:t>The law and possible exemptions?</a:t>
            </a:r>
          </a:p>
          <a:p>
            <a:r>
              <a:rPr lang="en-US">
                <a:latin typeface="Maiandra GD" pitchFamily="34" charset="0"/>
              </a:rPr>
              <a:t>What information is needed for the story?</a:t>
            </a:r>
          </a:p>
          <a:p>
            <a:r>
              <a:rPr lang="en-US">
                <a:latin typeface="Maiandra GD" pitchFamily="34" charset="0"/>
              </a:rPr>
              <a:t>How much time do you have?</a:t>
            </a:r>
          </a:p>
          <a:p>
            <a:endParaRPr lang="en-US">
              <a:latin typeface="Maiandra GD" pitchFamily="34" charset="0"/>
            </a:endParaRPr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aiandra GD" pitchFamily="34" charset="0"/>
              </a:rPr>
              <a:t>Planning, Negotiating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2" grpId="0" build="p" autoUpdateAnimBg="0"/>
      <p:bldP spid="307204" grpId="0" autoUpdateAnimBg="0"/>
    </p:bldLst>
  </p:timing>
</p:sld>
</file>

<file path=ppt/theme/theme1.xml><?xml version="1.0" encoding="utf-8"?>
<a:theme xmlns:a="http://schemas.openxmlformats.org/drawingml/2006/main" name="Factory">
  <a:themeElements>
    <a:clrScheme name="Factory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Facto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Factory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2536</TotalTime>
  <Words>396</Words>
  <Application>Microsoft Office PowerPoint</Application>
  <PresentationFormat>On-screen Show (4:3)</PresentationFormat>
  <Paragraphs>82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Factory</vt:lpstr>
      <vt:lpstr>PowerPoint Presentation</vt:lpstr>
      <vt:lpstr>What does FOIA cover?</vt:lpstr>
      <vt:lpstr>PowerPoint Presentation</vt:lpstr>
      <vt:lpstr>PowerPoint Presentation</vt:lpstr>
      <vt:lpstr>PowerPoint Presentation</vt:lpstr>
      <vt:lpstr>The nine exemptions to FOIA</vt:lpstr>
      <vt:lpstr>Dos and Don’ts</vt:lpstr>
      <vt:lpstr>PowerPoint Presentation</vt:lpstr>
      <vt:lpstr>Planning, Negotiating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Pulitzer Publishing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Pulitzer Publishing Company</dc:creator>
  <cp:lastModifiedBy>Jennifer LaFleur</cp:lastModifiedBy>
  <cp:revision>141</cp:revision>
  <dcterms:created xsi:type="dcterms:W3CDTF">2000-05-01T16:49:35Z</dcterms:created>
  <dcterms:modified xsi:type="dcterms:W3CDTF">2011-07-26T14:38:23Z</dcterms:modified>
</cp:coreProperties>
</file>