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5"/>
  </p:notesMasterIdLst>
  <p:handoutMasterIdLst>
    <p:handoutMasterId r:id="rId56"/>
  </p:handoutMasterIdLst>
  <p:sldIdLst>
    <p:sldId id="448" r:id="rId2"/>
    <p:sldId id="483" r:id="rId3"/>
    <p:sldId id="480" r:id="rId4"/>
    <p:sldId id="481" r:id="rId5"/>
    <p:sldId id="482" r:id="rId6"/>
    <p:sldId id="475" r:id="rId7"/>
    <p:sldId id="476" r:id="rId8"/>
    <p:sldId id="477" r:id="rId9"/>
    <p:sldId id="484" r:id="rId10"/>
    <p:sldId id="485" r:id="rId11"/>
    <p:sldId id="512" r:id="rId12"/>
    <p:sldId id="479" r:id="rId13"/>
    <p:sldId id="467" r:id="rId14"/>
    <p:sldId id="388" r:id="rId15"/>
    <p:sldId id="514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525" r:id="rId27"/>
    <p:sldId id="526" r:id="rId28"/>
    <p:sldId id="527" r:id="rId29"/>
    <p:sldId id="511" r:id="rId30"/>
    <p:sldId id="487" r:id="rId31"/>
    <p:sldId id="488" r:id="rId32"/>
    <p:sldId id="489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97" r:id="rId41"/>
    <p:sldId id="498" r:id="rId42"/>
    <p:sldId id="499" r:id="rId43"/>
    <p:sldId id="500" r:id="rId44"/>
    <p:sldId id="501" r:id="rId45"/>
    <p:sldId id="502" r:id="rId46"/>
    <p:sldId id="503" r:id="rId47"/>
    <p:sldId id="504" r:id="rId48"/>
    <p:sldId id="505" r:id="rId49"/>
    <p:sldId id="506" r:id="rId50"/>
    <p:sldId id="507" r:id="rId51"/>
    <p:sldId id="508" r:id="rId52"/>
    <p:sldId id="509" r:id="rId53"/>
    <p:sldId id="51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33CCCC"/>
    <a:srgbClr val="00FFFF"/>
    <a:srgbClr val="4666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1" autoAdjust="0"/>
    <p:restoredTop sz="90929"/>
  </p:normalViewPr>
  <p:slideViewPr>
    <p:cSldViewPr>
      <p:cViewPr>
        <p:scale>
          <a:sx n="66" d="100"/>
          <a:sy n="66" d="100"/>
        </p:scale>
        <p:origin x="-1500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84943EDD-D9B3-4E6E-8633-D4280818B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0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964C7CE-F258-452B-9E0A-3AD48045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99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9BCB0ED-89C8-41EF-82FC-7B984652FC8F}" type="slidenum">
              <a:rPr lang="en-US" sz="1200" b="0" smtClean="0">
                <a:latin typeface="Times New Roman" pitchFamily="18" charset="0"/>
              </a:rPr>
              <a:pPr/>
              <a:t>30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A4D1E58-3DDE-4E38-82A2-62AD2445D344}" type="slidenum">
              <a:rPr lang="en-US" sz="1200" b="0" smtClean="0">
                <a:latin typeface="Times New Roman" pitchFamily="18" charset="0"/>
              </a:rPr>
              <a:pPr/>
              <a:t>39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F89A334-9D67-498E-B844-F014A7096C2A}" type="slidenum">
              <a:rPr lang="en-US" sz="1200" b="0" smtClean="0">
                <a:latin typeface="Times New Roman" pitchFamily="18" charset="0"/>
              </a:rPr>
              <a:pPr/>
              <a:t>40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585BD7A-ACF4-4583-8ABB-2855F2A30F9F}" type="slidenum">
              <a:rPr lang="en-US" sz="1200" b="0" smtClean="0">
                <a:latin typeface="Times New Roman" pitchFamily="18" charset="0"/>
              </a:rPr>
              <a:pPr/>
              <a:t>41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CC0F7C2-FF9F-4161-AA32-18D66A887506}" type="slidenum">
              <a:rPr lang="en-US" sz="1200" b="0" smtClean="0">
                <a:latin typeface="Times New Roman" pitchFamily="18" charset="0"/>
              </a:rPr>
              <a:pPr/>
              <a:t>42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188F1E1-B0C7-4728-A4D4-9EC62FB4583C}" type="slidenum">
              <a:rPr lang="en-US" sz="1200" b="0" smtClean="0">
                <a:latin typeface="Times New Roman" pitchFamily="18" charset="0"/>
              </a:rPr>
              <a:pPr/>
              <a:t>43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3D5158-D1D2-40AF-BE74-86C887302102}" type="slidenum">
              <a:rPr lang="en-US" sz="1200" b="0" smtClean="0">
                <a:latin typeface="Times New Roman" pitchFamily="18" charset="0"/>
              </a:rPr>
              <a:pPr/>
              <a:t>44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49FF583-2FC8-4532-9B8B-C7E8BF70E159}" type="slidenum">
              <a:rPr lang="en-US" sz="1200" b="0" smtClean="0">
                <a:latin typeface="Times New Roman" pitchFamily="18" charset="0"/>
              </a:rPr>
              <a:pPr/>
              <a:t>45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734C3EF-BBBB-4531-A058-A8E59DE6368C}" type="slidenum">
              <a:rPr lang="en-US" sz="1200" b="0" smtClean="0">
                <a:latin typeface="Times New Roman" pitchFamily="18" charset="0"/>
              </a:rPr>
              <a:pPr/>
              <a:t>46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6C6DCB1-E4FF-49D9-A783-55A38EEB4C29}" type="slidenum">
              <a:rPr lang="en-US" sz="1200" b="0" smtClean="0">
                <a:latin typeface="Times New Roman" pitchFamily="18" charset="0"/>
              </a:rPr>
              <a:pPr/>
              <a:t>47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8FF3A92-BD20-4F1A-8AB2-5C8388543221}" type="slidenum">
              <a:rPr lang="en-US" sz="1200" b="0" smtClean="0">
                <a:latin typeface="Times New Roman" pitchFamily="18" charset="0"/>
              </a:rPr>
              <a:pPr/>
              <a:t>48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77DCA82-4F72-4DB9-8762-D3C5CD8592DF}" type="slidenum">
              <a:rPr lang="en-US" sz="1200" b="0" smtClean="0">
                <a:latin typeface="Times New Roman" pitchFamily="18" charset="0"/>
              </a:rPr>
              <a:pPr/>
              <a:t>31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435EABB-D9E1-4D7F-8C26-3A6DCDE20DCC}" type="slidenum">
              <a:rPr lang="en-US" sz="1200" b="0" smtClean="0">
                <a:latin typeface="Times New Roman" pitchFamily="18" charset="0"/>
              </a:rPr>
              <a:pPr/>
              <a:t>49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15BE7C5-6CBD-4BF2-8919-694D54E3B68A}" type="slidenum">
              <a:rPr lang="en-US" sz="1200" b="0" smtClean="0">
                <a:latin typeface="Times New Roman" pitchFamily="18" charset="0"/>
              </a:rPr>
              <a:pPr/>
              <a:t>50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83AE517-D181-46C4-A490-C97683583CAF}" type="slidenum">
              <a:rPr lang="en-US" sz="1200" b="0" smtClean="0">
                <a:latin typeface="Times New Roman" pitchFamily="18" charset="0"/>
              </a:rPr>
              <a:pPr/>
              <a:t>51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2A662F5-FCFD-4893-AFD4-3551A2402451}" type="slidenum">
              <a:rPr lang="en-US" sz="1200" b="0" smtClean="0">
                <a:latin typeface="Times New Roman" pitchFamily="18" charset="0"/>
              </a:rPr>
              <a:pPr/>
              <a:t>52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AB1253-E5DB-4D49-AD60-95A24AE3CB71}" type="slidenum">
              <a:rPr lang="en-US" sz="1200" b="0" smtClean="0">
                <a:latin typeface="Times New Roman" pitchFamily="18" charset="0"/>
              </a:rPr>
              <a:pPr/>
              <a:t>53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D042383-0E0D-4408-BF1A-42E2BEE1D615}" type="slidenum">
              <a:rPr lang="en-US" sz="1200" b="0" smtClean="0">
                <a:latin typeface="Times New Roman" pitchFamily="18" charset="0"/>
              </a:rPr>
              <a:pPr/>
              <a:t>32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0A738D6-B345-4756-9FCD-201061BF1C07}" type="slidenum">
              <a:rPr lang="en-US" sz="1200" b="0" smtClean="0">
                <a:latin typeface="Times New Roman" pitchFamily="18" charset="0"/>
              </a:rPr>
              <a:pPr/>
              <a:t>33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47BB9ED-FF7A-409A-8760-C8DE1A07F086}" type="slidenum">
              <a:rPr lang="en-US" sz="1200" b="0" smtClean="0">
                <a:latin typeface="Times New Roman" pitchFamily="18" charset="0"/>
              </a:rPr>
              <a:pPr/>
              <a:t>34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DD08EB4-2C5C-4D01-A950-0F47CB71D6A1}" type="slidenum">
              <a:rPr lang="en-US" sz="1200" b="0" smtClean="0">
                <a:latin typeface="Times New Roman" pitchFamily="18" charset="0"/>
              </a:rPr>
              <a:pPr/>
              <a:t>35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52124E4-6546-479C-B3AD-C99520E8132D}" type="slidenum">
              <a:rPr lang="en-US" sz="1200" b="0" smtClean="0">
                <a:latin typeface="Times New Roman" pitchFamily="18" charset="0"/>
              </a:rPr>
              <a:pPr/>
              <a:t>36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4E5B1C2-B9A4-4B65-AEE7-E2100BD8D616}" type="slidenum">
              <a:rPr lang="en-US" sz="1200" b="0" smtClean="0">
                <a:latin typeface="Times New Roman" pitchFamily="18" charset="0"/>
              </a:rPr>
              <a:pPr/>
              <a:t>37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8C20FAB-EC1A-4A25-AA19-C2543D276518}" type="slidenum">
              <a:rPr lang="en-US" sz="1200" b="0" smtClean="0">
                <a:latin typeface="Times New Roman" pitchFamily="18" charset="0"/>
              </a:rPr>
              <a:pPr/>
              <a:t>38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3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300A799-904F-48E6-AB8E-3AD59D9A3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7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304800"/>
            <a:ext cx="17716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625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2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9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33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05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905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3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0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05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99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33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02F34"/>
            </a:gs>
            <a:gs pos="100000">
              <a:srgbClr val="46667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05000"/>
            <a:ext cx="708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tsl.state.tx.us/slrm/recordspubs/tx.htm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.org/foi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doj.gov/04foia/index.html" TargetMode="External"/><Relationship Id="rId4" Type="http://schemas.openxmlformats.org/officeDocument/2006/relationships/hyperlink" Target="http://www.rcfp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1"/>
          <p:cNvSpPr>
            <a:spLocks noChangeArrowheads="1"/>
          </p:cNvSpPr>
          <p:nvPr/>
        </p:nvSpPr>
        <p:spPr bwMode="auto">
          <a:xfrm>
            <a:off x="457200" y="3581400"/>
            <a:ext cx="8153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b="0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The art of requesting and negotiating for data</a:t>
            </a:r>
          </a:p>
          <a:p>
            <a:pPr algn="ctr" eaLnBrk="0" hangingPunct="0"/>
            <a:endParaRPr lang="en-US" b="0" dirty="0" smtClean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en-US" b="0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NICAR 2012</a:t>
            </a:r>
          </a:p>
          <a:p>
            <a:pPr algn="ctr" eaLnBrk="0" hangingPunct="0"/>
            <a:r>
              <a:rPr lang="en-US" b="0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David Hunn, St. Louis Post-Dispatch</a:t>
            </a:r>
          </a:p>
          <a:p>
            <a:pPr algn="ctr" eaLnBrk="0" hangingPunct="0"/>
            <a:r>
              <a:rPr lang="en-US" b="0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Jennifer LaFleur, </a:t>
            </a:r>
            <a:r>
              <a:rPr lang="en-US" b="0" dirty="0" err="1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ProPublica</a:t>
            </a:r>
            <a:endParaRPr lang="en-US" b="0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endParaRPr lang="en-US" sz="3600" b="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075" name="Picture 2053" descr="D:\jendata\conferences\iredenver\figh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0068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09800" y="1905000"/>
            <a:ext cx="670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Don’t count on what you need being one of the “high-value” data sets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That doesn’t mean you can’t request via FOIA</a:t>
            </a:r>
          </a:p>
          <a:p>
            <a:pPr marL="609600" indent="-609600" eaLnBrk="1" hangingPunct="1">
              <a:buClr>
                <a:srgbClr val="969696"/>
              </a:buClr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Maiandra GD" pitchFamily="34" charset="0"/>
            </a:endParaRPr>
          </a:p>
          <a:p>
            <a:pPr marL="609600" indent="-609600" eaLnBrk="1" hangingPunct="1">
              <a:buClr>
                <a:srgbClr val="969696"/>
              </a:buClr>
            </a:pPr>
            <a:endParaRPr lang="en-US" dirty="0" smtClean="0">
              <a:solidFill>
                <a:srgbClr val="FFFFFF"/>
              </a:solidFill>
              <a:latin typeface="Maiandra GD" pitchFamily="34" charset="0"/>
            </a:endParaRPr>
          </a:p>
          <a:p>
            <a:pPr marL="609600" indent="-609600" eaLnBrk="1" hangingPunct="1">
              <a:buClr>
                <a:srgbClr val="969696"/>
              </a:buClr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Maiandra GD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5337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7" y="4572000"/>
            <a:ext cx="8482013" cy="165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5867400" cy="1524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What do state laws cover?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09800"/>
            <a:ext cx="6705600" cy="5105400"/>
          </a:xfrm>
        </p:spPr>
        <p:txBody>
          <a:bodyPr/>
          <a:lstStyle/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State, city and county governments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Police departments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Sheriff’s departments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State and municipal courts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School districts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Charter schools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Quasi-governmental agencies</a:t>
            </a:r>
          </a:p>
        </p:txBody>
      </p:sp>
      <p:pic>
        <p:nvPicPr>
          <p:cNvPr id="15364" name="Picture 6" descr="http://www.a1touristguide.com/maps/map_us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00088"/>
            <a:ext cx="23812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6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-533400"/>
            <a:ext cx="5867400" cy="1524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State records laws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6705600" cy="5105400"/>
          </a:xfrm>
        </p:spPr>
        <p:txBody>
          <a:bodyPr/>
          <a:lstStyle/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Many are similar to FOIA – but differ as what organizations are covered, exemptions and procedures.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Some states have an administrative appeal process.</a:t>
            </a:r>
          </a:p>
          <a:p>
            <a:pPr marL="990600" lvl="1" indent="-533400" eaLnBrk="1" hangingPunct="1">
              <a:buClr>
                <a:srgbClr val="969696"/>
              </a:buClr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TX – Required to go to AG</a:t>
            </a:r>
          </a:p>
          <a:p>
            <a:pPr marL="990600" lvl="1" indent="-533400" eaLnBrk="1" hangingPunct="1">
              <a:buClr>
                <a:srgbClr val="969696"/>
              </a:buClr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MO – Rep must ask for ruling</a:t>
            </a:r>
          </a:p>
          <a:p>
            <a:pPr marL="990600" lvl="1" indent="-533400" eaLnBrk="1" hangingPunct="1">
              <a:buClr>
                <a:srgbClr val="969696"/>
              </a:buClr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CA – Good luck</a:t>
            </a:r>
          </a:p>
          <a:p>
            <a:pPr marL="609600" indent="-609600" eaLnBrk="1" hangingPunct="1">
              <a:buClr>
                <a:srgbClr val="969696"/>
              </a:buClr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8196" name="Picture 6" descr="http://www.a1touristguide.com/maps/map_us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819400" y="544513"/>
            <a:ext cx="632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3200" b="0">
                <a:solidFill>
                  <a:schemeClr val="tx2"/>
                </a:solidFill>
                <a:latin typeface="Comic Sans MS" pitchFamily="66" charset="0"/>
              </a:rPr>
              <a:t>Some basic steps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90800" y="1524000"/>
            <a:ext cx="5867400" cy="4876800"/>
          </a:xfrm>
          <a:noFill/>
        </p:spPr>
        <p:txBody>
          <a:bodyPr/>
          <a:lstStyle/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Before filing a request: Ask for it 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If they require a formal request, find out who it should go to and what you should ask for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Letter should describe what you’re asking for </a:t>
            </a:r>
          </a:p>
          <a:p>
            <a:pPr marL="1371600" lvl="2" indent="-457200" eaLnBrk="1" hangingPunct="1">
              <a:buClr>
                <a:srgbClr val="969696"/>
              </a:buClr>
            </a:pP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Note that you’re willing to negotiate</a:t>
            </a:r>
          </a:p>
          <a:p>
            <a:pPr marL="1371600" lvl="2" indent="-457200" eaLnBrk="1" hangingPunct="1">
              <a:buClr>
                <a:srgbClr val="969696"/>
              </a:buClr>
            </a:pP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Ask for a cost estimate</a:t>
            </a:r>
          </a:p>
        </p:txBody>
      </p:sp>
      <p:pic>
        <p:nvPicPr>
          <p:cNvPr id="14340" name="Picture 5" descr="D:\jendata\conferences\iredenver\st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41458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708660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Getting electronic information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4953000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Know the law.  Know how your state treats (or doesn’t) the records you need. 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Know what information you want.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Do your  homework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Know what the appropriate cost should be.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Know who does the data entry.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Get to know Leon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When something may not clearly be public use your sourcing</a:t>
            </a:r>
          </a:p>
        </p:txBody>
      </p:sp>
      <p:pic>
        <p:nvPicPr>
          <p:cNvPr id="15364" name="Picture 6" descr="C:\Program Files\Common Files\Microsoft Shared\Clipart\cagcat50\BD06790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29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8305800" cy="1600200"/>
          </a:xfrm>
        </p:spPr>
        <p:txBody>
          <a:bodyPr/>
          <a:lstStyle/>
          <a:p>
            <a:pPr algn="ctr" eaLnBrk="1" hangingPunct="1">
              <a:spcAft>
                <a:spcPts val="2400"/>
              </a:spcAft>
            </a:pPr>
            <a:r>
              <a:rPr lang="en-US" sz="36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A check list </a:t>
            </a:r>
            <a:br>
              <a:rPr lang="en-US" sz="36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to help negotiate for data, </a:t>
            </a:r>
            <a:br>
              <a:rPr lang="en-US" sz="36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of all kinds </a:t>
            </a:r>
            <a:br>
              <a:rPr lang="en-US" sz="36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(in a perfect world):</a:t>
            </a:r>
          </a:p>
        </p:txBody>
      </p:sp>
    </p:spTree>
    <p:extLst>
      <p:ext uri="{BB962C8B-B14F-4D97-AF65-F5344CB8AC3E}">
        <p14:creationId xmlns:p14="http://schemas.microsoft.com/office/powerpoint/2010/main" val="41667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153400" cy="48006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Figure out who physically holds the information.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Ask for a tour of the office and data (with the media spokesperson if necessary).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Sit down with the person who works with the data most.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Ask them to explain the data, in detail, including their own definitions of all the fields.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Ask them how long it would take them to create the data set for which you are asking.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Ask for a data "dictionary," training manual, program instructions, or literature that describes the data.</a:t>
            </a:r>
          </a:p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153400" cy="8610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>
                <a:srgbClr val="969696"/>
              </a:buClr>
              <a:buFont typeface="Arial" charset="0"/>
              <a:buAutoNum type="arabicPeriod" startAt="7"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Bring a flash drive with you.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>
                <a:srgbClr val="969696"/>
              </a:buClr>
              <a:buFont typeface="Arial" charset="0"/>
              <a:buAutoNum type="arabicPeriod" startAt="8"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If that doesn't work, ask for the name of the official “custodian of records” for that particular dataset.</a:t>
            </a:r>
            <a:endParaRPr lang="en-US" dirty="0" smtClean="0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>
                <a:srgbClr val="969696"/>
              </a:buClr>
              <a:buFont typeface="Arial" charset="0"/>
              <a:buAutoNum type="arabicPeriod" startAt="8"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Request the "record layout," the list of all fields in the database.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>
                <a:srgbClr val="969696"/>
              </a:buClr>
              <a:buFont typeface="Arial" charset="0"/>
              <a:buAutoNum type="arabicPeriod" startAt="8"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Figure out which fields you want.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>
                <a:srgbClr val="969696"/>
              </a:buClr>
              <a:buFont typeface="Arial" charset="0"/>
              <a:buAutoNum type="arabicPeriod" startAt="8"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Read the law, and case law. Know what is clearly open, clearly closed, and up for debate.</a:t>
            </a:r>
          </a:p>
        </p:txBody>
      </p:sp>
    </p:spTree>
    <p:extLst>
      <p:ext uri="{BB962C8B-B14F-4D97-AF65-F5344CB8AC3E}">
        <p14:creationId xmlns:p14="http://schemas.microsoft.com/office/powerpoint/2010/main" val="26992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1150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 startAt="12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Weigh legal consequences v. speed.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 startAt="12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Write the request. Use a consistent form that includes issues of timeline, expense, and any fee waiver.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 startAt="12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Send the request to the “custodian of records.”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 startAt="12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Call the custodian and make sure he or she got it.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 startAt="12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Follow up, nearly every day, until the data is ready.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 startAt="12"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If the data isn't ready on time, write a story.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+mj-lt"/>
              <a:buAutoNum type="arabicPeriod" startAt="12"/>
              <a:defRPr/>
            </a:pPr>
            <a:endParaRPr lang="en-US" sz="2400" dirty="0" smtClean="0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Clr>
                <a:srgbClr val="969696"/>
              </a:buClr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0520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1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-533400"/>
            <a:ext cx="5867400" cy="1524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Where’s the data?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295400"/>
            <a:ext cx="6172200" cy="5105400"/>
          </a:xfrm>
        </p:spPr>
        <p:txBody>
          <a:bodyPr/>
          <a:lstStyle/>
          <a:p>
            <a:pPr marL="609600" indent="-609600" eaLnBrk="1" hangingPunct="1">
              <a:buClr>
                <a:srgbClr val="969696"/>
              </a:buClr>
            </a:pP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If something is inspected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Licensed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Enforced or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Purchased</a:t>
            </a:r>
          </a:p>
          <a:p>
            <a:pPr marL="609600" indent="-609600" eaLnBrk="1" hangingPunct="1">
              <a:buClr>
                <a:srgbClr val="969696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….There probably is a database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05000" cy="168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1631613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76200" y="2286000"/>
            <a:ext cx="4038600" cy="819150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990600"/>
            <a:ext cx="12976225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124200" y="3067050"/>
            <a:ext cx="4038600" cy="819150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90600"/>
            <a:ext cx="12976225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219200" y="3371850"/>
            <a:ext cx="5116513" cy="819150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1353800" cy="77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419600" y="533400"/>
            <a:ext cx="4038600" cy="819150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3800" cy="77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01600" y="1066800"/>
            <a:ext cx="4038600" cy="533400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0"/>
            <a:ext cx="11353800" cy="77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876800" y="1752600"/>
            <a:ext cx="4038600" cy="819150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3800" cy="77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76200" y="2692400"/>
            <a:ext cx="2971800" cy="590550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0"/>
            <a:ext cx="11353800" cy="77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447800" y="3603625"/>
            <a:ext cx="7391400" cy="590550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0"/>
            <a:ext cx="11353800" cy="77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971800" y="4514850"/>
            <a:ext cx="5943600" cy="590550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Maiandra GD" pitchFamily="34" charset="0"/>
              </a:rPr>
              <a:t>Just another way of saying no</a:t>
            </a:r>
            <a:endParaRPr lang="en-US" smtClean="0">
              <a:latin typeface="Maiandra GD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09800" y="19050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Huge costs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Delay tactics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“Oh you silly little journalist”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Sending you the wrong thing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“Your request was unclear”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HIPAA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Privacy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Privatization</a:t>
            </a:r>
          </a:p>
          <a:p>
            <a:pPr marL="609600" indent="-609600" eaLnBrk="1" hangingPunct="1">
              <a:buClr>
                <a:srgbClr val="969696"/>
              </a:buClr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Maiandra GD" pitchFamily="34" charset="0"/>
            </a:endParaRPr>
          </a:p>
          <a:p>
            <a:pPr marL="609600" indent="-609600" eaLnBrk="1" hangingPunct="1">
              <a:buClr>
                <a:srgbClr val="969696"/>
              </a:buClr>
            </a:pPr>
            <a:endParaRPr lang="en-US" dirty="0" smtClean="0">
              <a:solidFill>
                <a:srgbClr val="FFFFFF"/>
              </a:solidFill>
              <a:latin typeface="Maiandra GD" pitchFamily="34" charset="0"/>
            </a:endParaRPr>
          </a:p>
          <a:p>
            <a:pPr marL="609600" indent="-609600" eaLnBrk="1" hangingPunct="1">
              <a:buClr>
                <a:srgbClr val="969696"/>
              </a:buClr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Maiandra GD" pitchFamily="34" charset="0"/>
            </a:endParaRPr>
          </a:p>
        </p:txBody>
      </p:sp>
      <p:pic>
        <p:nvPicPr>
          <p:cNvPr id="6" name="Picture 6" descr="r?t=a&amp;d=us&amp;s=a&amp;c=p&amp;ti=1&amp;ai=30752&amp;l=dir&amp;o=0&amp;sv=0a300517&amp;ip=4cbbed63&amp;u=http%3A%2F%2Fhahacom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381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5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0864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 flipV="1">
            <a:off x="2514600" y="4191000"/>
            <a:ext cx="106680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8"/>
          <p:cNvCxnSpPr>
            <a:cxnSpLocks noChangeShapeType="1"/>
          </p:cNvCxnSpPr>
          <p:nvPr/>
        </p:nvCxnSpPr>
        <p:spPr bwMode="auto">
          <a:xfrm rot="10800000" flipV="1">
            <a:off x="2514600" y="4419600"/>
            <a:ext cx="106680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828800"/>
            <a:ext cx="5772150" cy="1209675"/>
          </a:xfrm>
          <a:prstGeom prst="rect">
            <a:avLst/>
          </a:prstGeom>
          <a:noFill/>
          <a:ln w="9525" cap="flat" cmpd="sng">
            <a:solidFill>
              <a:schemeClr val="tx1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100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905000"/>
            <a:ext cx="6324600" cy="14478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latin typeface="Maiandra GD" pitchFamily="34" charset="0"/>
              </a:rPr>
              <a:t>Negotiating: Some examples</a:t>
            </a:r>
            <a:endParaRPr lang="en-US" smtClean="0">
              <a:latin typeface="Maiandra GD" pitchFamily="34" charset="0"/>
            </a:endParaRPr>
          </a:p>
        </p:txBody>
      </p:sp>
      <p:pic>
        <p:nvPicPr>
          <p:cNvPr id="300039" name="003_Jen3_003_p1_2008_03_11_02_01 (1)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29100" y="33909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9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0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0" fill="hold"/>
                                        <p:tgtEl>
                                          <p:spTgt spid="300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0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003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143000" y="1219200"/>
            <a:ext cx="6477000" cy="3581400"/>
          </a:xfrm>
          <a:prstGeom prst="wedgeRoundRectCallout">
            <a:avLst>
              <a:gd name="adj1" fmla="val -63310"/>
              <a:gd name="adj2" fmla="val -672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828800" y="1905000"/>
            <a:ext cx="4800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>
                <a:solidFill>
                  <a:schemeClr val="bg2"/>
                </a:solidFill>
                <a:latin typeface="Comic Sans MS" pitchFamily="66" charset="0"/>
              </a:rPr>
              <a:t>Our database is on a mainframe and it’s very complicated, Missy</a:t>
            </a:r>
          </a:p>
        </p:txBody>
      </p:sp>
    </p:spTree>
    <p:extLst>
      <p:ext uri="{BB962C8B-B14F-4D97-AF65-F5344CB8AC3E}">
        <p14:creationId xmlns:p14="http://schemas.microsoft.com/office/powerpoint/2010/main" val="10057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inf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15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143000" y="1219200"/>
            <a:ext cx="6477000" cy="3581400"/>
          </a:xfrm>
          <a:prstGeom prst="wedgeRoundRectCallout">
            <a:avLst>
              <a:gd name="adj1" fmla="val -44926"/>
              <a:gd name="adj2" fmla="val 806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667000" y="1905000"/>
            <a:ext cx="3352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>
                <a:solidFill>
                  <a:schemeClr val="bg2"/>
                </a:solidFill>
                <a:latin typeface="Comic Sans MS" pitchFamily="66" charset="0"/>
              </a:rPr>
              <a:t>We don’t have the authority to do that</a:t>
            </a:r>
          </a:p>
        </p:txBody>
      </p:sp>
    </p:spTree>
    <p:extLst>
      <p:ext uri="{BB962C8B-B14F-4D97-AF65-F5344CB8AC3E}">
        <p14:creationId xmlns:p14="http://schemas.microsoft.com/office/powerpoint/2010/main" val="15344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dc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915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9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143000" y="1219200"/>
            <a:ext cx="6477000" cy="3581400"/>
          </a:xfrm>
          <a:prstGeom prst="wedgeRoundRectCallout">
            <a:avLst>
              <a:gd name="adj1" fmla="val 60856"/>
              <a:gd name="adj2" fmla="val -583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67000" y="1905000"/>
            <a:ext cx="335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>
                <a:solidFill>
                  <a:schemeClr val="bg2"/>
                </a:solidFill>
                <a:latin typeface="Comic Sans MS" pitchFamily="66" charset="0"/>
              </a:rPr>
              <a:t>That will cost $25,000.</a:t>
            </a:r>
          </a:p>
        </p:txBody>
      </p:sp>
    </p:spTree>
    <p:extLst>
      <p:ext uri="{BB962C8B-B14F-4D97-AF65-F5344CB8AC3E}">
        <p14:creationId xmlns:p14="http://schemas.microsoft.com/office/powerpoint/2010/main" val="23393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gb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5295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066800" y="1219200"/>
            <a:ext cx="6553200" cy="4648200"/>
          </a:xfrm>
          <a:prstGeom prst="wedgeRoundRectCallout">
            <a:avLst>
              <a:gd name="adj1" fmla="val 60731"/>
              <a:gd name="adj2" fmla="val -564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05000" y="1905000"/>
            <a:ext cx="4953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We have processed your request. The labor cost for the request is as follows.</a:t>
            </a:r>
          </a:p>
          <a:p>
            <a:pPr eaLnBrk="1" hangingPunct="1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000" u="sng">
                <a:solidFill>
                  <a:schemeClr val="bg1"/>
                </a:solidFill>
                <a:latin typeface="Comic Sans MS" pitchFamily="66" charset="0"/>
              </a:rPr>
              <a:t>Item</a:t>
            </a: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 			 </a:t>
            </a:r>
            <a:r>
              <a:rPr lang="en-US" sz="2000" u="sng">
                <a:solidFill>
                  <a:schemeClr val="bg1"/>
                </a:solidFill>
                <a:latin typeface="Comic Sans MS" pitchFamily="66" charset="0"/>
              </a:rPr>
              <a:t># of hours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RESEARCH           		20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CREATING FILES		 6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CODING			24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TESTING			 4    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Total (54 X$72)  =   	 $3,888.00 </a:t>
            </a:r>
          </a:p>
        </p:txBody>
      </p:sp>
    </p:spTree>
    <p:extLst>
      <p:ext uri="{BB962C8B-B14F-4D97-AF65-F5344CB8AC3E}">
        <p14:creationId xmlns:p14="http://schemas.microsoft.com/office/powerpoint/2010/main" val="24727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1143000"/>
            <a:ext cx="79248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111.67. Estimates and Waivers of Public Information Charges</a:t>
            </a:r>
          </a:p>
          <a:p>
            <a:pPr eaLnBrk="0" hangingPunct="0"/>
            <a:r>
              <a:rPr lang="en-US" b="0">
                <a:latin typeface="Times New Roman" pitchFamily="18" charset="0"/>
              </a:rPr>
              <a:t> (a) A governmental body is required to provide a requestor with an itemized statement of estimated charges if charges for copies of public information will exceed $40, or if a charge in accordance with §111.65 of this title (relating to Access to Information Where Copies Are Not Requested) will exceed $40 for making public information available for inspection. </a:t>
            </a:r>
            <a:r>
              <a:rPr lang="en-US" sz="2800" b="0">
                <a:solidFill>
                  <a:schemeClr val="folHlink"/>
                </a:solidFill>
                <a:latin typeface="Times New Roman" pitchFamily="18" charset="0"/>
              </a:rPr>
              <a:t>A governmental body that fails to provide the required statement may not collect more than $40.</a:t>
            </a:r>
            <a:r>
              <a:rPr lang="en-US" b="0">
                <a:latin typeface="Times New Roman" pitchFamily="18" charset="0"/>
              </a:rPr>
              <a:t> The itemized statement must be provided free of charge and must contain the following information</a:t>
            </a:r>
            <a:r>
              <a:rPr lang="en-US" sz="2000">
                <a:latin typeface="Times New Roman" pitchFamily="18" charset="0"/>
              </a:rPr>
              <a:t>: </a:t>
            </a:r>
            <a:endParaRPr lang="en-US" sz="2000" b="0">
              <a:latin typeface="Times New Roman" pitchFamily="18" charset="0"/>
            </a:endParaRPr>
          </a:p>
          <a:p>
            <a:pPr eaLnBrk="0" hangingPunct="0"/>
            <a:endParaRPr lang="en-US" sz="20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143000" y="1295400"/>
            <a:ext cx="6477000" cy="3581400"/>
          </a:xfrm>
          <a:prstGeom prst="wedgeRoundRectCallout">
            <a:avLst>
              <a:gd name="adj1" fmla="val 58602"/>
              <a:gd name="adj2" fmla="val 903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67000" y="1905000"/>
            <a:ext cx="3352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>
                <a:solidFill>
                  <a:schemeClr val="bg2"/>
                </a:solidFill>
                <a:latin typeface="Comic Sans MS" pitchFamily="66" charset="0"/>
              </a:rPr>
              <a:t>We only keep the information for 7 days</a:t>
            </a:r>
          </a:p>
        </p:txBody>
      </p:sp>
    </p:spTree>
    <p:extLst>
      <p:ext uri="{BB962C8B-B14F-4D97-AF65-F5344CB8AC3E}">
        <p14:creationId xmlns:p14="http://schemas.microsoft.com/office/powerpoint/2010/main" val="21696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0864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8810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 flipV="1">
            <a:off x="2514600" y="4191000"/>
            <a:ext cx="106680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8"/>
          <p:cNvCxnSpPr>
            <a:cxnSpLocks noChangeShapeType="1"/>
          </p:cNvCxnSpPr>
          <p:nvPr/>
        </p:nvCxnSpPr>
        <p:spPr bwMode="auto">
          <a:xfrm rot="10800000" flipV="1">
            <a:off x="2514600" y="4419600"/>
            <a:ext cx="106680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828800"/>
            <a:ext cx="5772150" cy="1209675"/>
          </a:xfrm>
          <a:prstGeom prst="rect">
            <a:avLst/>
          </a:prstGeom>
          <a:noFill/>
          <a:ln w="9525" cap="flat" cmpd="sng">
            <a:solidFill>
              <a:schemeClr val="tx1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5097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01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8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143000" y="1295400"/>
            <a:ext cx="6477000" cy="3581400"/>
          </a:xfrm>
          <a:prstGeom prst="wedgeRoundRectCallout">
            <a:avLst>
              <a:gd name="adj1" fmla="val 58602"/>
              <a:gd name="adj2" fmla="val 903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67000" y="1905000"/>
            <a:ext cx="3352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>
                <a:solidFill>
                  <a:schemeClr val="bg2"/>
                </a:solidFill>
                <a:latin typeface="Comic Sans MS" pitchFamily="66" charset="0"/>
              </a:rPr>
              <a:t>That uses proprietary software.</a:t>
            </a:r>
          </a:p>
        </p:txBody>
      </p:sp>
    </p:spTree>
    <p:extLst>
      <p:ext uri="{BB962C8B-B14F-4D97-AF65-F5344CB8AC3E}">
        <p14:creationId xmlns:p14="http://schemas.microsoft.com/office/powerpoint/2010/main" val="19257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isdpropriet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70572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8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143000" y="1295400"/>
            <a:ext cx="6477000" cy="3581400"/>
          </a:xfrm>
          <a:prstGeom prst="wedgeRoundRectCallout">
            <a:avLst>
              <a:gd name="adj1" fmla="val 58602"/>
              <a:gd name="adj2" fmla="val 903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67000" y="1905000"/>
            <a:ext cx="3352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>
                <a:solidFill>
                  <a:schemeClr val="bg2"/>
                </a:solidFill>
                <a:latin typeface="Comic Sans MS" pitchFamily="66" charset="0"/>
              </a:rPr>
              <a:t>We don’t keep that on computer</a:t>
            </a:r>
          </a:p>
        </p:txBody>
      </p:sp>
    </p:spTree>
    <p:extLst>
      <p:ext uri="{BB962C8B-B14F-4D97-AF65-F5344CB8AC3E}">
        <p14:creationId xmlns:p14="http://schemas.microsoft.com/office/powerpoint/2010/main" val="17239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143000" y="1295400"/>
            <a:ext cx="6477000" cy="3581400"/>
          </a:xfrm>
          <a:prstGeom prst="wedgeRoundRectCallout">
            <a:avLst>
              <a:gd name="adj1" fmla="val 58602"/>
              <a:gd name="adj2" fmla="val 903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67000" y="1905000"/>
            <a:ext cx="3352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>
                <a:solidFill>
                  <a:schemeClr val="bg2"/>
                </a:solidFill>
                <a:latin typeface="Comic Sans MS" pitchFamily="66" charset="0"/>
              </a:rPr>
              <a:t>Okay, we do, but it’s a lot of files</a:t>
            </a:r>
          </a:p>
        </p:txBody>
      </p:sp>
    </p:spTree>
    <p:extLst>
      <p:ext uri="{BB962C8B-B14F-4D97-AF65-F5344CB8AC3E}">
        <p14:creationId xmlns:p14="http://schemas.microsoft.com/office/powerpoint/2010/main" val="4126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219200" y="1143000"/>
            <a:ext cx="6477000" cy="3581400"/>
          </a:xfrm>
          <a:prstGeom prst="wedgeRoundRectCallout">
            <a:avLst>
              <a:gd name="adj1" fmla="val -62843"/>
              <a:gd name="adj2" fmla="val 737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667000" y="1905000"/>
            <a:ext cx="3352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>
                <a:solidFill>
                  <a:schemeClr val="bg2"/>
                </a:solidFill>
                <a:latin typeface="Comic Sans MS" pitchFamily="66" charset="0"/>
              </a:rPr>
              <a:t>That information is protected by law</a:t>
            </a:r>
          </a:p>
        </p:txBody>
      </p:sp>
    </p:spTree>
    <p:extLst>
      <p:ext uri="{BB962C8B-B14F-4D97-AF65-F5344CB8AC3E}">
        <p14:creationId xmlns:p14="http://schemas.microsoft.com/office/powerpoint/2010/main" val="33672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9484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5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7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5435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7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6106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3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2438400" y="9144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3600" b="0" dirty="0" smtClean="0">
                <a:solidFill>
                  <a:schemeClr val="tx2"/>
                </a:solidFill>
                <a:latin typeface="Maiandra GD" pitchFamily="34" charset="0"/>
              </a:rPr>
              <a:t>Be </a:t>
            </a:r>
            <a:r>
              <a:rPr lang="en-US" sz="3600" b="0" dirty="0">
                <a:solidFill>
                  <a:schemeClr val="tx2"/>
                </a:solidFill>
                <a:latin typeface="Maiandra GD" pitchFamily="34" charset="0"/>
              </a:rPr>
              <a:t>prepared</a:t>
            </a: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 bwMode="auto">
          <a:xfrm>
            <a:off x="533400" y="25146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Do your homework – check the annual FOI reports for federal agencies – or AG rules for state agencies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Follow up on your requests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If you are denied records, file an appeal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</a:rPr>
              <a:t>Get copies of retention schedules - </a:t>
            </a:r>
            <a:r>
              <a:rPr lang="en-US" b="0" dirty="0" smtClean="0">
                <a:solidFill>
                  <a:srgbClr val="FFFFFF"/>
                </a:solidFill>
                <a:latin typeface="Maiandra GD" pitchFamily="34" charset="0"/>
                <a:hlinkClick r:id="rId4"/>
              </a:rPr>
              <a:t>example</a:t>
            </a:r>
            <a:endParaRPr lang="en-US" b="0" dirty="0" smtClean="0">
              <a:solidFill>
                <a:srgbClr val="FFFFFF"/>
              </a:solidFill>
              <a:latin typeface="Maiandra GD" pitchFamily="34" charset="0"/>
            </a:endParaRPr>
          </a:p>
        </p:txBody>
      </p:sp>
      <p:pic>
        <p:nvPicPr>
          <p:cNvPr id="8" name="Picture 1032" descr="r?t=a&amp;d=us&amp;s=a&amp;c=p&amp;ti=1&amp;ai=30752&amp;l=dir&amp;o=0&amp;sv=0a30051e&amp;ip=4cbbed63&amp;u=http%3A%2F%2Fww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64941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3200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3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047750"/>
            <a:ext cx="42195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81000" y="304800"/>
            <a:ext cx="408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We’ve had some good outcomes…</a:t>
            </a:r>
          </a:p>
        </p:txBody>
      </p:sp>
    </p:spTree>
    <p:extLst>
      <p:ext uri="{BB962C8B-B14F-4D97-AF65-F5344CB8AC3E}">
        <p14:creationId xmlns:p14="http://schemas.microsoft.com/office/powerpoint/2010/main" val="6093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1000" y="255588"/>
            <a:ext cx="3165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2"/>
                </a:solidFill>
              </a:rPr>
              <a:t>And some never end…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200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6610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6800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47339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810000"/>
            <a:ext cx="6381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72188"/>
            <a:ext cx="73056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381000" y="914400"/>
            <a:ext cx="5545138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2"/>
                </a:solidFill>
              </a:rPr>
              <a:t>Nov. 2005 – update of state personnel database</a:t>
            </a:r>
          </a:p>
        </p:txBody>
      </p:sp>
      <p:pic>
        <p:nvPicPr>
          <p:cNvPr id="3277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381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848600" cy="5562600"/>
          </a:xfrm>
        </p:spPr>
        <p:txBody>
          <a:bodyPr/>
          <a:lstStyle/>
          <a:p>
            <a:pPr marL="609600" indent="-609600" eaLnBrk="1" hangingPunct="1">
              <a:buClr>
                <a:srgbClr val="969696"/>
              </a:buClr>
              <a:buFont typeface="Wingdings" pitchFamily="2" charset="2"/>
              <a:buNone/>
            </a:pPr>
            <a:r>
              <a:rPr lang="en-US" sz="2800" dirty="0" smtClean="0">
                <a:solidFill>
                  <a:srgbClr val="FFFFFF"/>
                </a:solidFill>
                <a:latin typeface="Maiandra GD" pitchFamily="34" charset="0"/>
                <a:cs typeface="Times New Roman" pitchFamily="18" charset="0"/>
              </a:rPr>
              <a:t>Resources:</a:t>
            </a:r>
            <a:endParaRPr lang="en-US" sz="2800" dirty="0" smtClean="0">
              <a:solidFill>
                <a:srgbClr val="FFFFFF"/>
              </a:solidFill>
              <a:latin typeface="Maiandra GD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Maiandra GD" pitchFamily="34" charset="0"/>
                <a:cs typeface="Times New Roman" pitchFamily="18" charset="0"/>
              </a:rPr>
              <a:t>Investigative Reporters and Editors – </a:t>
            </a:r>
            <a:r>
              <a:rPr lang="en-US" sz="2800" dirty="0" smtClean="0">
                <a:solidFill>
                  <a:srgbClr val="FFFFFF"/>
                </a:solidFill>
                <a:latin typeface="Maiandra GD" pitchFamily="34" charset="0"/>
                <a:ea typeface="Arial Unicode MS" pitchFamily="34" charset="-128"/>
                <a:cs typeface="Arial Unicode MS" pitchFamily="34" charset="-128"/>
                <a:hlinkClick r:id="rId3"/>
              </a:rPr>
              <a:t>www.ire.org/foia</a:t>
            </a:r>
            <a:endParaRPr lang="en-US" sz="2800" dirty="0" smtClean="0">
              <a:solidFill>
                <a:srgbClr val="FFFFFF"/>
              </a:solidFill>
              <a:latin typeface="Maiandra GD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Maiandra GD" pitchFamily="34" charset="0"/>
                <a:cs typeface="Times New Roman" pitchFamily="18" charset="0"/>
              </a:rPr>
              <a:t>The Reporters Committee for Freedom of the Press: </a:t>
            </a:r>
            <a:r>
              <a:rPr lang="en-US" sz="2800" dirty="0" smtClean="0">
                <a:solidFill>
                  <a:srgbClr val="FFFFFF"/>
                </a:solidFill>
                <a:latin typeface="Maiandra GD" pitchFamily="34" charset="0"/>
                <a:ea typeface="Arial Unicode MS" pitchFamily="34" charset="-128"/>
                <a:cs typeface="Arial Unicode MS" pitchFamily="34" charset="-128"/>
                <a:hlinkClick r:id="rId4"/>
              </a:rPr>
              <a:t>www.rcfp.org</a:t>
            </a:r>
            <a:r>
              <a:rPr lang="en-US" sz="2800" dirty="0" smtClean="0">
                <a:solidFill>
                  <a:srgbClr val="FFFFFF"/>
                </a:solidFill>
                <a:latin typeface="Maiandra GD" pitchFamily="34" charset="0"/>
                <a:cs typeface="Times New Roman" pitchFamily="18" charset="0"/>
              </a:rPr>
              <a:t>  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Maiandra GD" pitchFamily="34" charset="0"/>
                <a:ea typeface="Arial Unicode MS" pitchFamily="34" charset="-128"/>
                <a:cs typeface="Arial Unicode MS" pitchFamily="34" charset="-128"/>
              </a:rPr>
              <a:t>Justice Department’s FOIA page (includes links to FOIA officials and annual reports) -- </a:t>
            </a:r>
            <a:r>
              <a:rPr lang="en-US" sz="2800" u="sng" dirty="0" smtClean="0">
                <a:solidFill>
                  <a:srgbClr val="FFFFFF"/>
                </a:solidFill>
                <a:latin typeface="Maiandra GD" pitchFamily="34" charset="0"/>
                <a:ea typeface="Arial Unicode MS" pitchFamily="34" charset="-128"/>
                <a:cs typeface="Arial Unicode MS" pitchFamily="34" charset="-128"/>
                <a:hlinkClick r:id="rId5"/>
              </a:rPr>
              <a:t>http://www.usdoj.gov/04foia/index.html</a:t>
            </a:r>
            <a:endParaRPr lang="en-US" sz="2800" u="sng" dirty="0" smtClean="0">
              <a:solidFill>
                <a:srgbClr val="FFFFFF"/>
              </a:solidFill>
              <a:latin typeface="Maiandra GD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Maiandra GD" pitchFamily="34" charset="0"/>
                <a:ea typeface="Arial Unicode MS" pitchFamily="34" charset="-128"/>
                <a:cs typeface="Arial Unicode MS" pitchFamily="34" charset="-128"/>
              </a:rPr>
              <a:t>A copy of this presentation will be available at www.jenster.com/nicar2012</a:t>
            </a:r>
          </a:p>
        </p:txBody>
      </p:sp>
    </p:spTree>
    <p:extLst>
      <p:ext uri="{BB962C8B-B14F-4D97-AF65-F5344CB8AC3E}">
        <p14:creationId xmlns:p14="http://schemas.microsoft.com/office/powerpoint/2010/main" val="24994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-533400"/>
            <a:ext cx="5867400" cy="1524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What does FOIA cover?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6705600" cy="5105400"/>
          </a:xfrm>
        </p:spPr>
        <p:txBody>
          <a:bodyPr/>
          <a:lstStyle/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U.S. federal agency records</a:t>
            </a:r>
          </a:p>
          <a:p>
            <a:pPr marL="990600" lvl="1" indent="-533400" eaLnBrk="1" hangingPunct="1">
              <a:buClr>
                <a:srgbClr val="969696"/>
              </a:buClr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Paper, electronic, tape recordings, data</a:t>
            </a:r>
          </a:p>
          <a:p>
            <a:pPr marL="990600" lvl="1" indent="-533400" eaLnBrk="1" hangingPunct="1">
              <a:buClr>
                <a:srgbClr val="969696"/>
              </a:buClr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Sometimes (but not always) government contractor’s records</a:t>
            </a:r>
          </a:p>
          <a:p>
            <a:pPr marL="609600" indent="-609600" eaLnBrk="1" hangingPunct="1">
              <a:buClr>
                <a:srgbClr val="969696"/>
              </a:buClr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Does not cover</a:t>
            </a:r>
          </a:p>
          <a:p>
            <a:pPr marL="990600" lvl="1" indent="-533400" eaLnBrk="1" hangingPunct="1">
              <a:buClr>
                <a:srgbClr val="969696"/>
              </a:buClr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Congress</a:t>
            </a:r>
          </a:p>
          <a:p>
            <a:pPr marL="990600" lvl="1" indent="-533400" eaLnBrk="1" hangingPunct="1">
              <a:buClr>
                <a:srgbClr val="969696"/>
              </a:buClr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The Courts</a:t>
            </a:r>
          </a:p>
          <a:p>
            <a:pPr marL="990600" lvl="1" indent="-533400" eaLnBrk="1" hangingPunct="1">
              <a:buClr>
                <a:srgbClr val="969696"/>
              </a:buClr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Answers to questions</a:t>
            </a:r>
          </a:p>
          <a:p>
            <a:pPr marL="609600" indent="-609600" eaLnBrk="1" hangingPunct="1">
              <a:buClr>
                <a:srgbClr val="969696"/>
              </a:buClr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5124" name="Picture 4" descr="C:\Program Files\Common Files\Microsoft Shared\Clipart\cagcat50\BS0206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72085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5532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731520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The nine exemptions to FOIA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772400" cy="4648200"/>
          </a:xfrm>
        </p:spPr>
        <p:txBody>
          <a:bodyPr/>
          <a:lstStyle/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Comic Sans MS" pitchFamily="66" charset="0"/>
              </a:rPr>
              <a:t>National Security  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Comic Sans MS" pitchFamily="66" charset="0"/>
              </a:rPr>
              <a:t>Internal agency personnel rules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Comic Sans MS" pitchFamily="66" charset="0"/>
              </a:rPr>
              <a:t>Information exempt by other laws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Comic Sans MS" pitchFamily="66" charset="0"/>
              </a:rPr>
              <a:t>Trade secrets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Comic Sans MS" pitchFamily="66" charset="0"/>
              </a:rPr>
              <a:t>Internal agency memoranda 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Comic Sans MS" pitchFamily="66" charset="0"/>
              </a:rPr>
              <a:t>Personal privacy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Comic Sans MS" pitchFamily="66" charset="0"/>
              </a:rPr>
              <a:t>Law enforcement investigations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Comic Sans MS" pitchFamily="66" charset="0"/>
              </a:rPr>
              <a:t>Federally regulated banks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Comic Sans MS" pitchFamily="66" charset="0"/>
              </a:rPr>
              <a:t>Oil and gas wells</a:t>
            </a:r>
          </a:p>
        </p:txBody>
      </p:sp>
      <p:pic>
        <p:nvPicPr>
          <p:cNvPr id="7172" name="Picture 5" descr="http://blogs.ipswitch.com/archives/pad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95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310187" cy="637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91894"/>
            <a:ext cx="50292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2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2369</TotalTime>
  <Words>805</Words>
  <Application>Microsoft Office PowerPoint</Application>
  <PresentationFormat>On-screen Show (4:3)</PresentationFormat>
  <Paragraphs>144</Paragraphs>
  <Slides>53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Factory</vt:lpstr>
      <vt:lpstr>PowerPoint Presentation</vt:lpstr>
      <vt:lpstr>Where’s the data?</vt:lpstr>
      <vt:lpstr>PowerPoint Presentation</vt:lpstr>
      <vt:lpstr>PowerPoint Presentation</vt:lpstr>
      <vt:lpstr>PowerPoint Presentation</vt:lpstr>
      <vt:lpstr>What does FOIA cover?</vt:lpstr>
      <vt:lpstr>PowerPoint Presentation</vt:lpstr>
      <vt:lpstr>The nine exemptions to FOIA</vt:lpstr>
      <vt:lpstr>PowerPoint Presentation</vt:lpstr>
      <vt:lpstr>PowerPoint Presentation</vt:lpstr>
      <vt:lpstr>What do state laws cover?</vt:lpstr>
      <vt:lpstr>State records laws</vt:lpstr>
      <vt:lpstr>PowerPoint Presentation</vt:lpstr>
      <vt:lpstr>Getting electronic information</vt:lpstr>
      <vt:lpstr>A check list  to help negotiate for data,  of all kinds  (in a perfect world):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another way of saying no</vt:lpstr>
      <vt:lpstr>Negotiating: Some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Pulitzer Publishing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Pulitzer Publishing Company</dc:creator>
  <cp:lastModifiedBy>NMR</cp:lastModifiedBy>
  <cp:revision>148</cp:revision>
  <dcterms:created xsi:type="dcterms:W3CDTF">2000-05-01T16:49:35Z</dcterms:created>
  <dcterms:modified xsi:type="dcterms:W3CDTF">2012-02-23T16:37:40Z</dcterms:modified>
</cp:coreProperties>
</file>