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56"/>
  </p:notesMasterIdLst>
  <p:sldIdLst>
    <p:sldId id="404" r:id="rId2"/>
    <p:sldId id="527" r:id="rId3"/>
    <p:sldId id="460" r:id="rId4"/>
    <p:sldId id="543" r:id="rId5"/>
    <p:sldId id="417" r:id="rId6"/>
    <p:sldId id="554" r:id="rId7"/>
    <p:sldId id="553" r:id="rId8"/>
    <p:sldId id="546" r:id="rId9"/>
    <p:sldId id="547" r:id="rId10"/>
    <p:sldId id="550" r:id="rId11"/>
    <p:sldId id="551" r:id="rId12"/>
    <p:sldId id="520" r:id="rId13"/>
    <p:sldId id="515" r:id="rId14"/>
    <p:sldId id="324" r:id="rId15"/>
    <p:sldId id="501" r:id="rId16"/>
    <p:sldId id="438" r:id="rId17"/>
    <p:sldId id="259" r:id="rId18"/>
    <p:sldId id="422" r:id="rId19"/>
    <p:sldId id="263" r:id="rId20"/>
    <p:sldId id="305" r:id="rId21"/>
    <p:sldId id="503" r:id="rId22"/>
    <p:sldId id="270" r:id="rId23"/>
    <p:sldId id="271" r:id="rId24"/>
    <p:sldId id="362" r:id="rId25"/>
    <p:sldId id="273" r:id="rId26"/>
    <p:sldId id="508" r:id="rId27"/>
    <p:sldId id="277" r:id="rId28"/>
    <p:sldId id="459" r:id="rId29"/>
    <p:sldId id="518" r:id="rId30"/>
    <p:sldId id="468" r:id="rId31"/>
    <p:sldId id="517" r:id="rId32"/>
    <p:sldId id="542" r:id="rId33"/>
    <p:sldId id="544" r:id="rId34"/>
    <p:sldId id="519" r:id="rId35"/>
    <p:sldId id="531" r:id="rId36"/>
    <p:sldId id="420" r:id="rId37"/>
    <p:sldId id="532" r:id="rId38"/>
    <p:sldId id="534" r:id="rId39"/>
    <p:sldId id="419" r:id="rId40"/>
    <p:sldId id="521" r:id="rId41"/>
    <p:sldId id="552" r:id="rId42"/>
    <p:sldId id="535" r:id="rId43"/>
    <p:sldId id="536" r:id="rId44"/>
    <p:sldId id="537" r:id="rId45"/>
    <p:sldId id="538" r:id="rId46"/>
    <p:sldId id="539" r:id="rId47"/>
    <p:sldId id="540" r:id="rId48"/>
    <p:sldId id="541" r:id="rId49"/>
    <p:sldId id="548" r:id="rId50"/>
    <p:sldId id="475" r:id="rId51"/>
    <p:sldId id="523" r:id="rId52"/>
    <p:sldId id="506" r:id="rId53"/>
    <p:sldId id="525" r:id="rId54"/>
    <p:sldId id="549" r:id="rId5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Narrow" pitchFamily="34" charset="0"/>
        <a:ea typeface="+mn-ea"/>
        <a:cs typeface="+mn-cs"/>
      </a:defRPr>
    </a:lvl1pPr>
    <a:lvl2pPr marL="457200" algn="l" rtl="0" fontAlgn="base">
      <a:spcBef>
        <a:spcPct val="0"/>
      </a:spcBef>
      <a:spcAft>
        <a:spcPct val="0"/>
      </a:spcAft>
      <a:defRPr sz="2400" kern="1200">
        <a:solidFill>
          <a:schemeClr val="tx1"/>
        </a:solidFill>
        <a:latin typeface="Arial Narrow" pitchFamily="34" charset="0"/>
        <a:ea typeface="+mn-ea"/>
        <a:cs typeface="+mn-cs"/>
      </a:defRPr>
    </a:lvl2pPr>
    <a:lvl3pPr marL="914400" algn="l" rtl="0" fontAlgn="base">
      <a:spcBef>
        <a:spcPct val="0"/>
      </a:spcBef>
      <a:spcAft>
        <a:spcPct val="0"/>
      </a:spcAft>
      <a:defRPr sz="2400" kern="1200">
        <a:solidFill>
          <a:schemeClr val="tx1"/>
        </a:solidFill>
        <a:latin typeface="Arial Narrow" pitchFamily="34" charset="0"/>
        <a:ea typeface="+mn-ea"/>
        <a:cs typeface="+mn-cs"/>
      </a:defRPr>
    </a:lvl3pPr>
    <a:lvl4pPr marL="1371600" algn="l" rtl="0" fontAlgn="base">
      <a:spcBef>
        <a:spcPct val="0"/>
      </a:spcBef>
      <a:spcAft>
        <a:spcPct val="0"/>
      </a:spcAft>
      <a:defRPr sz="2400" kern="1200">
        <a:solidFill>
          <a:schemeClr val="tx1"/>
        </a:solidFill>
        <a:latin typeface="Arial Narrow" pitchFamily="34" charset="0"/>
        <a:ea typeface="+mn-ea"/>
        <a:cs typeface="+mn-cs"/>
      </a:defRPr>
    </a:lvl4pPr>
    <a:lvl5pPr marL="1828800" algn="l"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5" autoAdjust="0"/>
    <p:restoredTop sz="94624" autoAdjust="0"/>
  </p:normalViewPr>
  <p:slideViewPr>
    <p:cSldViewPr>
      <p:cViewPr varScale="1">
        <p:scale>
          <a:sx n="74" d="100"/>
          <a:sy n="74" d="100"/>
        </p:scale>
        <p:origin x="-10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148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614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57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4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614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5E0F7CDA-E16A-4A11-8120-E922A3D097FF}" type="slidenum">
              <a:rPr lang="en-US"/>
              <a:pPr>
                <a:defRPr/>
              </a:pPr>
              <a:t>‹#›</a:t>
            </a:fld>
            <a:endParaRPr lang="en-US"/>
          </a:p>
        </p:txBody>
      </p:sp>
    </p:spTree>
    <p:extLst>
      <p:ext uri="{BB962C8B-B14F-4D97-AF65-F5344CB8AC3E}">
        <p14:creationId xmlns:p14="http://schemas.microsoft.com/office/powerpoint/2010/main" val="13291030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56B1A00B-477D-416A-9ED8-CB8D0F03B112}" type="slidenum">
              <a:rPr lang="en-US" sz="1200" smtClean="0">
                <a:latin typeface="Times New Roman" pitchFamily="18" charset="0"/>
              </a:rPr>
              <a:pPr/>
              <a:t>1</a:t>
            </a:fld>
            <a:endParaRPr lang="en-US" sz="1200" smtClean="0">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E0B462A-1DDF-478B-A5BC-A7CF32D09FC9}" type="slidenum">
              <a:rPr lang="en-US" sz="1200" smtClean="0">
                <a:latin typeface="Times New Roman" pitchFamily="18" charset="0"/>
              </a:rPr>
              <a:pPr/>
              <a:t>10</a:t>
            </a:fld>
            <a:endParaRPr lang="en-US" sz="1200" smtClean="0">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E0B462A-1DDF-478B-A5BC-A7CF32D09FC9}" type="slidenum">
              <a:rPr lang="en-US" sz="1200" smtClean="0">
                <a:latin typeface="Times New Roman" pitchFamily="18" charset="0"/>
              </a:rPr>
              <a:pPr/>
              <a:t>11</a:t>
            </a:fld>
            <a:endParaRPr lang="en-US" sz="1200" smtClean="0">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F1F58D99-B8C9-4278-8549-2E6BA9C2CD1C}" type="slidenum">
              <a:rPr lang="en-US" sz="1200" smtClean="0">
                <a:latin typeface="Times New Roman" pitchFamily="18" charset="0"/>
              </a:rPr>
              <a:pPr/>
              <a:t>12</a:t>
            </a:fld>
            <a:endParaRPr lang="en-US" sz="1200" smtClean="0">
              <a:latin typeface="Times New Roman"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EADA6253-850D-4080-80E9-72AFB6EEF4BC}" type="slidenum">
              <a:rPr lang="en-US" sz="1200" smtClean="0">
                <a:latin typeface="Times New Roman" pitchFamily="18" charset="0"/>
              </a:rPr>
              <a:pPr/>
              <a:t>13</a:t>
            </a:fld>
            <a:endParaRPr lang="en-US" sz="1200" smtClean="0">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FBE829D-5F5B-4A9D-AA92-45C6B3BA9554}" type="slidenum">
              <a:rPr lang="en-US" sz="1200" smtClean="0">
                <a:latin typeface="Times New Roman" pitchFamily="18" charset="0"/>
              </a:rPr>
              <a:pPr/>
              <a:t>14</a:t>
            </a:fld>
            <a:endParaRPr lang="en-US" sz="1200" smtClean="0">
              <a:latin typeface="Times New Roman" pitchFamily="18"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FC94A77C-E420-4BB2-9C6D-10416786DAB9}" type="slidenum">
              <a:rPr lang="en-US" sz="1200" smtClean="0">
                <a:latin typeface="Times New Roman" pitchFamily="18" charset="0"/>
              </a:rPr>
              <a:pPr/>
              <a:t>15</a:t>
            </a:fld>
            <a:endParaRPr lang="en-US" sz="1200" smtClean="0">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04A53433-2CA1-4E39-A67E-C3F1378F5441}" type="slidenum">
              <a:rPr lang="en-US" sz="1200" smtClean="0">
                <a:latin typeface="Times New Roman" pitchFamily="18" charset="0"/>
              </a:rPr>
              <a:pPr/>
              <a:t>16</a:t>
            </a:fld>
            <a:endParaRPr lang="en-US" sz="1200" smtClean="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EF1738E-60A3-4EA9-8551-22D2F3FC5360}" type="slidenum">
              <a:rPr lang="en-US" sz="1200" smtClean="0">
                <a:latin typeface="Times New Roman" pitchFamily="18" charset="0"/>
              </a:rPr>
              <a:pPr/>
              <a:t>17</a:t>
            </a:fld>
            <a:endParaRPr lang="en-US" sz="1200" smtClean="0">
              <a:latin typeface="Times New Roman"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426C3777-46F6-4FAC-B778-BEBDB86B12F5}" type="slidenum">
              <a:rPr lang="en-US" sz="1200" smtClean="0">
                <a:latin typeface="Times New Roman" pitchFamily="18" charset="0"/>
              </a:rPr>
              <a:pPr/>
              <a:t>18</a:t>
            </a:fld>
            <a:endParaRPr lang="en-US" sz="1200" smtClean="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78F86BD7-7CCC-44A1-925C-35FCF9FCC7F9}" type="slidenum">
              <a:rPr lang="en-US" sz="1200" smtClean="0">
                <a:latin typeface="Times New Roman" pitchFamily="18" charset="0"/>
              </a:rPr>
              <a:pPr/>
              <a:t>19</a:t>
            </a:fld>
            <a:endParaRPr lang="en-US" sz="1200" smtClean="0">
              <a:latin typeface="Times New Roman"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E66CB6E8-0F73-4B89-BB67-8A00FA44975C}" type="slidenum">
              <a:rPr lang="en-US" sz="1200" smtClean="0">
                <a:latin typeface="Times New Roman" pitchFamily="18" charset="0"/>
              </a:rPr>
              <a:pPr/>
              <a:t>2</a:t>
            </a:fld>
            <a:endParaRPr lang="en-US" sz="1200" smtClean="0">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84962398-1282-4D71-9459-1EBAED9D5882}" type="slidenum">
              <a:rPr lang="en-US" sz="1200" smtClean="0">
                <a:latin typeface="Times New Roman" pitchFamily="18" charset="0"/>
              </a:rPr>
              <a:pPr/>
              <a:t>20</a:t>
            </a:fld>
            <a:endParaRPr lang="en-US" sz="1200" smtClean="0">
              <a:latin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8CE40104-41E9-484E-9D45-8B0F4DC18D27}" type="slidenum">
              <a:rPr lang="en-US" sz="1200" smtClean="0">
                <a:latin typeface="Times New Roman" pitchFamily="18" charset="0"/>
              </a:rPr>
              <a:pPr/>
              <a:t>21</a:t>
            </a:fld>
            <a:endParaRPr lang="en-US" sz="1200" smtClean="0">
              <a:latin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2667A6D6-13DE-42BA-AA2B-16AF6FB869C3}" type="slidenum">
              <a:rPr lang="en-US" sz="1200" smtClean="0">
                <a:latin typeface="Times New Roman" pitchFamily="18" charset="0"/>
              </a:rPr>
              <a:pPr/>
              <a:t>22</a:t>
            </a:fld>
            <a:endParaRPr lang="en-US" sz="1200" smtClean="0">
              <a:latin typeface="Times New Roman"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8EE60CF0-E090-40C8-94B4-68D062474F5D}" type="slidenum">
              <a:rPr lang="en-US" sz="1200" smtClean="0">
                <a:latin typeface="Times New Roman" pitchFamily="18" charset="0"/>
              </a:rPr>
              <a:pPr/>
              <a:t>23</a:t>
            </a:fld>
            <a:endParaRPr lang="en-US" sz="1200" smtClean="0">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1BF398A4-7EED-4D47-9871-14D7A542BC15}" type="slidenum">
              <a:rPr lang="en-US" sz="1200" smtClean="0">
                <a:latin typeface="Times New Roman" pitchFamily="18" charset="0"/>
              </a:rPr>
              <a:pPr/>
              <a:t>24</a:t>
            </a:fld>
            <a:endParaRPr lang="en-US" sz="1200" smtClean="0">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0C1D8E50-82B3-45B8-B3DB-97B55A181BEF}" type="slidenum">
              <a:rPr lang="en-US" sz="1200" smtClean="0">
                <a:latin typeface="Times New Roman" pitchFamily="18" charset="0"/>
              </a:rPr>
              <a:pPr/>
              <a:t>25</a:t>
            </a:fld>
            <a:endParaRPr lang="en-US" sz="1200" smtClean="0">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4DEA3CE9-AB25-4E7F-B585-A77BE6005BFC}" type="slidenum">
              <a:rPr lang="en-US" sz="1200" smtClean="0">
                <a:latin typeface="Times New Roman" pitchFamily="18" charset="0"/>
              </a:rPr>
              <a:pPr/>
              <a:t>26</a:t>
            </a:fld>
            <a:endParaRPr lang="en-US" sz="1200" smtClean="0">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0C2C73A5-F92E-4362-8A5C-390233D59253}" type="slidenum">
              <a:rPr lang="en-US" sz="1200" smtClean="0">
                <a:latin typeface="Times New Roman" pitchFamily="18" charset="0"/>
              </a:rPr>
              <a:pPr/>
              <a:t>27</a:t>
            </a:fld>
            <a:endParaRPr lang="en-US" sz="1200" smtClean="0">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85349A7F-C45D-49BC-AAC3-647B6C84CFE9}" type="slidenum">
              <a:rPr lang="en-US" sz="1200" smtClean="0">
                <a:latin typeface="Times New Roman" pitchFamily="18" charset="0"/>
              </a:rPr>
              <a:pPr/>
              <a:t>28</a:t>
            </a:fld>
            <a:endParaRPr lang="en-US" sz="1200" smtClean="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0C92330A-D682-4707-919F-392A569A858F}" type="slidenum">
              <a:rPr lang="en-US" sz="1200" smtClean="0">
                <a:latin typeface="Times New Roman" pitchFamily="18" charset="0"/>
              </a:rPr>
              <a:pPr/>
              <a:t>29</a:t>
            </a:fld>
            <a:endParaRPr lang="en-US" sz="1200" smtClean="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E66CB6E8-0F73-4B89-BB67-8A00FA44975C}" type="slidenum">
              <a:rPr lang="en-US" sz="1200" smtClean="0">
                <a:latin typeface="Times New Roman" pitchFamily="18" charset="0"/>
              </a:rPr>
              <a:pPr/>
              <a:t>3</a:t>
            </a:fld>
            <a:endParaRPr lang="en-US" sz="1200" smtClean="0">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D89501A6-1CEC-4E4C-AB5F-7B2E7586E93F}" type="slidenum">
              <a:rPr lang="en-US" sz="1200" smtClean="0">
                <a:latin typeface="Times New Roman" pitchFamily="18" charset="0"/>
              </a:rPr>
              <a:pPr/>
              <a:t>30</a:t>
            </a:fld>
            <a:endParaRPr lang="en-US" sz="1200" smtClean="0">
              <a:latin typeface="Times New Roman"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4B97FE63-2B1F-44C9-BD17-395A25B68D44}" type="slidenum">
              <a:rPr lang="en-US" sz="1200" smtClean="0">
                <a:latin typeface="Times New Roman" pitchFamily="18" charset="0"/>
              </a:rPr>
              <a:pPr/>
              <a:t>31</a:t>
            </a:fld>
            <a:endParaRPr lang="en-US" sz="1200" smtClean="0">
              <a:latin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E0B462A-1DDF-478B-A5BC-A7CF32D09FC9}" type="slidenum">
              <a:rPr lang="en-US" sz="1200" smtClean="0">
                <a:latin typeface="Times New Roman" pitchFamily="18" charset="0"/>
              </a:rPr>
              <a:pPr/>
              <a:t>32</a:t>
            </a:fld>
            <a:endParaRPr lang="en-US" sz="1200" smtClean="0">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CC72B5AB-9714-4542-9E41-14FAB7665089}" type="slidenum">
              <a:rPr lang="en-US" sz="1200" smtClean="0">
                <a:latin typeface="Times New Roman" pitchFamily="18" charset="0"/>
              </a:rPr>
              <a:pPr/>
              <a:t>33</a:t>
            </a:fld>
            <a:endParaRPr lang="en-US" sz="1200" smtClean="0">
              <a:latin typeface="Times New Roman"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4C0CD968-129A-41AE-B102-1257900BADB2}" type="slidenum">
              <a:rPr lang="en-US" sz="1200" smtClean="0">
                <a:latin typeface="Times New Roman" pitchFamily="18" charset="0"/>
              </a:rPr>
              <a:pPr/>
              <a:t>34</a:t>
            </a:fld>
            <a:endParaRPr lang="en-US" sz="1200" smtClean="0">
              <a:latin typeface="Times New Roman"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7923BB-D6E9-49C9-A159-FBFE0818BC5C}" type="slidenum">
              <a:rPr lang="en-US" smtClean="0"/>
              <a:pPr>
                <a:defRPr/>
              </a:pPr>
              <a:t>35</a:t>
            </a:fld>
            <a:endParaRPr lang="en-US"/>
          </a:p>
        </p:txBody>
      </p:sp>
    </p:spTree>
    <p:extLst>
      <p:ext uri="{BB962C8B-B14F-4D97-AF65-F5344CB8AC3E}">
        <p14:creationId xmlns:p14="http://schemas.microsoft.com/office/powerpoint/2010/main" val="19222016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CC72B5AB-9714-4542-9E41-14FAB7665089}" type="slidenum">
              <a:rPr lang="en-US" sz="1200" smtClean="0">
                <a:latin typeface="Times New Roman" pitchFamily="18" charset="0"/>
              </a:rPr>
              <a:pPr/>
              <a:t>36</a:t>
            </a:fld>
            <a:endParaRPr lang="en-US" sz="1200" smtClean="0">
              <a:latin typeface="Times New Roman"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7923BB-D6E9-49C9-A159-FBFE0818BC5C}" type="slidenum">
              <a:rPr lang="en-US" smtClean="0"/>
              <a:pPr>
                <a:defRPr/>
              </a:pPr>
              <a:t>37</a:t>
            </a:fld>
            <a:endParaRPr lang="en-US"/>
          </a:p>
        </p:txBody>
      </p:sp>
    </p:spTree>
    <p:extLst>
      <p:ext uri="{BB962C8B-B14F-4D97-AF65-F5344CB8AC3E}">
        <p14:creationId xmlns:p14="http://schemas.microsoft.com/office/powerpoint/2010/main" val="18934016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7923BB-D6E9-49C9-A159-FBFE0818BC5C}" type="slidenum">
              <a:rPr lang="en-US" smtClean="0"/>
              <a:pPr>
                <a:defRPr/>
              </a:pPr>
              <a:t>38</a:t>
            </a:fld>
            <a:endParaRPr lang="en-US"/>
          </a:p>
        </p:txBody>
      </p:sp>
    </p:spTree>
    <p:extLst>
      <p:ext uri="{BB962C8B-B14F-4D97-AF65-F5344CB8AC3E}">
        <p14:creationId xmlns:p14="http://schemas.microsoft.com/office/powerpoint/2010/main" val="30444838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4A227BAB-711D-40B4-A6CB-7B055D53E8A5}" type="slidenum">
              <a:rPr lang="en-US" sz="1200" smtClean="0">
                <a:latin typeface="Times New Roman" pitchFamily="18" charset="0"/>
              </a:rPr>
              <a:pPr/>
              <a:t>39</a:t>
            </a:fld>
            <a:endParaRPr lang="en-US" sz="1200" smtClean="0">
              <a:latin typeface="Times New Roman"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E66CB6E8-0F73-4B89-BB67-8A00FA44975C}" type="slidenum">
              <a:rPr lang="en-US" sz="1200" smtClean="0">
                <a:latin typeface="Times New Roman" pitchFamily="18" charset="0"/>
              </a:rPr>
              <a:pPr/>
              <a:t>4</a:t>
            </a:fld>
            <a:endParaRPr lang="en-US" sz="1200" smtClean="0">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D1C3C4FF-5F79-404A-8832-9D52A9F72C27}" type="slidenum">
              <a:rPr lang="en-US" sz="1200" smtClean="0">
                <a:latin typeface="Times New Roman" pitchFamily="18" charset="0"/>
              </a:rPr>
              <a:pPr/>
              <a:t>40</a:t>
            </a:fld>
            <a:endParaRPr lang="en-US" sz="1200" smtClean="0">
              <a:latin typeface="Times New Roman"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Example for retention sked: disaster preparedness drills:</a:t>
            </a:r>
          </a:p>
          <a:p>
            <a:r>
              <a:rPr lang="en-US" smtClean="0"/>
              <a:t>259 Disaster Preparedness Drill Records This record series consists of the results of disaster preparedness exercises and supporting documents including scenarios, location of safety related drills, timetables, response times, probable outcomes, areas of difficulty, descriptions of how difficulties were resolved, and areas for improvement.  The types of drills include, but are not limited to, fire, tornado, safety, hurricane, and SARA (Superfund Amendments and Reauthorization Act) chemical spills.  Section 252.365(3)(b), F.S., requires state agencies to include in their disaster preparedness plans “schedules and procedures for periodic tests, training, and exercises.”  Section 252.38, F.S., authorizes counties and municipalities to “develop an emergency management plan and program that is coordinated and consistent with the state comprehensive emergency management plan and program.”  See also “DISASTER PREPAREDNESS PLANS,” “DIRECTIVES/POLICIES/PROCEDURES,” and “INSPECTION RECORDS: FIRE/SECURITY/SAFETY.” 2 calendar years provided reviews have been conducted. </a:t>
            </a:r>
          </a:p>
        </p:txBody>
      </p:sp>
      <p:sp>
        <p:nvSpPr>
          <p:cNvPr id="33796" name="Slide Number Placeholder 3"/>
          <p:cNvSpPr>
            <a:spLocks noGrp="1"/>
          </p:cNvSpPr>
          <p:nvPr>
            <p:ph type="sldNum" sz="quarter" idx="5"/>
          </p:nvPr>
        </p:nvSpPr>
        <p:spPr/>
        <p:txBody>
          <a:bodyPr/>
          <a:lstStyle/>
          <a:p>
            <a:pPr>
              <a:defRPr/>
            </a:pPr>
            <a:fld id="{C88E83F7-1E5D-4E4A-8FA6-410962F9A6A1}" type="slidenum">
              <a:rPr lang="en-US" smtClean="0"/>
              <a:pPr>
                <a:defRPr/>
              </a:pPr>
              <a:t>41</a:t>
            </a:fld>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Example for retention sked: disaster preparedness drills:</a:t>
            </a:r>
          </a:p>
          <a:p>
            <a:r>
              <a:rPr lang="en-US" smtClean="0"/>
              <a:t>259 Disaster Preparedness Drill Records This record series consists of the results of disaster preparedness exercises and supporting documents including scenarios, location of safety related drills, timetables, response times, probable outcomes, areas of difficulty, descriptions of how difficulties were resolved, and areas for improvement.  The types of drills include, but are not limited to, fire, tornado, safety, hurricane, and SARA (Superfund Amendments and Reauthorization Act) chemical spills.  Section 252.365(3)(b), F.S., requires state agencies to include in their disaster preparedness plans “schedules and procedures for periodic tests, training, and exercises.”  Section 252.38, F.S., authorizes counties and municipalities to “develop an emergency management plan and program that is coordinated and consistent with the state comprehensive emergency management plan and program.”  See also “DISASTER PREPAREDNESS PLANS,” “DIRECTIVES/POLICIES/PROCEDURES,” and “INSPECTION RECORDS: FIRE/SECURITY/SAFETY.” 2 calendar years provided reviews have been conducted. </a:t>
            </a:r>
          </a:p>
        </p:txBody>
      </p:sp>
      <p:sp>
        <p:nvSpPr>
          <p:cNvPr id="33796" name="Slide Number Placeholder 3"/>
          <p:cNvSpPr>
            <a:spLocks noGrp="1"/>
          </p:cNvSpPr>
          <p:nvPr>
            <p:ph type="sldNum" sz="quarter" idx="5"/>
          </p:nvPr>
        </p:nvSpPr>
        <p:spPr/>
        <p:txBody>
          <a:bodyPr/>
          <a:lstStyle/>
          <a:p>
            <a:pPr>
              <a:defRPr/>
            </a:pPr>
            <a:fld id="{C88E83F7-1E5D-4E4A-8FA6-410962F9A6A1}" type="slidenum">
              <a:rPr lang="en-US" smtClean="0"/>
              <a:pPr>
                <a:defRPr/>
              </a:pPr>
              <a:t>42</a:t>
            </a:fld>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7923BB-D6E9-49C9-A159-FBFE0818BC5C}" type="slidenum">
              <a:rPr lang="en-US" smtClean="0"/>
              <a:pPr>
                <a:defRPr/>
              </a:pPr>
              <a:t>43</a:t>
            </a:fld>
            <a:endParaRPr lang="en-US"/>
          </a:p>
        </p:txBody>
      </p:sp>
    </p:spTree>
    <p:extLst>
      <p:ext uri="{BB962C8B-B14F-4D97-AF65-F5344CB8AC3E}">
        <p14:creationId xmlns:p14="http://schemas.microsoft.com/office/powerpoint/2010/main" val="23504004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4820" name="Slide Number Placeholder 3"/>
          <p:cNvSpPr>
            <a:spLocks noGrp="1"/>
          </p:cNvSpPr>
          <p:nvPr>
            <p:ph type="sldNum" sz="quarter" idx="5"/>
          </p:nvPr>
        </p:nvSpPr>
        <p:spPr/>
        <p:txBody>
          <a:bodyPr/>
          <a:lstStyle/>
          <a:p>
            <a:pPr>
              <a:defRPr/>
            </a:pPr>
            <a:fld id="{898B37CB-CAB8-41C0-9352-157E08C739E1}" type="slidenum">
              <a:rPr lang="en-US" smtClean="0"/>
              <a:pPr>
                <a:defRPr/>
              </a:pPr>
              <a:t>44</a:t>
            </a:fld>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For New York State Education Department – Search for “spreadsheet” also search for “2010”</a:t>
            </a:r>
          </a:p>
          <a:p>
            <a:endParaRPr lang="en-US" smtClean="0"/>
          </a:p>
        </p:txBody>
      </p:sp>
      <p:sp>
        <p:nvSpPr>
          <p:cNvPr id="4" name="Slide Number Placeholder 3"/>
          <p:cNvSpPr>
            <a:spLocks noGrp="1"/>
          </p:cNvSpPr>
          <p:nvPr>
            <p:ph type="sldNum" sz="quarter" idx="5"/>
          </p:nvPr>
        </p:nvSpPr>
        <p:spPr/>
        <p:txBody>
          <a:bodyPr/>
          <a:lstStyle/>
          <a:p>
            <a:pPr>
              <a:defRPr/>
            </a:pPr>
            <a:fld id="{FE5E5527-A7A7-43C3-A5C7-AF2E2598EA3C}"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7923BB-D6E9-49C9-A159-FBFE0818BC5C}" type="slidenum">
              <a:rPr lang="en-US" smtClean="0"/>
              <a:pPr>
                <a:defRPr/>
              </a:pPr>
              <a:t>46</a:t>
            </a:fld>
            <a:endParaRPr lang="en-US"/>
          </a:p>
        </p:txBody>
      </p:sp>
    </p:spTree>
    <p:extLst>
      <p:ext uri="{BB962C8B-B14F-4D97-AF65-F5344CB8AC3E}">
        <p14:creationId xmlns:p14="http://schemas.microsoft.com/office/powerpoint/2010/main" val="32029685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7923BB-D6E9-49C9-A159-FBFE0818BC5C}" type="slidenum">
              <a:rPr lang="en-US" smtClean="0"/>
              <a:pPr>
                <a:defRPr/>
              </a:pPr>
              <a:t>47</a:t>
            </a:fld>
            <a:endParaRPr lang="en-US"/>
          </a:p>
        </p:txBody>
      </p:sp>
    </p:spTree>
    <p:extLst>
      <p:ext uri="{BB962C8B-B14F-4D97-AF65-F5344CB8AC3E}">
        <p14:creationId xmlns:p14="http://schemas.microsoft.com/office/powerpoint/2010/main" val="21482041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7923BB-D6E9-49C9-A159-FBFE0818BC5C}" type="slidenum">
              <a:rPr lang="en-US" smtClean="0"/>
              <a:pPr>
                <a:defRPr/>
              </a:pPr>
              <a:t>48</a:t>
            </a:fld>
            <a:endParaRPr lang="en-US"/>
          </a:p>
        </p:txBody>
      </p:sp>
    </p:spTree>
    <p:extLst>
      <p:ext uri="{BB962C8B-B14F-4D97-AF65-F5344CB8AC3E}">
        <p14:creationId xmlns:p14="http://schemas.microsoft.com/office/powerpoint/2010/main" val="21435088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7923BB-D6E9-49C9-A159-FBFE0818BC5C}" type="slidenum">
              <a:rPr lang="en-US" smtClean="0"/>
              <a:pPr>
                <a:defRPr/>
              </a:pPr>
              <a:t>49</a:t>
            </a:fld>
            <a:endParaRPr lang="en-US"/>
          </a:p>
        </p:txBody>
      </p:sp>
    </p:spTree>
    <p:extLst>
      <p:ext uri="{BB962C8B-B14F-4D97-AF65-F5344CB8AC3E}">
        <p14:creationId xmlns:p14="http://schemas.microsoft.com/office/powerpoint/2010/main" val="2143508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E0B462A-1DDF-478B-A5BC-A7CF32D09FC9}" type="slidenum">
              <a:rPr lang="en-US" sz="1200" smtClean="0">
                <a:latin typeface="Times New Roman" pitchFamily="18" charset="0"/>
              </a:rPr>
              <a:pPr/>
              <a:t>5</a:t>
            </a:fld>
            <a:endParaRPr lang="en-US" sz="1200" smtClean="0">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4ACEC53D-3DE1-40D5-BE94-12FB3158E2FA}" type="slidenum">
              <a:rPr lang="en-US" sz="1200" smtClean="0">
                <a:latin typeface="Times New Roman" pitchFamily="18" charset="0"/>
              </a:rPr>
              <a:pPr/>
              <a:t>50</a:t>
            </a:fld>
            <a:endParaRPr lang="en-US" sz="1200" smtClean="0">
              <a:latin typeface="Times New Roman"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0BAA4A96-ECA6-4188-925A-7C22292ED846}" type="slidenum">
              <a:rPr lang="en-US" sz="1200" smtClean="0">
                <a:latin typeface="Times New Roman" pitchFamily="18" charset="0"/>
              </a:rPr>
              <a:pPr/>
              <a:t>51</a:t>
            </a:fld>
            <a:endParaRPr lang="en-US" sz="1200" smtClean="0">
              <a:latin typeface="Times New Roman" pitchFamily="18"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8111DAA4-64FE-42A6-AFFF-24F44DE89158}" type="slidenum">
              <a:rPr lang="en-US" sz="1200" smtClean="0">
                <a:latin typeface="Times New Roman" pitchFamily="18" charset="0"/>
              </a:rPr>
              <a:pPr/>
              <a:t>52</a:t>
            </a:fld>
            <a:endParaRPr lang="en-US" sz="1200" smtClean="0">
              <a:latin typeface="Times New Roman" pitchFamily="18"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3D7DFDB2-FCAC-4892-AE47-954CA3DF1D07}" type="slidenum">
              <a:rPr lang="en-US" sz="1200" smtClean="0">
                <a:latin typeface="Times New Roman" pitchFamily="18" charset="0"/>
              </a:rPr>
              <a:pPr/>
              <a:t>53</a:t>
            </a:fld>
            <a:endParaRPr lang="en-US" sz="1200" smtClean="0">
              <a:latin typeface="Times New Roman" pitchFamily="18"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3D7DFDB2-FCAC-4892-AE47-954CA3DF1D07}" type="slidenum">
              <a:rPr lang="en-US" sz="1200" smtClean="0">
                <a:latin typeface="Times New Roman" pitchFamily="18" charset="0"/>
              </a:rPr>
              <a:pPr/>
              <a:t>54</a:t>
            </a:fld>
            <a:endParaRPr lang="en-US" sz="1200" smtClean="0">
              <a:latin typeface="Times New Roman" pitchFamily="18"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E66CB6E8-0F73-4B89-BB67-8A00FA44975C}" type="slidenum">
              <a:rPr lang="en-US" sz="1200" smtClean="0">
                <a:latin typeface="Times New Roman" pitchFamily="18" charset="0"/>
              </a:rPr>
              <a:pPr/>
              <a:t>6</a:t>
            </a:fld>
            <a:endParaRPr lang="en-US" sz="1200" smtClean="0">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E66CB6E8-0F73-4B89-BB67-8A00FA44975C}" type="slidenum">
              <a:rPr lang="en-US" sz="1200" smtClean="0">
                <a:latin typeface="Times New Roman" pitchFamily="18" charset="0"/>
              </a:rPr>
              <a:pPr/>
              <a:t>7</a:t>
            </a:fld>
            <a:endParaRPr lang="en-US" sz="1200" smtClean="0">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E0B462A-1DDF-478B-A5BC-A7CF32D09FC9}" type="slidenum">
              <a:rPr lang="en-US" sz="1200" smtClean="0">
                <a:latin typeface="Times New Roman" pitchFamily="18" charset="0"/>
              </a:rPr>
              <a:pPr/>
              <a:t>8</a:t>
            </a:fld>
            <a:endParaRPr lang="en-US" sz="1200" smtClean="0">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AE0B462A-1DDF-478B-A5BC-A7CF32D09FC9}" type="slidenum">
              <a:rPr lang="en-US" sz="1200" smtClean="0">
                <a:latin typeface="Times New Roman" pitchFamily="18" charset="0"/>
              </a:rPr>
              <a:pPr/>
              <a:t>9</a:t>
            </a:fld>
            <a:endParaRPr lang="en-US" sz="1200" smtClean="0">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hidden">
          <a:xfrm>
            <a:off x="-11113" y="1836738"/>
            <a:ext cx="2268538" cy="2709862"/>
          </a:xfrm>
          <a:custGeom>
            <a:avLst/>
            <a:gdLst>
              <a:gd name="T0" fmla="*/ 2036286699 w 1429"/>
              <a:gd name="T1" fmla="*/ 713203293 h 1707"/>
              <a:gd name="T2" fmla="*/ 1696066324 w 1429"/>
              <a:gd name="T3" fmla="*/ 635079258 h 1707"/>
              <a:gd name="T4" fmla="*/ 1648182551 w 1429"/>
              <a:gd name="T5" fmla="*/ 0 h 1707"/>
              <a:gd name="T6" fmla="*/ 1229836521 w 1429"/>
              <a:gd name="T7" fmla="*/ 32761231 h 1707"/>
              <a:gd name="T8" fmla="*/ 1199594639 w 1429"/>
              <a:gd name="T9" fmla="*/ 635079258 h 1707"/>
              <a:gd name="T10" fmla="*/ 919858028 w 1429"/>
              <a:gd name="T11" fmla="*/ 730845178 h 1707"/>
              <a:gd name="T12" fmla="*/ 519152302 w 1429"/>
              <a:gd name="T13" fmla="*/ 216733398 h 1707"/>
              <a:gd name="T14" fmla="*/ 239415690 w 1429"/>
              <a:gd name="T15" fmla="*/ 372983056 h 1707"/>
              <a:gd name="T16" fmla="*/ 504031361 w 1429"/>
              <a:gd name="T17" fmla="*/ 947578575 h 1707"/>
              <a:gd name="T18" fmla="*/ 317539757 w 1429"/>
              <a:gd name="T19" fmla="*/ 1134070103 h 1707"/>
              <a:gd name="T20" fmla="*/ 0 w 1429"/>
              <a:gd name="T21" fmla="*/ 1066025103 h 1707"/>
              <a:gd name="T22" fmla="*/ 0 w 1429"/>
              <a:gd name="T23" fmla="*/ 2147483647 h 1707"/>
              <a:gd name="T24" fmla="*/ 254536631 w 1429"/>
              <a:gd name="T25" fmla="*/ 2147483647 h 1707"/>
              <a:gd name="T26" fmla="*/ 456149176 w 1429"/>
              <a:gd name="T27" fmla="*/ 2147483647 h 1707"/>
              <a:gd name="T28" fmla="*/ 176410976 w 1429"/>
              <a:gd name="T29" fmla="*/ 2147483647 h 1707"/>
              <a:gd name="T30" fmla="*/ 441028235 w 1429"/>
              <a:gd name="T31" fmla="*/ 2147483647 h 1707"/>
              <a:gd name="T32" fmla="*/ 919858028 w 1429"/>
              <a:gd name="T33" fmla="*/ 2147483647 h 1707"/>
              <a:gd name="T34" fmla="*/ 1199594639 w 1429"/>
              <a:gd name="T35" fmla="*/ 2147483647 h 1707"/>
              <a:gd name="T36" fmla="*/ 1262599353 w 1429"/>
              <a:gd name="T37" fmla="*/ 2147483647 h 1707"/>
              <a:gd name="T38" fmla="*/ 1680945383 w 1429"/>
              <a:gd name="T39" fmla="*/ 2147483647 h 1707"/>
              <a:gd name="T40" fmla="*/ 1726308205 w 1429"/>
              <a:gd name="T41" fmla="*/ 2147483647 h 1707"/>
              <a:gd name="T42" fmla="*/ 2081649521 w 1429"/>
              <a:gd name="T43" fmla="*/ 2147483647 h 1707"/>
              <a:gd name="T44" fmla="*/ 2147483647 w 1429"/>
              <a:gd name="T45" fmla="*/ 2147483647 h 1707"/>
              <a:gd name="T46" fmla="*/ 2147483647 w 1429"/>
              <a:gd name="T47" fmla="*/ 2147483647 h 1707"/>
              <a:gd name="T48" fmla="*/ 2147483647 w 1429"/>
              <a:gd name="T49" fmla="*/ 2147483647 h 1707"/>
              <a:gd name="T50" fmla="*/ 2147483647 w 1429"/>
              <a:gd name="T51" fmla="*/ 2147483647 h 1707"/>
              <a:gd name="T52" fmla="*/ 2147483647 w 1429"/>
              <a:gd name="T53" fmla="*/ 2147483647 h 1707"/>
              <a:gd name="T54" fmla="*/ 2147483647 w 1429"/>
              <a:gd name="T55" fmla="*/ 2147483647 h 1707"/>
              <a:gd name="T56" fmla="*/ 2147483647 w 1429"/>
              <a:gd name="T57" fmla="*/ 2147483647 h 1707"/>
              <a:gd name="T58" fmla="*/ 2147483647 w 1429"/>
              <a:gd name="T59" fmla="*/ 2147483647 h 1707"/>
              <a:gd name="T60" fmla="*/ 2147483647 w 1429"/>
              <a:gd name="T61" fmla="*/ 2147483647 h 1707"/>
              <a:gd name="T62" fmla="*/ 2147483647 w 1429"/>
              <a:gd name="T63" fmla="*/ 1925399020 h 1707"/>
              <a:gd name="T64" fmla="*/ 2147483647 w 1429"/>
              <a:gd name="T65" fmla="*/ 1832152462 h 1707"/>
              <a:gd name="T66" fmla="*/ 2147483647 w 1429"/>
              <a:gd name="T67" fmla="*/ 1585177195 h 1707"/>
              <a:gd name="T68" fmla="*/ 2147483647 w 1429"/>
              <a:gd name="T69" fmla="*/ 1227315074 h 1707"/>
              <a:gd name="T70" fmla="*/ 2147483647 w 1429"/>
              <a:gd name="T71" fmla="*/ 932457640 h 1707"/>
              <a:gd name="T72" fmla="*/ 2147483647 w 1429"/>
              <a:gd name="T73" fmla="*/ 1164311973 h 1707"/>
              <a:gd name="T74" fmla="*/ 2147483647 w 1429"/>
              <a:gd name="T75" fmla="*/ 977820445 h 1707"/>
              <a:gd name="T76" fmla="*/ 2147483647 w 1429"/>
              <a:gd name="T77" fmla="*/ 435986157 h 1707"/>
              <a:gd name="T78" fmla="*/ 2147483647 w 1429"/>
              <a:gd name="T79" fmla="*/ 264615564 h 1707"/>
              <a:gd name="T80" fmla="*/ 2036286699 w 1429"/>
              <a:gd name="T81" fmla="*/ 713203293 h 17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 name="Freeform 3"/>
          <p:cNvSpPr>
            <a:spLocks/>
          </p:cNvSpPr>
          <p:nvPr/>
        </p:nvSpPr>
        <p:spPr bwMode="hidden">
          <a:xfrm>
            <a:off x="107950" y="15875"/>
            <a:ext cx="838200" cy="787400"/>
          </a:xfrm>
          <a:custGeom>
            <a:avLst/>
            <a:gdLst>
              <a:gd name="T0" fmla="*/ 844253138 w 528"/>
              <a:gd name="T1" fmla="*/ 141128750 h 496"/>
              <a:gd name="T2" fmla="*/ 738406575 w 528"/>
              <a:gd name="T3" fmla="*/ 115927188 h 496"/>
              <a:gd name="T4" fmla="*/ 725805000 w 528"/>
              <a:gd name="T5" fmla="*/ 0 h 496"/>
              <a:gd name="T6" fmla="*/ 599797188 w 528"/>
              <a:gd name="T7" fmla="*/ 0 h 496"/>
              <a:gd name="T8" fmla="*/ 584676250 w 528"/>
              <a:gd name="T9" fmla="*/ 115927188 h 496"/>
              <a:gd name="T10" fmla="*/ 498990938 w 528"/>
              <a:gd name="T11" fmla="*/ 146169063 h 496"/>
              <a:gd name="T12" fmla="*/ 367942813 w 528"/>
              <a:gd name="T13" fmla="*/ 0 h 496"/>
              <a:gd name="T14" fmla="*/ 287297813 w 528"/>
              <a:gd name="T15" fmla="*/ 35282188 h 496"/>
              <a:gd name="T16" fmla="*/ 370463763 w 528"/>
              <a:gd name="T17" fmla="*/ 211693125 h 496"/>
              <a:gd name="T18" fmla="*/ 312499375 w 528"/>
              <a:gd name="T19" fmla="*/ 269657513 h 496"/>
              <a:gd name="T20" fmla="*/ 126007813 w 528"/>
              <a:gd name="T21" fmla="*/ 204133450 h 496"/>
              <a:gd name="T22" fmla="*/ 80645000 w 528"/>
              <a:gd name="T23" fmla="*/ 274697825 h 496"/>
              <a:gd name="T24" fmla="*/ 226814063 w 528"/>
              <a:gd name="T25" fmla="*/ 400705638 h 496"/>
              <a:gd name="T26" fmla="*/ 201612500 w 528"/>
              <a:gd name="T27" fmla="*/ 496471575 h 496"/>
              <a:gd name="T28" fmla="*/ 5040313 w 528"/>
              <a:gd name="T29" fmla="*/ 509071563 h 496"/>
              <a:gd name="T30" fmla="*/ 0 w 528"/>
              <a:gd name="T31" fmla="*/ 614918125 h 496"/>
              <a:gd name="T32" fmla="*/ 201612500 w 528"/>
              <a:gd name="T33" fmla="*/ 645160000 h 496"/>
              <a:gd name="T34" fmla="*/ 221773750 w 528"/>
              <a:gd name="T35" fmla="*/ 735885625 h 496"/>
              <a:gd name="T36" fmla="*/ 73085325 w 528"/>
              <a:gd name="T37" fmla="*/ 869454700 h 496"/>
              <a:gd name="T38" fmla="*/ 126007813 w 528"/>
              <a:gd name="T39" fmla="*/ 952619063 h 496"/>
              <a:gd name="T40" fmla="*/ 292338125 w 528"/>
              <a:gd name="T41" fmla="*/ 874495013 h 496"/>
              <a:gd name="T42" fmla="*/ 355342825 w 528"/>
              <a:gd name="T43" fmla="*/ 937498125 h 496"/>
              <a:gd name="T44" fmla="*/ 269657513 w 528"/>
              <a:gd name="T45" fmla="*/ 1096268763 h 496"/>
              <a:gd name="T46" fmla="*/ 350302513 w 528"/>
              <a:gd name="T47" fmla="*/ 1164312188 h 496"/>
              <a:gd name="T48" fmla="*/ 498990938 w 528"/>
              <a:gd name="T49" fmla="*/ 1018143125 h 496"/>
              <a:gd name="T50" fmla="*/ 584676250 w 528"/>
              <a:gd name="T51" fmla="*/ 1048385000 h 496"/>
              <a:gd name="T52" fmla="*/ 604837500 w 528"/>
              <a:gd name="T53" fmla="*/ 1244957188 h 496"/>
              <a:gd name="T54" fmla="*/ 735885625 w 528"/>
              <a:gd name="T55" fmla="*/ 1249997500 h 496"/>
              <a:gd name="T56" fmla="*/ 748487200 w 528"/>
              <a:gd name="T57" fmla="*/ 1043344688 h 496"/>
              <a:gd name="T58" fmla="*/ 859374075 w 528"/>
              <a:gd name="T59" fmla="*/ 1015623763 h 496"/>
              <a:gd name="T60" fmla="*/ 990422200 w 528"/>
              <a:gd name="T61" fmla="*/ 1159271875 h 496"/>
              <a:gd name="T62" fmla="*/ 1076107513 w 528"/>
              <a:gd name="T63" fmla="*/ 1106349388 h 496"/>
              <a:gd name="T64" fmla="*/ 990422200 w 528"/>
              <a:gd name="T65" fmla="*/ 932457813 h 496"/>
              <a:gd name="T66" fmla="*/ 1048385000 w 528"/>
              <a:gd name="T67" fmla="*/ 859374075 h 496"/>
              <a:gd name="T68" fmla="*/ 1219755625 w 528"/>
              <a:gd name="T69" fmla="*/ 942538438 h 496"/>
              <a:gd name="T70" fmla="*/ 1272679700 w 528"/>
              <a:gd name="T71" fmla="*/ 851812813 h 496"/>
              <a:gd name="T72" fmla="*/ 1113909063 w 528"/>
              <a:gd name="T73" fmla="*/ 735885625 h 496"/>
              <a:gd name="T74" fmla="*/ 1134070313 w 528"/>
              <a:gd name="T75" fmla="*/ 635079375 h 496"/>
              <a:gd name="T76" fmla="*/ 1330642500 w 528"/>
              <a:gd name="T77" fmla="*/ 614918125 h 496"/>
              <a:gd name="T78" fmla="*/ 1325602188 w 528"/>
              <a:gd name="T79" fmla="*/ 514111875 h 496"/>
              <a:gd name="T80" fmla="*/ 1129030000 w 528"/>
              <a:gd name="T81" fmla="*/ 486390950 h 496"/>
              <a:gd name="T82" fmla="*/ 1108868750 w 528"/>
              <a:gd name="T83" fmla="*/ 408265313 h 496"/>
              <a:gd name="T84" fmla="*/ 1267639388 w 528"/>
              <a:gd name="T85" fmla="*/ 299899388 h 496"/>
              <a:gd name="T86" fmla="*/ 1214715313 w 528"/>
              <a:gd name="T87" fmla="*/ 206652813 h 496"/>
              <a:gd name="T88" fmla="*/ 1038304375 w 528"/>
              <a:gd name="T89" fmla="*/ 279738138 h 496"/>
              <a:gd name="T90" fmla="*/ 980341575 w 528"/>
              <a:gd name="T91" fmla="*/ 221773750 h 496"/>
              <a:gd name="T92" fmla="*/ 1071067200 w 528"/>
              <a:gd name="T93" fmla="*/ 52924075 h 496"/>
              <a:gd name="T94" fmla="*/ 985381888 w 528"/>
              <a:gd name="T95" fmla="*/ 0 h 496"/>
              <a:gd name="T96" fmla="*/ 844253138 w 528"/>
              <a:gd name="T97" fmla="*/ 141128750 h 4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 name="Freeform 4"/>
          <p:cNvSpPr>
            <a:spLocks/>
          </p:cNvSpPr>
          <p:nvPr/>
        </p:nvSpPr>
        <p:spPr bwMode="hidden">
          <a:xfrm>
            <a:off x="1192213" y="354013"/>
            <a:ext cx="2266950" cy="2270125"/>
          </a:xfrm>
          <a:custGeom>
            <a:avLst/>
            <a:gdLst>
              <a:gd name="T0" fmla="*/ 1412309850 w 2312"/>
              <a:gd name="T1" fmla="*/ 369895915 h 2313"/>
              <a:gd name="T2" fmla="*/ 1235410289 w 2312"/>
              <a:gd name="T3" fmla="*/ 329439009 h 2313"/>
              <a:gd name="T4" fmla="*/ 1211375913 w 2312"/>
              <a:gd name="T5" fmla="*/ 0 h 2313"/>
              <a:gd name="T6" fmla="*/ 995058681 w 2312"/>
              <a:gd name="T7" fmla="*/ 16375718 h 2313"/>
              <a:gd name="T8" fmla="*/ 978714481 w 2312"/>
              <a:gd name="T9" fmla="*/ 329439009 h 2313"/>
              <a:gd name="T10" fmla="*/ 834503319 w 2312"/>
              <a:gd name="T11" fmla="*/ 378565181 h 2313"/>
              <a:gd name="T12" fmla="*/ 625877244 w 2312"/>
              <a:gd name="T13" fmla="*/ 112702431 h 2313"/>
              <a:gd name="T14" fmla="*/ 481666083 w 2312"/>
              <a:gd name="T15" fmla="*/ 193617224 h 2313"/>
              <a:gd name="T16" fmla="*/ 618186087 w 2312"/>
              <a:gd name="T17" fmla="*/ 490304797 h 2313"/>
              <a:gd name="T18" fmla="*/ 522044659 w 2312"/>
              <a:gd name="T19" fmla="*/ 587595308 h 2313"/>
              <a:gd name="T20" fmla="*/ 208626075 w 2312"/>
              <a:gd name="T21" fmla="*/ 474891895 h 2313"/>
              <a:gd name="T22" fmla="*/ 136520004 w 2312"/>
              <a:gd name="T23" fmla="*/ 595300777 h 2313"/>
              <a:gd name="T24" fmla="*/ 376872593 w 2312"/>
              <a:gd name="T25" fmla="*/ 804330904 h 2313"/>
              <a:gd name="T26" fmla="*/ 337454922 w 2312"/>
              <a:gd name="T27" fmla="*/ 965196692 h 2313"/>
              <a:gd name="T28" fmla="*/ 7691157 w 2312"/>
              <a:gd name="T29" fmla="*/ 989278861 h 2313"/>
              <a:gd name="T30" fmla="*/ 0 w 2312"/>
              <a:gd name="T31" fmla="*/ 1166520367 h 2313"/>
              <a:gd name="T32" fmla="*/ 337454922 w 2312"/>
              <a:gd name="T33" fmla="*/ 1214683724 h 2313"/>
              <a:gd name="T34" fmla="*/ 369181436 w 2312"/>
              <a:gd name="T35" fmla="*/ 1366881227 h 2313"/>
              <a:gd name="T36" fmla="*/ 120175804 w 2312"/>
              <a:gd name="T37" fmla="*/ 1592286089 h 2313"/>
              <a:gd name="T38" fmla="*/ 208626075 w 2312"/>
              <a:gd name="T39" fmla="*/ 1729070690 h 2313"/>
              <a:gd name="T40" fmla="*/ 489357240 w 2312"/>
              <a:gd name="T41" fmla="*/ 1599992541 h 2313"/>
              <a:gd name="T42" fmla="*/ 594150730 w 2312"/>
              <a:gd name="T43" fmla="*/ 1704988521 h 2313"/>
              <a:gd name="T44" fmla="*/ 448977684 w 2312"/>
              <a:gd name="T45" fmla="*/ 1969888455 h 2313"/>
              <a:gd name="T46" fmla="*/ 585497688 w 2312"/>
              <a:gd name="T47" fmla="*/ 2082590887 h 2313"/>
              <a:gd name="T48" fmla="*/ 834503319 w 2312"/>
              <a:gd name="T49" fmla="*/ 1841773121 h 2313"/>
              <a:gd name="T50" fmla="*/ 978714481 w 2312"/>
              <a:gd name="T51" fmla="*/ 1889936478 h 2313"/>
              <a:gd name="T52" fmla="*/ 1011401900 w 2312"/>
              <a:gd name="T53" fmla="*/ 2147483647 h 2313"/>
              <a:gd name="T54" fmla="*/ 1227719132 w 2312"/>
              <a:gd name="T55" fmla="*/ 2147483647 h 2313"/>
              <a:gd name="T56" fmla="*/ 1251754489 w 2312"/>
              <a:gd name="T57" fmla="*/ 1882231008 h 2313"/>
              <a:gd name="T58" fmla="*/ 1436345207 w 2312"/>
              <a:gd name="T59" fmla="*/ 1834066670 h 2313"/>
              <a:gd name="T60" fmla="*/ 1653623344 w 2312"/>
              <a:gd name="T61" fmla="*/ 2074884435 h 2313"/>
              <a:gd name="T62" fmla="*/ 1797835486 w 2312"/>
              <a:gd name="T63" fmla="*/ 1986264173 h 2313"/>
              <a:gd name="T64" fmla="*/ 1653623344 w 2312"/>
              <a:gd name="T65" fmla="*/ 1697283051 h 2313"/>
              <a:gd name="T66" fmla="*/ 1749764772 w 2312"/>
              <a:gd name="T67" fmla="*/ 1575910371 h 2313"/>
              <a:gd name="T68" fmla="*/ 2038187094 w 2312"/>
              <a:gd name="T69" fmla="*/ 1712694972 h 2313"/>
              <a:gd name="T70" fmla="*/ 2126637365 w 2312"/>
              <a:gd name="T71" fmla="*/ 1560498451 h 2313"/>
              <a:gd name="T72" fmla="*/ 1862249419 w 2312"/>
              <a:gd name="T73" fmla="*/ 1366881227 h 2313"/>
              <a:gd name="T74" fmla="*/ 1893975933 w 2312"/>
              <a:gd name="T75" fmla="*/ 1198308987 h 2313"/>
              <a:gd name="T76" fmla="*/ 2147483647 w 2312"/>
              <a:gd name="T77" fmla="*/ 1166520367 h 2313"/>
              <a:gd name="T78" fmla="*/ 2147483647 w 2312"/>
              <a:gd name="T79" fmla="*/ 996985312 h 2313"/>
              <a:gd name="T80" fmla="*/ 1886284776 w 2312"/>
              <a:gd name="T81" fmla="*/ 948821955 h 2313"/>
              <a:gd name="T82" fmla="*/ 1853596376 w 2312"/>
              <a:gd name="T83" fmla="*/ 820706622 h 2313"/>
              <a:gd name="T84" fmla="*/ 2118945227 w 2312"/>
              <a:gd name="T85" fmla="*/ 635758664 h 2313"/>
              <a:gd name="T86" fmla="*/ 2030495937 w 2312"/>
              <a:gd name="T87" fmla="*/ 482598346 h 2313"/>
              <a:gd name="T88" fmla="*/ 1733420572 w 2312"/>
              <a:gd name="T89" fmla="*/ 603007228 h 2313"/>
              <a:gd name="T90" fmla="*/ 1637280125 w 2312"/>
              <a:gd name="T91" fmla="*/ 506680515 h 2313"/>
              <a:gd name="T92" fmla="*/ 1789182443 w 2312"/>
              <a:gd name="T93" fmla="*/ 225404863 h 2313"/>
              <a:gd name="T94" fmla="*/ 1644971282 w 2312"/>
              <a:gd name="T95" fmla="*/ 136784601 h 2313"/>
              <a:gd name="T96" fmla="*/ 1412309850 w 2312"/>
              <a:gd name="T97" fmla="*/ 369895915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 name="Freeform 5"/>
          <p:cNvSpPr>
            <a:spLocks/>
          </p:cNvSpPr>
          <p:nvPr/>
        </p:nvSpPr>
        <p:spPr bwMode="hidden">
          <a:xfrm>
            <a:off x="2532063" y="1270000"/>
            <a:ext cx="3670300" cy="3671888"/>
          </a:xfrm>
          <a:custGeom>
            <a:avLst/>
            <a:gdLst>
              <a:gd name="T0" fmla="*/ 2147483647 w 2312"/>
              <a:gd name="T1" fmla="*/ 967740132 h 2313"/>
              <a:gd name="T2" fmla="*/ 2147483647 w 2312"/>
              <a:gd name="T3" fmla="*/ 861893555 h 2313"/>
              <a:gd name="T4" fmla="*/ 2147483647 w 2312"/>
              <a:gd name="T5" fmla="*/ 0 h 2313"/>
              <a:gd name="T6" fmla="*/ 2147483647 w 2312"/>
              <a:gd name="T7" fmla="*/ 42843456 h 2313"/>
              <a:gd name="T8" fmla="*/ 2147483647 w 2312"/>
              <a:gd name="T9" fmla="*/ 861893555 h 2313"/>
              <a:gd name="T10" fmla="*/ 2147483647 w 2312"/>
              <a:gd name="T11" fmla="*/ 990422335 h 2313"/>
              <a:gd name="T12" fmla="*/ 1640622513 w 2312"/>
              <a:gd name="T13" fmla="*/ 294859115 h 2313"/>
              <a:gd name="T14" fmla="*/ 1262599075 w 2312"/>
              <a:gd name="T15" fmla="*/ 506552269 h 2313"/>
              <a:gd name="T16" fmla="*/ 1620461263 w 2312"/>
              <a:gd name="T17" fmla="*/ 1282760500 h 2313"/>
              <a:gd name="T18" fmla="*/ 1368445638 w 2312"/>
              <a:gd name="T19" fmla="*/ 1537295522 h 2313"/>
              <a:gd name="T20" fmla="*/ 546874700 w 2312"/>
              <a:gd name="T21" fmla="*/ 1242437994 h 2313"/>
              <a:gd name="T22" fmla="*/ 357862188 w 2312"/>
              <a:gd name="T23" fmla="*/ 1557456775 h 2313"/>
              <a:gd name="T24" fmla="*/ 987901250 w 2312"/>
              <a:gd name="T25" fmla="*/ 2104331549 h 2313"/>
              <a:gd name="T26" fmla="*/ 884575638 w 2312"/>
              <a:gd name="T27" fmla="*/ 2147483647 h 2313"/>
              <a:gd name="T28" fmla="*/ 20161250 w 2312"/>
              <a:gd name="T29" fmla="*/ 2147483647 h 2313"/>
              <a:gd name="T30" fmla="*/ 0 w 2312"/>
              <a:gd name="T31" fmla="*/ 2147483647 h 2313"/>
              <a:gd name="T32" fmla="*/ 884575638 w 2312"/>
              <a:gd name="T33" fmla="*/ 2147483647 h 2313"/>
              <a:gd name="T34" fmla="*/ 967740000 w 2312"/>
              <a:gd name="T35" fmla="*/ 2147483647 h 2313"/>
              <a:gd name="T36" fmla="*/ 315020325 w 2312"/>
              <a:gd name="T37" fmla="*/ 2147483647 h 2313"/>
              <a:gd name="T38" fmla="*/ 546874700 w 2312"/>
              <a:gd name="T39" fmla="*/ 2147483647 h 2313"/>
              <a:gd name="T40" fmla="*/ 1282760325 w 2312"/>
              <a:gd name="T41" fmla="*/ 2147483647 h 2313"/>
              <a:gd name="T42" fmla="*/ 1557456563 w 2312"/>
              <a:gd name="T43" fmla="*/ 2147483647 h 2313"/>
              <a:gd name="T44" fmla="*/ 1176913763 w 2312"/>
              <a:gd name="T45" fmla="*/ 2147483647 h 2313"/>
              <a:gd name="T46" fmla="*/ 1534775950 w 2312"/>
              <a:gd name="T47" fmla="*/ 2147483647 h 2313"/>
              <a:gd name="T48" fmla="*/ 2147483647 w 2312"/>
              <a:gd name="T49" fmla="*/ 2147483647 h 2313"/>
              <a:gd name="T50" fmla="*/ 2147483647 w 2312"/>
              <a:gd name="T51" fmla="*/ 2147483647 h 2313"/>
              <a:gd name="T52" fmla="*/ 2147483647 w 2312"/>
              <a:gd name="T53" fmla="*/ 2147483647 h 2313"/>
              <a:gd name="T54" fmla="*/ 2147483647 w 2312"/>
              <a:gd name="T55" fmla="*/ 2147483647 h 2313"/>
              <a:gd name="T56" fmla="*/ 2147483647 w 2312"/>
              <a:gd name="T57" fmla="*/ 2147483647 h 2313"/>
              <a:gd name="T58" fmla="*/ 2147483647 w 2312"/>
              <a:gd name="T59" fmla="*/ 2147483647 h 2313"/>
              <a:gd name="T60" fmla="*/ 2147483647 w 2312"/>
              <a:gd name="T61" fmla="*/ 2147483647 h 2313"/>
              <a:gd name="T62" fmla="*/ 2147483647 w 2312"/>
              <a:gd name="T63" fmla="*/ 2147483647 h 2313"/>
              <a:gd name="T64" fmla="*/ 2147483647 w 2312"/>
              <a:gd name="T65" fmla="*/ 2147483647 h 2313"/>
              <a:gd name="T66" fmla="*/ 2147483647 w 2312"/>
              <a:gd name="T67" fmla="*/ 2147483647 h 2313"/>
              <a:gd name="T68" fmla="*/ 2147483647 w 2312"/>
              <a:gd name="T69" fmla="*/ 2147483647 h 2313"/>
              <a:gd name="T70" fmla="*/ 2147483647 w 2312"/>
              <a:gd name="T71" fmla="*/ 2147483647 h 2313"/>
              <a:gd name="T72" fmla="*/ 2147483647 w 2312"/>
              <a:gd name="T73" fmla="*/ 2147483647 h 2313"/>
              <a:gd name="T74" fmla="*/ 2147483647 w 2312"/>
              <a:gd name="T75" fmla="*/ 2147483647 h 2313"/>
              <a:gd name="T76" fmla="*/ 2147483647 w 2312"/>
              <a:gd name="T77" fmla="*/ 2147483647 h 2313"/>
              <a:gd name="T78" fmla="*/ 2147483647 w 2312"/>
              <a:gd name="T79" fmla="*/ 2147483647 h 2313"/>
              <a:gd name="T80" fmla="*/ 2147483647 w 2312"/>
              <a:gd name="T81" fmla="*/ 2147483647 h 2313"/>
              <a:gd name="T82" fmla="*/ 2147483647 w 2312"/>
              <a:gd name="T83" fmla="*/ 2147173417 h 2313"/>
              <a:gd name="T84" fmla="*/ 2147483647 w 2312"/>
              <a:gd name="T85" fmla="*/ 1663303351 h 2313"/>
              <a:gd name="T86" fmla="*/ 2147483647 w 2312"/>
              <a:gd name="T87" fmla="*/ 1262599247 h 2313"/>
              <a:gd name="T88" fmla="*/ 2147483647 w 2312"/>
              <a:gd name="T89" fmla="*/ 1577618027 h 2313"/>
              <a:gd name="T90" fmla="*/ 2147483647 w 2312"/>
              <a:gd name="T91" fmla="*/ 1325602368 h 2313"/>
              <a:gd name="T92" fmla="*/ 2147483647 w 2312"/>
              <a:gd name="T93" fmla="*/ 589716643 h 2313"/>
              <a:gd name="T94" fmla="*/ 2147483647 w 2312"/>
              <a:gd name="T95" fmla="*/ 357862236 h 2313"/>
              <a:gd name="T96" fmla="*/ 2147483647 w 2312"/>
              <a:gd name="T97" fmla="*/ 967740132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 name="Freeform 6"/>
          <p:cNvSpPr>
            <a:spLocks/>
          </p:cNvSpPr>
          <p:nvPr/>
        </p:nvSpPr>
        <p:spPr bwMode="hidden">
          <a:xfrm>
            <a:off x="3175" y="4797425"/>
            <a:ext cx="3417888" cy="2097088"/>
          </a:xfrm>
          <a:custGeom>
            <a:avLst/>
            <a:gdLst>
              <a:gd name="T0" fmla="*/ 2147483647 w 2153"/>
              <a:gd name="T1" fmla="*/ 902216153 h 1321"/>
              <a:gd name="T2" fmla="*/ 2147483647 w 2153"/>
              <a:gd name="T3" fmla="*/ 801409879 h 1321"/>
              <a:gd name="T4" fmla="*/ 2147483647 w 2153"/>
              <a:gd name="T5" fmla="*/ 0 h 1321"/>
              <a:gd name="T6" fmla="*/ 2147483647 w 2153"/>
              <a:gd name="T7" fmla="*/ 40322510 h 1321"/>
              <a:gd name="T8" fmla="*/ 2147483647 w 2153"/>
              <a:gd name="T9" fmla="*/ 801409879 h 1321"/>
              <a:gd name="T10" fmla="*/ 2036286548 w 2153"/>
              <a:gd name="T11" fmla="*/ 922377407 h 1321"/>
              <a:gd name="T12" fmla="*/ 1527214911 w 2153"/>
              <a:gd name="T13" fmla="*/ 274697890 h 1321"/>
              <a:gd name="T14" fmla="*/ 1176913935 w 2153"/>
              <a:gd name="T15" fmla="*/ 471270125 h 1321"/>
              <a:gd name="T16" fmla="*/ 1509574608 w 2153"/>
              <a:gd name="T17" fmla="*/ 1194554347 h 1321"/>
              <a:gd name="T18" fmla="*/ 1275199249 w 2153"/>
              <a:gd name="T19" fmla="*/ 1431449091 h 1321"/>
              <a:gd name="T20" fmla="*/ 509071637 w 2153"/>
              <a:gd name="T21" fmla="*/ 1156752788 h 1321"/>
              <a:gd name="T22" fmla="*/ 332660674 w 2153"/>
              <a:gd name="T23" fmla="*/ 1451610346 h 1321"/>
              <a:gd name="T24" fmla="*/ 919857960 w 2153"/>
              <a:gd name="T25" fmla="*/ 1960682030 h 1321"/>
              <a:gd name="T26" fmla="*/ 824092008 w 2153"/>
              <a:gd name="T27" fmla="*/ 2147483647 h 1321"/>
              <a:gd name="T28" fmla="*/ 17641890 w 2153"/>
              <a:gd name="T29" fmla="*/ 2147483647 h 1321"/>
              <a:gd name="T30" fmla="*/ 0 w 2153"/>
              <a:gd name="T31" fmla="*/ 2147483647 h 1321"/>
              <a:gd name="T32" fmla="*/ 824092008 w 2153"/>
              <a:gd name="T33" fmla="*/ 2147483647 h 1321"/>
              <a:gd name="T34" fmla="*/ 902216069 w 2153"/>
              <a:gd name="T35" fmla="*/ 2147483647 h 1321"/>
              <a:gd name="T36" fmla="*/ 2147483647 w 2153"/>
              <a:gd name="T37" fmla="*/ 2147483647 h 1321"/>
              <a:gd name="T38" fmla="*/ 2147483647 w 2153"/>
              <a:gd name="T39" fmla="*/ 2147483647 h 1321"/>
              <a:gd name="T40" fmla="*/ 2147483647 w 2153"/>
              <a:gd name="T41" fmla="*/ 2147483647 h 1321"/>
              <a:gd name="T42" fmla="*/ 2147483647 w 2153"/>
              <a:gd name="T43" fmla="*/ 2147483647 h 1321"/>
              <a:gd name="T44" fmla="*/ 2147483647 w 2153"/>
              <a:gd name="T45" fmla="*/ 2147483647 h 1321"/>
              <a:gd name="T46" fmla="*/ 2147483647 w 2153"/>
              <a:gd name="T47" fmla="*/ 1998485176 h 1321"/>
              <a:gd name="T48" fmla="*/ 2147483647 w 2153"/>
              <a:gd name="T49" fmla="*/ 1549897257 h 1321"/>
              <a:gd name="T50" fmla="*/ 2147483647 w 2153"/>
              <a:gd name="T51" fmla="*/ 1176914043 h 1321"/>
              <a:gd name="T52" fmla="*/ 2147483647 w 2153"/>
              <a:gd name="T53" fmla="*/ 1469252238 h 1321"/>
              <a:gd name="T54" fmla="*/ 2147483647 w 2153"/>
              <a:gd name="T55" fmla="*/ 1234876857 h 1321"/>
              <a:gd name="T56" fmla="*/ 2147483647 w 2153"/>
              <a:gd name="T57" fmla="*/ 549394193 h 1321"/>
              <a:gd name="T58" fmla="*/ 2147483647 w 2153"/>
              <a:gd name="T59" fmla="*/ 332660704 h 1321"/>
              <a:gd name="T60" fmla="*/ 2147483647 w 2153"/>
              <a:gd name="T61" fmla="*/ 902216153 h 13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 name="Freeform 7"/>
          <p:cNvSpPr>
            <a:spLocks/>
          </p:cNvSpPr>
          <p:nvPr/>
        </p:nvSpPr>
        <p:spPr bwMode="hidden">
          <a:xfrm>
            <a:off x="4494213" y="4425950"/>
            <a:ext cx="2263775" cy="2263775"/>
          </a:xfrm>
          <a:custGeom>
            <a:avLst/>
            <a:gdLst>
              <a:gd name="T0" fmla="*/ 1408356897 w 2312"/>
              <a:gd name="T1" fmla="*/ 367829672 h 2313"/>
              <a:gd name="T2" fmla="*/ 1231952817 w 2312"/>
              <a:gd name="T3" fmla="*/ 327598485 h 2313"/>
              <a:gd name="T4" fmla="*/ 1207984414 w 2312"/>
              <a:gd name="T5" fmla="*/ 0 h 2313"/>
              <a:gd name="T6" fmla="*/ 992272702 w 2312"/>
              <a:gd name="T7" fmla="*/ 16283912 h 2313"/>
              <a:gd name="T8" fmla="*/ 975974893 w 2312"/>
              <a:gd name="T9" fmla="*/ 327598485 h 2313"/>
              <a:gd name="T10" fmla="*/ 832167411 w 2312"/>
              <a:gd name="T11" fmla="*/ 376450221 h 2313"/>
              <a:gd name="T12" fmla="*/ 624125313 w 2312"/>
              <a:gd name="T13" fmla="*/ 112073011 h 2313"/>
              <a:gd name="T14" fmla="*/ 480317831 w 2312"/>
              <a:gd name="T15" fmla="*/ 192535385 h 2313"/>
              <a:gd name="T16" fmla="*/ 616455698 w 2312"/>
              <a:gd name="T17" fmla="*/ 487566046 h 2313"/>
              <a:gd name="T18" fmla="*/ 520584044 w 2312"/>
              <a:gd name="T19" fmla="*/ 584312332 h 2313"/>
              <a:gd name="T20" fmla="*/ 208042097 w 2312"/>
              <a:gd name="T21" fmla="*/ 472239320 h 2313"/>
              <a:gd name="T22" fmla="*/ 136137867 w 2312"/>
              <a:gd name="T23" fmla="*/ 591975694 h 2313"/>
              <a:gd name="T24" fmla="*/ 375817003 w 2312"/>
              <a:gd name="T25" fmla="*/ 799837805 h 2313"/>
              <a:gd name="T26" fmla="*/ 336510350 w 2312"/>
              <a:gd name="T27" fmla="*/ 959805366 h 2313"/>
              <a:gd name="T28" fmla="*/ 7669615 w 2312"/>
              <a:gd name="T29" fmla="*/ 983752641 h 2313"/>
              <a:gd name="T30" fmla="*/ 0 w 2312"/>
              <a:gd name="T31" fmla="*/ 1160004114 h 2313"/>
              <a:gd name="T32" fmla="*/ 336510350 w 2312"/>
              <a:gd name="T33" fmla="*/ 1207898664 h 2313"/>
              <a:gd name="T34" fmla="*/ 368147389 w 2312"/>
              <a:gd name="T35" fmla="*/ 1359244697 h 2313"/>
              <a:gd name="T36" fmla="*/ 119840058 w 2312"/>
              <a:gd name="T37" fmla="*/ 1583390720 h 2313"/>
              <a:gd name="T38" fmla="*/ 208042097 w 2312"/>
              <a:gd name="T39" fmla="*/ 1719411006 h 2313"/>
              <a:gd name="T40" fmla="*/ 487987446 w 2312"/>
              <a:gd name="T41" fmla="*/ 1591054082 h 2313"/>
              <a:gd name="T42" fmla="*/ 592487295 w 2312"/>
              <a:gd name="T43" fmla="*/ 1695463731 h 2313"/>
              <a:gd name="T44" fmla="*/ 447721234 w 2312"/>
              <a:gd name="T45" fmla="*/ 1958883754 h 2313"/>
              <a:gd name="T46" fmla="*/ 583859101 w 2312"/>
              <a:gd name="T47" fmla="*/ 2070956765 h 2313"/>
              <a:gd name="T48" fmla="*/ 832167411 w 2312"/>
              <a:gd name="T49" fmla="*/ 1831484017 h 2313"/>
              <a:gd name="T50" fmla="*/ 975974893 w 2312"/>
              <a:gd name="T51" fmla="*/ 1879378567 h 2313"/>
              <a:gd name="T52" fmla="*/ 1008571490 w 2312"/>
              <a:gd name="T53" fmla="*/ 2147483647 h 2313"/>
              <a:gd name="T54" fmla="*/ 1224283202 w 2312"/>
              <a:gd name="T55" fmla="*/ 2147483647 h 2313"/>
              <a:gd name="T56" fmla="*/ 1248250627 w 2312"/>
              <a:gd name="T57" fmla="*/ 1871715204 h 2313"/>
              <a:gd name="T58" fmla="*/ 1432324321 w 2312"/>
              <a:gd name="T59" fmla="*/ 1823820654 h 2313"/>
              <a:gd name="T60" fmla="*/ 1648994613 w 2312"/>
              <a:gd name="T61" fmla="*/ 2063293403 h 2313"/>
              <a:gd name="T62" fmla="*/ 1792802094 w 2312"/>
              <a:gd name="T63" fmla="*/ 1975167666 h 2313"/>
              <a:gd name="T64" fmla="*/ 1648994613 w 2312"/>
              <a:gd name="T65" fmla="*/ 1687800368 h 2313"/>
              <a:gd name="T66" fmla="*/ 1744866267 w 2312"/>
              <a:gd name="T67" fmla="*/ 1567106808 h 2313"/>
              <a:gd name="T68" fmla="*/ 2032482210 w 2312"/>
              <a:gd name="T69" fmla="*/ 1703127094 h 2313"/>
              <a:gd name="T70" fmla="*/ 2120684250 w 2312"/>
              <a:gd name="T71" fmla="*/ 1551780082 h 2313"/>
              <a:gd name="T72" fmla="*/ 1857036710 w 2312"/>
              <a:gd name="T73" fmla="*/ 1359244697 h 2313"/>
              <a:gd name="T74" fmla="*/ 1888674728 w 2312"/>
              <a:gd name="T75" fmla="*/ 1191613773 h 2313"/>
              <a:gd name="T76" fmla="*/ 2147483647 w 2312"/>
              <a:gd name="T77" fmla="*/ 1160004114 h 2313"/>
              <a:gd name="T78" fmla="*/ 2147483647 w 2312"/>
              <a:gd name="T79" fmla="*/ 991415025 h 2313"/>
              <a:gd name="T80" fmla="*/ 1881004134 w 2312"/>
              <a:gd name="T81" fmla="*/ 943520475 h 2313"/>
              <a:gd name="T82" fmla="*/ 1848408516 w 2312"/>
              <a:gd name="T83" fmla="*/ 816121717 h 2313"/>
              <a:gd name="T84" fmla="*/ 2113014635 w 2312"/>
              <a:gd name="T85" fmla="*/ 632206881 h 2313"/>
              <a:gd name="T86" fmla="*/ 2024812595 w 2312"/>
              <a:gd name="T87" fmla="*/ 479902683 h 2313"/>
              <a:gd name="T88" fmla="*/ 1728568458 w 2312"/>
              <a:gd name="T89" fmla="*/ 599639057 h 2313"/>
              <a:gd name="T90" fmla="*/ 1632696803 w 2312"/>
              <a:gd name="T91" fmla="*/ 503849958 h 2313"/>
              <a:gd name="T92" fmla="*/ 1784173900 w 2312"/>
              <a:gd name="T93" fmla="*/ 224146023 h 2313"/>
              <a:gd name="T94" fmla="*/ 1640366418 w 2312"/>
              <a:gd name="T95" fmla="*/ 136020286 h 2313"/>
              <a:gd name="T96" fmla="*/ 1408356897 w 2312"/>
              <a:gd name="T97" fmla="*/ 367829672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 name="Freeform 8"/>
          <p:cNvSpPr>
            <a:spLocks/>
          </p:cNvSpPr>
          <p:nvPr/>
        </p:nvSpPr>
        <p:spPr bwMode="hidden">
          <a:xfrm>
            <a:off x="5646738" y="487363"/>
            <a:ext cx="2928937" cy="2930525"/>
          </a:xfrm>
          <a:custGeom>
            <a:avLst/>
            <a:gdLst>
              <a:gd name="T0" fmla="*/ 2147483647 w 2312"/>
              <a:gd name="T1" fmla="*/ 616411164 h 2313"/>
              <a:gd name="T2" fmla="*/ 2062279490 w 2312"/>
              <a:gd name="T3" fmla="*/ 548991352 h 2313"/>
              <a:gd name="T4" fmla="*/ 2022157361 w 2312"/>
              <a:gd name="T5" fmla="*/ 0 h 2313"/>
              <a:gd name="T6" fmla="*/ 1661058194 w 2312"/>
              <a:gd name="T7" fmla="*/ 27289485 h 2313"/>
              <a:gd name="T8" fmla="*/ 1633774234 w 2312"/>
              <a:gd name="T9" fmla="*/ 548991352 h 2313"/>
              <a:gd name="T10" fmla="*/ 1393041456 w 2312"/>
              <a:gd name="T11" fmla="*/ 630858539 h 2313"/>
              <a:gd name="T12" fmla="*/ 1044781725 w 2312"/>
              <a:gd name="T13" fmla="*/ 187813331 h 2313"/>
              <a:gd name="T14" fmla="*/ 804047681 w 2312"/>
              <a:gd name="T15" fmla="*/ 322652956 h 2313"/>
              <a:gd name="T16" fmla="*/ 1031942289 w 2312"/>
              <a:gd name="T17" fmla="*/ 817066606 h 2313"/>
              <a:gd name="T18" fmla="*/ 871453771 w 2312"/>
              <a:gd name="T19" fmla="*/ 979195716 h 2313"/>
              <a:gd name="T20" fmla="*/ 348260997 w 2312"/>
              <a:gd name="T21" fmla="*/ 791382385 h 2313"/>
              <a:gd name="T22" fmla="*/ 227893342 w 2312"/>
              <a:gd name="T23" fmla="*/ 992037826 h 2313"/>
              <a:gd name="T24" fmla="*/ 629115905 w 2312"/>
              <a:gd name="T25" fmla="*/ 1340373736 h 2313"/>
              <a:gd name="T26" fmla="*/ 563314903 w 2312"/>
              <a:gd name="T27" fmla="*/ 1608448990 h 2313"/>
              <a:gd name="T28" fmla="*/ 12839436 w 2312"/>
              <a:gd name="T29" fmla="*/ 1648580585 h 2313"/>
              <a:gd name="T30" fmla="*/ 0 w 2312"/>
              <a:gd name="T31" fmla="*/ 1943944057 h 2313"/>
              <a:gd name="T32" fmla="*/ 563314903 w 2312"/>
              <a:gd name="T33" fmla="*/ 2024205980 h 2313"/>
              <a:gd name="T34" fmla="*/ 616276469 w 2312"/>
              <a:gd name="T35" fmla="*/ 2147483647 h 2313"/>
              <a:gd name="T36" fmla="*/ 200610648 w 2312"/>
              <a:gd name="T37" fmla="*/ 2147483647 h 2313"/>
              <a:gd name="T38" fmla="*/ 348260997 w 2312"/>
              <a:gd name="T39" fmla="*/ 2147483647 h 2313"/>
              <a:gd name="T40" fmla="*/ 816887117 w 2312"/>
              <a:gd name="T41" fmla="*/ 2147483647 h 2313"/>
              <a:gd name="T42" fmla="*/ 991820160 w 2312"/>
              <a:gd name="T43" fmla="*/ 2147483647 h 2313"/>
              <a:gd name="T44" fmla="*/ 749482294 w 2312"/>
              <a:gd name="T45" fmla="*/ 2147483647 h 2313"/>
              <a:gd name="T46" fmla="*/ 977375635 w 2312"/>
              <a:gd name="T47" fmla="*/ 2147483647 h 2313"/>
              <a:gd name="T48" fmla="*/ 1393041456 w 2312"/>
              <a:gd name="T49" fmla="*/ 2147483647 h 2313"/>
              <a:gd name="T50" fmla="*/ 1633774234 w 2312"/>
              <a:gd name="T51" fmla="*/ 2147483647 h 2313"/>
              <a:gd name="T52" fmla="*/ 1688340887 w 2312"/>
              <a:gd name="T53" fmla="*/ 2147483647 h 2313"/>
              <a:gd name="T54" fmla="*/ 2049440054 w 2312"/>
              <a:gd name="T55" fmla="*/ 2147483647 h 2313"/>
              <a:gd name="T56" fmla="*/ 2089562184 w 2312"/>
              <a:gd name="T57" fmla="*/ 2147483647 h 2313"/>
              <a:gd name="T58" fmla="*/ 2147483647 w 2312"/>
              <a:gd name="T59" fmla="*/ 2147483647 h 2313"/>
              <a:gd name="T60" fmla="*/ 2147483647 w 2312"/>
              <a:gd name="T61" fmla="*/ 2147483647 h 2313"/>
              <a:gd name="T62" fmla="*/ 2147483647 w 2312"/>
              <a:gd name="T63" fmla="*/ 2147483647 h 2313"/>
              <a:gd name="T64" fmla="*/ 2147483647 w 2312"/>
              <a:gd name="T65" fmla="*/ 2147483647 h 2313"/>
              <a:gd name="T66" fmla="*/ 2147483647 w 2312"/>
              <a:gd name="T67" fmla="*/ 2147483647 h 2313"/>
              <a:gd name="T68" fmla="*/ 2147483647 w 2312"/>
              <a:gd name="T69" fmla="*/ 2147483647 h 2313"/>
              <a:gd name="T70" fmla="*/ 2147483647 w 2312"/>
              <a:gd name="T71" fmla="*/ 2147483647 h 2313"/>
              <a:gd name="T72" fmla="*/ 2147483647 w 2312"/>
              <a:gd name="T73" fmla="*/ 2147483647 h 2313"/>
              <a:gd name="T74" fmla="*/ 2147483647 w 2312"/>
              <a:gd name="T75" fmla="*/ 1996916496 h 2313"/>
              <a:gd name="T76" fmla="*/ 2147483647 w 2312"/>
              <a:gd name="T77" fmla="*/ 1943944057 h 2313"/>
              <a:gd name="T78" fmla="*/ 2147483647 w 2312"/>
              <a:gd name="T79" fmla="*/ 1661421429 h 2313"/>
              <a:gd name="T80" fmla="*/ 2147483647 w 2312"/>
              <a:gd name="T81" fmla="*/ 1581159506 h 2313"/>
              <a:gd name="T82" fmla="*/ 2147483647 w 2312"/>
              <a:gd name="T83" fmla="*/ 1367663221 h 2313"/>
              <a:gd name="T84" fmla="*/ 2147483647 w 2312"/>
              <a:gd name="T85" fmla="*/ 1059457639 h 2313"/>
              <a:gd name="T86" fmla="*/ 2147483647 w 2312"/>
              <a:gd name="T87" fmla="*/ 804224495 h 2313"/>
              <a:gd name="T88" fmla="*/ 2147483647 w 2312"/>
              <a:gd name="T89" fmla="*/ 1004879937 h 2313"/>
              <a:gd name="T90" fmla="*/ 2147483647 w 2312"/>
              <a:gd name="T91" fmla="*/ 844356090 h 2313"/>
              <a:gd name="T92" fmla="*/ 2147483647 w 2312"/>
              <a:gd name="T93" fmla="*/ 375625395 h 2313"/>
              <a:gd name="T94" fmla="*/ 2147483647 w 2312"/>
              <a:gd name="T95" fmla="*/ 227943659 h 2313"/>
              <a:gd name="T96" fmla="*/ 2147483647 w 2312"/>
              <a:gd name="T97" fmla="*/ 616411164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Freeform 9"/>
          <p:cNvSpPr>
            <a:spLocks/>
          </p:cNvSpPr>
          <p:nvPr/>
        </p:nvSpPr>
        <p:spPr bwMode="hidden">
          <a:xfrm>
            <a:off x="7146925" y="2555875"/>
            <a:ext cx="2008188" cy="3997325"/>
          </a:xfrm>
          <a:custGeom>
            <a:avLst/>
            <a:gdLst>
              <a:gd name="T0" fmla="*/ 2147483647 w 1265"/>
              <a:gd name="T1" fmla="*/ 0 h 2518"/>
              <a:gd name="T2" fmla="*/ 2147483647 w 1265"/>
              <a:gd name="T3" fmla="*/ 45362813 h 2518"/>
              <a:gd name="T4" fmla="*/ 2147483647 w 1265"/>
              <a:gd name="T5" fmla="*/ 937498125 h 2518"/>
              <a:gd name="T6" fmla="*/ 2147483647 w 1265"/>
              <a:gd name="T7" fmla="*/ 1078626875 h 2518"/>
              <a:gd name="T8" fmla="*/ 1789311383 w 1265"/>
              <a:gd name="T9" fmla="*/ 320060638 h 2518"/>
              <a:gd name="T10" fmla="*/ 1376005655 w 1265"/>
              <a:gd name="T11" fmla="*/ 551915013 h 2518"/>
              <a:gd name="T12" fmla="*/ 1766630765 w 1265"/>
              <a:gd name="T13" fmla="*/ 1398687513 h 2518"/>
              <a:gd name="T14" fmla="*/ 1491932871 w 1265"/>
              <a:gd name="T15" fmla="*/ 1675904700 h 2518"/>
              <a:gd name="T16" fmla="*/ 597277974 w 1265"/>
              <a:gd name="T17" fmla="*/ 1353324700 h 2518"/>
              <a:gd name="T18" fmla="*/ 390625110 w 1265"/>
              <a:gd name="T19" fmla="*/ 1698585313 h 2518"/>
              <a:gd name="T20" fmla="*/ 1076107780 w 1265"/>
              <a:gd name="T21" fmla="*/ 2147483647 h 2518"/>
              <a:gd name="T22" fmla="*/ 965220878 w 1265"/>
              <a:gd name="T23" fmla="*/ 2147483647 h 2518"/>
              <a:gd name="T24" fmla="*/ 22682206 w 1265"/>
              <a:gd name="T25" fmla="*/ 2147483647 h 2518"/>
              <a:gd name="T26" fmla="*/ 0 w 1265"/>
              <a:gd name="T27" fmla="*/ 2147483647 h 2518"/>
              <a:gd name="T28" fmla="*/ 965220878 w 1265"/>
              <a:gd name="T29" fmla="*/ 2147483647 h 2518"/>
              <a:gd name="T30" fmla="*/ 1055946525 w 1265"/>
              <a:gd name="T31" fmla="*/ 2147483647 h 2518"/>
              <a:gd name="T32" fmla="*/ 342741335 w 1265"/>
              <a:gd name="T33" fmla="*/ 2147483647 h 2518"/>
              <a:gd name="T34" fmla="*/ 597277974 w 1265"/>
              <a:gd name="T35" fmla="*/ 2147483647 h 2518"/>
              <a:gd name="T36" fmla="*/ 1398687861 w 1265"/>
              <a:gd name="T37" fmla="*/ 2147483647 h 2518"/>
              <a:gd name="T38" fmla="*/ 1698585735 w 1265"/>
              <a:gd name="T39" fmla="*/ 2147483647 h 2518"/>
              <a:gd name="T40" fmla="*/ 1282760644 w 1265"/>
              <a:gd name="T41" fmla="*/ 2147483647 h 2518"/>
              <a:gd name="T42" fmla="*/ 1673384167 w 1265"/>
              <a:gd name="T43" fmla="*/ 2147483647 h 2518"/>
              <a:gd name="T44" fmla="*/ 2147483647 w 1265"/>
              <a:gd name="T45" fmla="*/ 2147483647 h 2518"/>
              <a:gd name="T46" fmla="*/ 2147483647 w 1265"/>
              <a:gd name="T47" fmla="*/ 2147483647 h 2518"/>
              <a:gd name="T48" fmla="*/ 2147483647 w 1265"/>
              <a:gd name="T49" fmla="*/ 2147483647 h 2518"/>
              <a:gd name="T50" fmla="*/ 2147483647 w 1265"/>
              <a:gd name="T51" fmla="*/ 2147483647 h 2518"/>
              <a:gd name="T52" fmla="*/ 2147483647 w 1265"/>
              <a:gd name="T53" fmla="*/ 0 h 25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Freeform 10"/>
          <p:cNvSpPr>
            <a:spLocks/>
          </p:cNvSpPr>
          <p:nvPr/>
        </p:nvSpPr>
        <p:spPr bwMode="hidden">
          <a:xfrm rot="16200000">
            <a:off x="3977481" y="-853281"/>
            <a:ext cx="1722438" cy="3429000"/>
          </a:xfrm>
          <a:custGeom>
            <a:avLst/>
            <a:gdLst>
              <a:gd name="T0" fmla="*/ 2147483647 w 1265"/>
              <a:gd name="T1" fmla="*/ 0 h 2518"/>
              <a:gd name="T2" fmla="*/ 2091294353 w 1265"/>
              <a:gd name="T3" fmla="*/ 33380321 h 2518"/>
              <a:gd name="T4" fmla="*/ 2057922628 w 1265"/>
              <a:gd name="T5" fmla="*/ 689869044 h 2518"/>
              <a:gd name="T6" fmla="*/ 1753869430 w 1265"/>
              <a:gd name="T7" fmla="*/ 793719536 h 2518"/>
              <a:gd name="T8" fmla="*/ 1316329330 w 1265"/>
              <a:gd name="T9" fmla="*/ 235519735 h 2518"/>
              <a:gd name="T10" fmla="*/ 1012276132 w 1265"/>
              <a:gd name="T11" fmla="*/ 406132231 h 2518"/>
              <a:gd name="T12" fmla="*/ 1299642786 w 1265"/>
              <a:gd name="T13" fmla="*/ 1029239271 h 2518"/>
              <a:gd name="T14" fmla="*/ 1097559279 w 1265"/>
              <a:gd name="T15" fmla="*/ 1233233450 h 2518"/>
              <a:gd name="T16" fmla="*/ 439394615 w 1265"/>
              <a:gd name="T17" fmla="*/ 995858950 h 2518"/>
              <a:gd name="T18" fmla="*/ 287368016 w 1265"/>
              <a:gd name="T19" fmla="*/ 1249923610 h 2518"/>
              <a:gd name="T20" fmla="*/ 791651567 w 1265"/>
              <a:gd name="T21" fmla="*/ 1689436162 h 2518"/>
              <a:gd name="T22" fmla="*/ 710076087 w 1265"/>
              <a:gd name="T23" fmla="*/ 2026952986 h 2518"/>
              <a:gd name="T24" fmla="*/ 16685182 w 1265"/>
              <a:gd name="T25" fmla="*/ 2078878232 h 2518"/>
              <a:gd name="T26" fmla="*/ 0 w 1265"/>
              <a:gd name="T27" fmla="*/ 2147483647 h 2518"/>
              <a:gd name="T28" fmla="*/ 710076087 w 1265"/>
              <a:gd name="T29" fmla="*/ 2147483647 h 2518"/>
              <a:gd name="T30" fmla="*/ 776819538 w 1265"/>
              <a:gd name="T31" fmla="*/ 2147483647 h 2518"/>
              <a:gd name="T32" fmla="*/ 252141776 w 1265"/>
              <a:gd name="T33" fmla="*/ 2147483647 h 2518"/>
              <a:gd name="T34" fmla="*/ 439394615 w 1265"/>
              <a:gd name="T35" fmla="*/ 2147483647 h 2518"/>
              <a:gd name="T36" fmla="*/ 1028961314 w 1265"/>
              <a:gd name="T37" fmla="*/ 2147483647 h 2518"/>
              <a:gd name="T38" fmla="*/ 1249585878 w 1265"/>
              <a:gd name="T39" fmla="*/ 2147483647 h 2518"/>
              <a:gd name="T40" fmla="*/ 943678166 w 1265"/>
              <a:gd name="T41" fmla="*/ 2147483647 h 2518"/>
              <a:gd name="T42" fmla="*/ 1231046182 w 1265"/>
              <a:gd name="T43" fmla="*/ 2147483647 h 2518"/>
              <a:gd name="T44" fmla="*/ 1753869430 w 1265"/>
              <a:gd name="T45" fmla="*/ 2147483647 h 2518"/>
              <a:gd name="T46" fmla="*/ 2057922628 w 1265"/>
              <a:gd name="T47" fmla="*/ 2147483647 h 2518"/>
              <a:gd name="T48" fmla="*/ 2126520593 w 1265"/>
              <a:gd name="T49" fmla="*/ 2147483647 h 2518"/>
              <a:gd name="T50" fmla="*/ 2147483647 w 1265"/>
              <a:gd name="T51" fmla="*/ 2147483647 h 2518"/>
              <a:gd name="T52" fmla="*/ 2147483647 w 1265"/>
              <a:gd name="T53" fmla="*/ 0 h 25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pic>
        <p:nvPicPr>
          <p:cNvPr id="13" name="Picture 11" descr="Facban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3175" y="-3175"/>
            <a:ext cx="803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24" name="Rectangle 12"/>
          <p:cNvSpPr>
            <a:spLocks noGrp="1" noChangeArrowheads="1"/>
          </p:cNvSpPr>
          <p:nvPr>
            <p:ph type="ctrTitle"/>
          </p:nvPr>
        </p:nvSpPr>
        <p:spPr>
          <a:xfrm>
            <a:off x="1143000" y="2286000"/>
            <a:ext cx="7772400" cy="1143000"/>
          </a:xfrm>
        </p:spPr>
        <p:txBody>
          <a:bodyPr/>
          <a:lstStyle>
            <a:lvl1pPr>
              <a:defRPr/>
            </a:lvl1pPr>
          </a:lstStyle>
          <a:p>
            <a:r>
              <a:rPr lang="en-US"/>
              <a:t>Click to edit Master title style</a:t>
            </a:r>
          </a:p>
        </p:txBody>
      </p:sp>
      <p:sp>
        <p:nvSpPr>
          <p:cNvPr id="166925" name="Rectangle 13"/>
          <p:cNvSpPr>
            <a:spLocks noGrp="1" noChangeArrowheads="1"/>
          </p:cNvSpPr>
          <p:nvPr>
            <p:ph type="subTitle" idx="1"/>
          </p:nvPr>
        </p:nvSpPr>
        <p:spPr>
          <a:xfrm>
            <a:off x="2133600" y="4114800"/>
            <a:ext cx="6400800" cy="1752600"/>
          </a:xfrm>
        </p:spPr>
        <p:txBody>
          <a:bodyPr/>
          <a:lstStyle>
            <a:lvl1pPr marL="0" indent="0">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bwMode="auto">
          <a:xfrm>
            <a:off x="11430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400">
                <a:solidFill>
                  <a:schemeClr val="tx2"/>
                </a:solidFill>
                <a:latin typeface="+mn-lt"/>
              </a:defRPr>
            </a:lvl1pPr>
          </a:lstStyle>
          <a:p>
            <a:pPr>
              <a:defRPr/>
            </a:pPr>
            <a:endParaRPr lang="en-US"/>
          </a:p>
        </p:txBody>
      </p:sp>
      <p:sp>
        <p:nvSpPr>
          <p:cNvPr id="15" name="Rectangle 15"/>
          <p:cNvSpPr>
            <a:spLocks noGrp="1" noChangeArrowheads="1"/>
          </p:cNvSpPr>
          <p:nvPr>
            <p:ph type="ftr" sz="quarter" idx="11"/>
          </p:nvPr>
        </p:nvSpPr>
        <p:spPr bwMode="auto">
          <a:xfrm>
            <a:off x="35814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400">
                <a:solidFill>
                  <a:schemeClr val="tx2"/>
                </a:solidFill>
                <a:latin typeface="+mn-lt"/>
              </a:defRPr>
            </a:lvl1pPr>
          </a:lstStyle>
          <a:p>
            <a:pPr>
              <a:defRPr/>
            </a:pPr>
            <a:endParaRPr lang="en-US"/>
          </a:p>
        </p:txBody>
      </p:sp>
      <p:sp>
        <p:nvSpPr>
          <p:cNvPr id="16" name="Rectangle 16"/>
          <p:cNvSpPr>
            <a:spLocks noGrp="1" noChangeArrowheads="1"/>
          </p:cNvSpPr>
          <p:nvPr>
            <p:ph type="sldNum" sz="quarter" idx="12"/>
          </p:nvPr>
        </p:nvSpPr>
        <p:spPr bwMode="auto">
          <a:xfrm>
            <a:off x="70104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400">
                <a:solidFill>
                  <a:schemeClr val="tx2"/>
                </a:solidFill>
                <a:latin typeface="+mn-lt"/>
              </a:defRPr>
            </a:lvl1pPr>
          </a:lstStyle>
          <a:p>
            <a:pPr>
              <a:defRPr/>
            </a:pPr>
            <a:fld id="{1FBA139C-06A6-4500-90DA-3F93E7706BB5}" type="slidenum">
              <a:rPr lang="en-US"/>
              <a:pPr>
                <a:defRPr/>
              </a:pPr>
              <a:t>‹#›</a:t>
            </a:fld>
            <a:endParaRPr lang="en-US"/>
          </a:p>
        </p:txBody>
      </p:sp>
    </p:spTree>
    <p:extLst>
      <p:ext uri="{BB962C8B-B14F-4D97-AF65-F5344CB8AC3E}">
        <p14:creationId xmlns:p14="http://schemas.microsoft.com/office/powerpoint/2010/main" val="349434364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85433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304800"/>
            <a:ext cx="17716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52600" y="304800"/>
            <a:ext cx="51625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685708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177806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9738478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1905000"/>
            <a:ext cx="3467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1905000"/>
            <a:ext cx="3467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980176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582710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3398348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072277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6142709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4550654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1026" name="Rectangle 1035"/>
          <p:cNvSpPr>
            <a:spLocks noGrp="1" noChangeArrowheads="1"/>
          </p:cNvSpPr>
          <p:nvPr>
            <p:ph type="title"/>
          </p:nvPr>
        </p:nvSpPr>
        <p:spPr bwMode="auto">
          <a:xfrm>
            <a:off x="1752600" y="304800"/>
            <a:ext cx="708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1036"/>
          <p:cNvSpPr>
            <a:spLocks noGrp="1" noChangeArrowheads="1"/>
          </p:cNvSpPr>
          <p:nvPr>
            <p:ph type="body" idx="1"/>
          </p:nvPr>
        </p:nvSpPr>
        <p:spPr bwMode="auto">
          <a:xfrm>
            <a:off x="1752600" y="1905000"/>
            <a:ext cx="7086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70"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FFFF00"/>
        </a:buClr>
        <a:buSzPct val="80000"/>
        <a:buFont typeface="Wingdings" pitchFamily="2" charset="2"/>
        <a:buBlip>
          <a:blip r:embed="rId1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SzPct val="70000"/>
        <a:buFont typeface="Wingdings" pitchFamily="2" charset="2"/>
        <a:buBlip>
          <a:blip r:embed="rId14"/>
        </a:buBlip>
        <a:defRPr sz="2800">
          <a:solidFill>
            <a:schemeClr val="tx1"/>
          </a:solidFill>
          <a:latin typeface="+mn-lt"/>
        </a:defRPr>
      </a:lvl2pPr>
      <a:lvl3pPr marL="1143000" indent="-228600" algn="l" rtl="0" eaLnBrk="0" fontAlgn="base" hangingPunct="0">
        <a:spcBef>
          <a:spcPct val="20000"/>
        </a:spcBef>
        <a:spcAft>
          <a:spcPct val="0"/>
        </a:spcAft>
        <a:buClr>
          <a:srgbClr val="009900"/>
        </a:buClr>
        <a:buSzPct val="6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fedstats.gov/"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www.usaspending.gov/index.php" TargetMode="External"/><Relationship Id="rId4" Type="http://schemas.openxmlformats.org/officeDocument/2006/relationships/hyperlink" Target="http://www.data.gov/"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hyperlink" Target="http://factfinder.census.gov/home/saff/main.html?_lang=en"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ire.org/getcensus" TargetMode="External"/><Relationship Id="rId5" Type="http://schemas.openxmlformats.org/officeDocument/2006/relationships/hyperlink" Target="http://factfinder.census.gov/servlet/DownloadDatasetServlet?_lang=en" TargetMode="External"/><Relationship Id="rId4" Type="http://schemas.openxmlformats.org/officeDocument/2006/relationships/hyperlink" Target="http://factfinder.census.gov/servlet/DatasetMainPageServlet?_program=ACS&amp;_submenuId=datasets_1&amp;_lang=en&amp;_t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8" Type="http://schemas.openxmlformats.org/officeDocument/2006/relationships/hyperlink" Target="http://www.nsopw.gov/Core/OffenderSearchCriteria.aspx?Advanced=1" TargetMode="External"/><Relationship Id="rId3" Type="http://schemas.openxmlformats.org/officeDocument/2006/relationships/hyperlink" Target="http://www.brbpub.com/" TargetMode="External"/><Relationship Id="rId7" Type="http://schemas.openxmlformats.org/officeDocument/2006/relationships/hyperlink" Target="http://www.epa.gov/epahome/commsearch.ht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afetydata.fra.dot.gov/OfficeofSafety/publicsite/on_the_fly_download.aspx" TargetMode="External"/><Relationship Id="rId5" Type="http://schemas.openxmlformats.org/officeDocument/2006/relationships/hyperlink" Target="http://www-fars.nhtsa.dot.gov/Main/index.aspx" TargetMode="External"/><Relationship Id="rId4" Type="http://schemas.openxmlformats.org/officeDocument/2006/relationships/hyperlink" Target="http://osha.gov/" TargetMode="External"/><Relationship Id="rId9" Type="http://schemas.openxmlformats.org/officeDocument/2006/relationships/hyperlink" Target="http://www.bls.gov/"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5.jpeg"/></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sos.mo.gov/archives/localrecs/schedules/"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ttp://www.statearchivists.org/arc/states/res_sch_genlloc.htm" TargetMode="External"/><Relationship Id="rId4" Type="http://schemas.openxmlformats.org/officeDocument/2006/relationships/hyperlink" Target="http://www.cyberdriveillinois.com/departments/archives/records_management/recman.html#Local%20Records%20Management%20Services"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arkleg.state.ar.us/assembly/2011/2011R/Pages/Home.aspx" TargetMode="External"/><Relationship Id="rId7" Type="http://schemas.openxmlformats.org/officeDocument/2006/relationships/hyperlink" Target="http://openmissouri.org/"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dese.mo.gov/vr/documents/09annualreportfinal.pdf" TargetMode="External"/><Relationship Id="rId5" Type="http://schemas.openxmlformats.org/officeDocument/2006/relationships/hyperlink" Target="http://www.legaudit.state.ar.us/#search" TargetMode="External"/><Relationship Id="rId4" Type="http://schemas.openxmlformats.org/officeDocument/2006/relationships/hyperlink" Target="http://www.auditor.mo.gov/auditreports/default.htm"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ago.mo.gov/consumercomplaint.htm"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pr.mo.gov/nursing-complaint-form.asp"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google.com/advanced_search?q=xxxholic&amp;hl=en&amp;biw=1280&amp;bih=581&amp;prmd=ivns"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guidestar.org/" TargetMode="External"/><Relationship Id="rId7" Type="http://schemas.openxmlformats.org/officeDocument/2006/relationships/image" Target="../media/image50.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hyperlink" Target="http://harvester.census.gov/sac/"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isp.state.il.us/sor/sor.cfm"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hyperlink" Target="http://www.data.gov/catalog/raw/category/0/agency/0/filter/inspection/type/sort/page/1/count/25" TargetMode="External"/><Relationship Id="rId4" Type="http://schemas.openxmlformats.org/officeDocument/2006/relationships/hyperlink" Target="http://www.westnile.ca.gov/"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documentcloud.org/"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6.xml.rels><?xml version="1.0" encoding="UTF-8" standalone="yes"?>
<Relationships xmlns="http://schemas.openxmlformats.org/package/2006/relationships"><Relationship Id="rId3" Type="http://schemas.openxmlformats.org/officeDocument/2006/relationships/hyperlink" Target="http://www.freep.com/article/20110720/NEWS01/107200398/City-Detroit-spent-210-000-funds-poor-buy-ritzy-office-furnishings?odyssey=tab|topnews|text|FRONTPAG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freep.com/assets/freep/pdf/C4177016719.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026"/>
          <p:cNvSpPr txBox="1">
            <a:spLocks noChangeArrowheads="1"/>
          </p:cNvSpPr>
          <p:nvPr/>
        </p:nvSpPr>
        <p:spPr bwMode="auto">
          <a:xfrm>
            <a:off x="168499" y="304800"/>
            <a:ext cx="8610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a:r>
              <a:rPr lang="en-US" sz="4000" dirty="0" smtClean="0"/>
              <a:t>Building a document (and data) state of mind</a:t>
            </a:r>
            <a:endParaRPr lang="en-US" sz="3600" dirty="0">
              <a:latin typeface="Times New Roman" pitchFamily="18" charset="0"/>
            </a:endParaRPr>
          </a:p>
          <a:p>
            <a:pPr algn="ctr"/>
            <a:endParaRPr lang="en-US" sz="3200" dirty="0">
              <a:latin typeface="Times New Roman" pitchFamily="18" charset="0"/>
            </a:endParaRPr>
          </a:p>
        </p:txBody>
      </p:sp>
      <p:sp>
        <p:nvSpPr>
          <p:cNvPr id="3076" name="Text Box 1026"/>
          <p:cNvSpPr txBox="1">
            <a:spLocks noChangeArrowheads="1"/>
          </p:cNvSpPr>
          <p:nvPr/>
        </p:nvSpPr>
        <p:spPr bwMode="auto">
          <a:xfrm>
            <a:off x="609600" y="4267200"/>
            <a:ext cx="8153400"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a:r>
              <a:rPr lang="en-US" sz="3200" dirty="0" smtClean="0"/>
              <a:t>IRE Better Watchdog Workshop, St. Louis</a:t>
            </a:r>
          </a:p>
          <a:p>
            <a:pPr algn="ctr"/>
            <a:r>
              <a:rPr lang="en-US" sz="2800" dirty="0" smtClean="0"/>
              <a:t>Jennifer LaFleur, </a:t>
            </a:r>
            <a:r>
              <a:rPr lang="en-US" sz="2800" dirty="0" err="1" smtClean="0"/>
              <a:t>ProPublica</a:t>
            </a:r>
            <a:endParaRPr lang="en-US" sz="2800" dirty="0" smtClean="0"/>
          </a:p>
          <a:p>
            <a:pPr algn="ctr"/>
            <a:r>
              <a:rPr lang="en-US" sz="2800" dirty="0" smtClean="0"/>
              <a:t>(with materials from Jaimi Dowdell)</a:t>
            </a:r>
            <a:endParaRPr lang="en-US" sz="2800" dirty="0"/>
          </a:p>
          <a:p>
            <a:pPr algn="ctr">
              <a:spcBef>
                <a:spcPct val="50000"/>
              </a:spcBef>
            </a:pPr>
            <a:endParaRPr lang="en-US" sz="3600" dirty="0">
              <a:latin typeface="Times New Roman" pitchFamily="18" charset="0"/>
            </a:endParaRPr>
          </a:p>
          <a:p>
            <a:pPr algn="ctr"/>
            <a:endParaRPr lang="en-US" sz="3200" dirty="0">
              <a:latin typeface="Times New Roman" pitchFamily="18" charset="0"/>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219200"/>
            <a:ext cx="3144595" cy="2788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descr="IRE logo new.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682972"/>
            <a:ext cx="1143000" cy="80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NicarWebgraphic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5682972"/>
            <a:ext cx="1143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33400"/>
            <a:ext cx="7710488" cy="4989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5931" y="863770"/>
            <a:ext cx="4616069" cy="572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17069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04800"/>
            <a:ext cx="6429375" cy="600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513278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5334000"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4"/>
          <p:cNvSpPr txBox="1">
            <a:spLocks noChangeArrowheads="1"/>
          </p:cNvSpPr>
          <p:nvPr/>
        </p:nvSpPr>
        <p:spPr bwMode="auto">
          <a:xfrm>
            <a:off x="6019800" y="609600"/>
            <a:ext cx="2362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r>
              <a:rPr lang="en-US" u="sng"/>
              <a:t>Source:</a:t>
            </a:r>
            <a:r>
              <a:rPr lang="en-US"/>
              <a:t>  Medicaid outcomes data for dialysis facilities</a:t>
            </a:r>
          </a:p>
          <a:p>
            <a:pPr eaLnBrk="1" hangingPunct="1"/>
            <a:endParaRPr lang="en-US"/>
          </a:p>
          <a:p>
            <a:pPr eaLnBrk="1" hangingPunct="1"/>
            <a:r>
              <a:rPr lang="en-US" u="sng"/>
              <a:t>Findings:</a:t>
            </a:r>
            <a:r>
              <a:rPr lang="en-US"/>
              <a:t> A CMS online tool did not tell the whole story about facilities.  In some counties the gap in measures, such as survival rate were vast. </a:t>
            </a: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371600"/>
            <a:ext cx="64008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larin_db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990600"/>
            <a:ext cx="3902075"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609600" y="304800"/>
            <a:ext cx="2590800" cy="4343400"/>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eaLnBrk="1" hangingPunct="1"/>
            <a:r>
              <a:rPr lang="en-US" sz="3600" dirty="0" smtClean="0">
                <a:latin typeface="Arial Narrow" pitchFamily="34" charset="0"/>
              </a:rPr>
              <a:t>Documents also can be difficult to manage</a:t>
            </a:r>
          </a:p>
          <a:p>
            <a:pPr eaLnBrk="1" hangingPunct="1"/>
            <a:r>
              <a:rPr lang="en-US" sz="3600" dirty="0" smtClean="0">
                <a:latin typeface="Arial Narrow" pitchFamily="34" charset="0"/>
              </a:rPr>
              <a:t>(</a:t>
            </a:r>
            <a:r>
              <a:rPr lang="en-US" sz="3600" dirty="0" err="1" smtClean="0">
                <a:latin typeface="Arial Narrow" pitchFamily="34" charset="0"/>
              </a:rPr>
              <a:t>Tho</a:t>
            </a:r>
            <a:r>
              <a:rPr lang="en-US" sz="3600" dirty="0" smtClean="0">
                <a:latin typeface="Arial Narrow" pitchFamily="34" charset="0"/>
              </a:rPr>
              <a:t>’ I’ll give you some ways to deal with them later)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028" descr="jen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04800"/>
            <a:ext cx="4941888"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304800" y="304800"/>
            <a:ext cx="2895600" cy="4343400"/>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eaLnBrk="1" hangingPunct="1"/>
            <a:r>
              <a:rPr lang="en-US" sz="3600" dirty="0" smtClean="0">
                <a:latin typeface="Arial Narrow" pitchFamily="34" charset="0"/>
              </a:rPr>
              <a:t>Even if you have to enter the information,</a:t>
            </a:r>
          </a:p>
          <a:p>
            <a:pPr eaLnBrk="1" hangingPunct="1"/>
            <a:r>
              <a:rPr lang="en-US" sz="3600" dirty="0" smtClean="0">
                <a:latin typeface="Arial Narrow" pitchFamily="34" charset="0"/>
              </a:rPr>
              <a:t>Dealing with it electronically will be easier…</a:t>
            </a:r>
          </a:p>
          <a:p>
            <a:pPr eaLnBrk="1" hangingPunct="1"/>
            <a:r>
              <a:rPr lang="en-US" sz="3600" dirty="0" smtClean="0">
                <a:latin typeface="Arial Narrow" pitchFamily="34" charset="0"/>
              </a:rPr>
              <a:t>Really.</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latin typeface="Arial Narrow" pitchFamily="34" charset="0"/>
              </a:rPr>
              <a:t>Why data?</a:t>
            </a:r>
          </a:p>
        </p:txBody>
      </p:sp>
      <p:sp>
        <p:nvSpPr>
          <p:cNvPr id="6147" name="Rectangle 3"/>
          <p:cNvSpPr>
            <a:spLocks noGrp="1" noChangeArrowheads="1"/>
          </p:cNvSpPr>
          <p:nvPr>
            <p:ph type="body" idx="1"/>
          </p:nvPr>
        </p:nvSpPr>
        <p:spPr/>
        <p:txBody>
          <a:bodyPr/>
          <a:lstStyle/>
          <a:p>
            <a:pPr eaLnBrk="1" hangingPunct="1"/>
            <a:r>
              <a:rPr lang="en-US" dirty="0" smtClean="0">
                <a:solidFill>
                  <a:srgbClr val="FFFFFF"/>
                </a:solidFill>
                <a:latin typeface="Arial Narrow" pitchFamily="34" charset="0"/>
              </a:rPr>
              <a:t>Doing stories based on data analysis</a:t>
            </a:r>
          </a:p>
          <a:p>
            <a:pPr eaLnBrk="1" hangingPunct="1"/>
            <a:r>
              <a:rPr lang="en-US" dirty="0" smtClean="0">
                <a:solidFill>
                  <a:srgbClr val="FFFFFF"/>
                </a:solidFill>
                <a:latin typeface="Arial Narrow" pitchFamily="34" charset="0"/>
              </a:rPr>
              <a:t>Involves using software such as Access, Excel, mapping and statistics</a:t>
            </a:r>
          </a:p>
          <a:p>
            <a:pPr eaLnBrk="1" hangingPunct="1"/>
            <a:r>
              <a:rPr lang="en-US" dirty="0" smtClean="0">
                <a:solidFill>
                  <a:srgbClr val="FFFFFF"/>
                </a:solidFill>
                <a:latin typeface="Arial Narrow" pitchFamily="34" charset="0"/>
              </a:rPr>
              <a:t>But it’s really just working with public records that are in a computer</a:t>
            </a:r>
          </a:p>
          <a:p>
            <a:pPr eaLnBrk="1" hangingPunct="1"/>
            <a:r>
              <a:rPr lang="en-US" dirty="0" smtClean="0">
                <a:solidFill>
                  <a:srgbClr val="FFFFFF"/>
                </a:solidFill>
                <a:latin typeface="Arial Narrow" pitchFamily="34" charset="0"/>
              </a:rPr>
              <a:t>And analyzing data on a computer is easier than counting thousands of sheets of paper</a:t>
            </a:r>
          </a:p>
          <a:p>
            <a:pPr eaLnBrk="1" hangingPunct="1">
              <a:buFont typeface="Wingdings" pitchFamily="2" charset="2"/>
              <a:buNone/>
            </a:pPr>
            <a:endParaRPr lang="en-US" dirty="0" smtClean="0">
              <a:solidFill>
                <a:srgbClr val="FFFFFF"/>
              </a:solidFill>
              <a:latin typeface="Arial Narrow" pitchFamily="34" charset="0"/>
            </a:endParaRPr>
          </a:p>
          <a:p>
            <a:pPr eaLnBrk="1" hangingPunct="1">
              <a:buFont typeface="Wingdings" pitchFamily="2" charset="2"/>
              <a:buNone/>
            </a:pPr>
            <a:endParaRPr lang="en-US" dirty="0" smtClean="0">
              <a:latin typeface="Arial Narrow" pitchFamily="34" charset="0"/>
            </a:endParaRPr>
          </a:p>
        </p:txBody>
      </p:sp>
      <p:pic>
        <p:nvPicPr>
          <p:cNvPr id="6148" name="Picture 4" descr="h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2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3600" dirty="0" smtClean="0">
                <a:latin typeface="Arial Narrow" pitchFamily="34" charset="0"/>
              </a:rPr>
              <a:t>Why use data</a:t>
            </a:r>
            <a:endParaRPr lang="en-US" dirty="0" smtClean="0">
              <a:latin typeface="Arial Narrow" pitchFamily="34" charset="0"/>
            </a:endParaRPr>
          </a:p>
        </p:txBody>
      </p:sp>
      <p:sp>
        <p:nvSpPr>
          <p:cNvPr id="8195" name="Rectangle 3"/>
          <p:cNvSpPr>
            <a:spLocks noGrp="1" noChangeArrowheads="1"/>
          </p:cNvSpPr>
          <p:nvPr>
            <p:ph type="body" idx="1"/>
          </p:nvPr>
        </p:nvSpPr>
        <p:spPr/>
        <p:txBody>
          <a:bodyPr/>
          <a:lstStyle/>
          <a:p>
            <a:pPr eaLnBrk="1" hangingPunct="1"/>
            <a:r>
              <a:rPr lang="en-US" dirty="0" smtClean="0">
                <a:solidFill>
                  <a:srgbClr val="FFFFFF"/>
                </a:solidFill>
                <a:latin typeface="Arial Narrow" pitchFamily="34" charset="0"/>
              </a:rPr>
              <a:t>Databases give you more to the story</a:t>
            </a:r>
          </a:p>
          <a:p>
            <a:pPr eaLnBrk="1" hangingPunct="1">
              <a:buFont typeface="Wingdings" pitchFamily="2" charset="2"/>
              <a:buNone/>
            </a:pPr>
            <a:endParaRPr lang="en-US" dirty="0" smtClean="0">
              <a:solidFill>
                <a:srgbClr val="FFFFFF"/>
              </a:solidFill>
              <a:latin typeface="Arial Narrow" pitchFamily="34" charset="0"/>
            </a:endParaRPr>
          </a:p>
          <a:p>
            <a:pPr eaLnBrk="1" hangingPunct="1">
              <a:buFont typeface="Wingdings" pitchFamily="2" charset="2"/>
              <a:buNone/>
            </a:pPr>
            <a:endParaRPr lang="en-US" dirty="0" smtClean="0">
              <a:latin typeface="Arial Narrow" pitchFamily="34" charset="0"/>
            </a:endParaRPr>
          </a:p>
        </p:txBody>
      </p:sp>
      <p:pic>
        <p:nvPicPr>
          <p:cNvPr id="8196" name="Picture 4" descr="h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2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3600" smtClean="0">
                <a:latin typeface="Arial Narrow" pitchFamily="34" charset="0"/>
              </a:rPr>
              <a:t>Using data…</a:t>
            </a:r>
            <a:endParaRPr lang="en-US" smtClean="0">
              <a:latin typeface="Arial Narrow" pitchFamily="34" charset="0"/>
            </a:endParaRPr>
          </a:p>
        </p:txBody>
      </p:sp>
      <p:sp>
        <p:nvSpPr>
          <p:cNvPr id="11267" name="Rectangle 3"/>
          <p:cNvSpPr>
            <a:spLocks noGrp="1" noChangeArrowheads="1"/>
          </p:cNvSpPr>
          <p:nvPr>
            <p:ph type="body" idx="1"/>
          </p:nvPr>
        </p:nvSpPr>
        <p:spPr/>
        <p:txBody>
          <a:bodyPr/>
          <a:lstStyle/>
          <a:p>
            <a:pPr eaLnBrk="1" hangingPunct="1"/>
            <a:r>
              <a:rPr lang="en-US" dirty="0" smtClean="0">
                <a:solidFill>
                  <a:schemeClr val="accent2"/>
                </a:solidFill>
                <a:latin typeface="Arial Narrow" pitchFamily="34" charset="0"/>
              </a:rPr>
              <a:t>Databases give you more to the story</a:t>
            </a:r>
          </a:p>
          <a:p>
            <a:pPr eaLnBrk="1" hangingPunct="1"/>
            <a:r>
              <a:rPr lang="en-US" dirty="0" smtClean="0">
                <a:latin typeface="Arial Narrow" pitchFamily="34" charset="0"/>
              </a:rPr>
              <a:t>You can pick the best examples </a:t>
            </a:r>
          </a:p>
          <a:p>
            <a:pPr eaLnBrk="1" hangingPunct="1">
              <a:buFont typeface="Wingdings" pitchFamily="2" charset="2"/>
              <a:buNone/>
            </a:pPr>
            <a:endParaRPr lang="en-US" dirty="0" smtClean="0">
              <a:latin typeface="Arial Narrow" pitchFamily="34" charset="0"/>
            </a:endParaRPr>
          </a:p>
        </p:txBody>
      </p:sp>
      <p:pic>
        <p:nvPicPr>
          <p:cNvPr id="11268" name="Picture 4" descr="h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2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725" y="1019175"/>
            <a:ext cx="744855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3600" smtClean="0">
                <a:latin typeface="Arial Narrow" pitchFamily="34" charset="0"/>
              </a:rPr>
              <a:t>How to tell a better story with data</a:t>
            </a:r>
            <a:endParaRPr lang="en-US" smtClean="0">
              <a:latin typeface="Arial Narrow" pitchFamily="34" charset="0"/>
            </a:endParaRPr>
          </a:p>
        </p:txBody>
      </p:sp>
      <p:sp>
        <p:nvSpPr>
          <p:cNvPr id="13315" name="Rectangle 3"/>
          <p:cNvSpPr>
            <a:spLocks noGrp="1" noChangeArrowheads="1"/>
          </p:cNvSpPr>
          <p:nvPr>
            <p:ph type="body" idx="1"/>
          </p:nvPr>
        </p:nvSpPr>
        <p:spPr/>
        <p:txBody>
          <a:bodyPr/>
          <a:lstStyle/>
          <a:p>
            <a:pPr eaLnBrk="1" hangingPunct="1"/>
            <a:r>
              <a:rPr lang="en-US" dirty="0" smtClean="0">
                <a:solidFill>
                  <a:schemeClr val="accent2"/>
                </a:solidFill>
                <a:latin typeface="Arial Narrow" pitchFamily="34" charset="0"/>
              </a:rPr>
              <a:t>Databases give you more to the story</a:t>
            </a:r>
          </a:p>
          <a:p>
            <a:pPr eaLnBrk="1" hangingPunct="1"/>
            <a:r>
              <a:rPr lang="en-US" dirty="0" smtClean="0">
                <a:solidFill>
                  <a:schemeClr val="accent2"/>
                </a:solidFill>
                <a:latin typeface="Arial Narrow" pitchFamily="34" charset="0"/>
              </a:rPr>
              <a:t>Some of the best analogies are in the data</a:t>
            </a:r>
          </a:p>
          <a:p>
            <a:pPr eaLnBrk="1" hangingPunct="1"/>
            <a:r>
              <a:rPr lang="en-US" dirty="0" smtClean="0">
                <a:solidFill>
                  <a:srgbClr val="FFFFFF"/>
                </a:solidFill>
                <a:latin typeface="Arial Narrow" pitchFamily="34" charset="0"/>
              </a:rPr>
              <a:t>Contrasts are in the data</a:t>
            </a:r>
          </a:p>
          <a:p>
            <a:pPr eaLnBrk="1" hangingPunct="1">
              <a:buFont typeface="Wingdings" pitchFamily="2" charset="2"/>
              <a:buNone/>
            </a:pPr>
            <a:endParaRPr lang="en-US" dirty="0" smtClean="0">
              <a:latin typeface="Arial Narrow" pitchFamily="34" charset="0"/>
            </a:endParaRPr>
          </a:p>
        </p:txBody>
      </p:sp>
      <p:pic>
        <p:nvPicPr>
          <p:cNvPr id="13316" name="Picture 4" descr="h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2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163" y="1676400"/>
            <a:ext cx="654367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descr="cheney_hun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819400"/>
            <a:ext cx="3505200" cy="2798763"/>
          </a:xfrm>
          <a:prstGeom prst="rect">
            <a:avLst/>
          </a:prstGeom>
          <a:noFill/>
          <a:ln>
            <a:solidFill>
              <a:schemeClr val="tx1">
                <a:lumMod val="10000"/>
              </a:schemeClr>
            </a:solidFill>
          </a:ln>
          <a:extLst>
            <a:ext uri="{909E8E84-426E-40DD-AFC4-6F175D3DCCD1}">
              <a14:hiddenFill xmlns:a14="http://schemas.microsoft.com/office/drawing/2010/main">
                <a:solidFill>
                  <a:srgbClr val="FFFFFF"/>
                </a:solidFill>
              </a14:hiddenFill>
            </a:ext>
          </a:extLst>
        </p:spPr>
      </p:pic>
      <p:sp>
        <p:nvSpPr>
          <p:cNvPr id="9" name="Text Box 1026"/>
          <p:cNvSpPr txBox="1">
            <a:spLocks noChangeArrowheads="1"/>
          </p:cNvSpPr>
          <p:nvPr/>
        </p:nvSpPr>
        <p:spPr bwMode="auto">
          <a:xfrm>
            <a:off x="168499" y="304800"/>
            <a:ext cx="8610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a:r>
              <a:rPr lang="en-US" sz="4000" dirty="0" smtClean="0"/>
              <a:t>Behind many stories</a:t>
            </a:r>
            <a:endParaRPr lang="en-US" sz="3600" dirty="0">
              <a:latin typeface="Times New Roman" pitchFamily="18" charset="0"/>
            </a:endParaRPr>
          </a:p>
          <a:p>
            <a:pPr algn="ctr"/>
            <a:endParaRPr lang="en-US" sz="3200" dirty="0">
              <a:latin typeface="Times New Roman" pitchFamily="18" charset="0"/>
            </a:endParaRPr>
          </a:p>
        </p:txBody>
      </p:sp>
    </p:spTree>
    <p:extLst>
      <p:ext uri="{BB962C8B-B14F-4D97-AF65-F5344CB8AC3E}">
        <p14:creationId xmlns:p14="http://schemas.microsoft.com/office/powerpoint/2010/main" val="16898314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66863"/>
            <a:ext cx="8991600" cy="398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2" name="Object 3072"/>
          <p:cNvGraphicFramePr>
            <a:graphicFrameLocks noChangeAspect="1"/>
          </p:cNvGraphicFramePr>
          <p:nvPr/>
        </p:nvGraphicFramePr>
        <p:xfrm>
          <a:off x="1466850" y="1143000"/>
          <a:ext cx="6076950" cy="4343400"/>
        </p:xfrm>
        <a:graphic>
          <a:graphicData uri="http://schemas.openxmlformats.org/presentationml/2006/ole">
            <mc:AlternateContent xmlns:mc="http://schemas.openxmlformats.org/markup-compatibility/2006">
              <mc:Choice xmlns:v="urn:schemas-microsoft-com:vml" Requires="v">
                <p:oleObj spid="_x0000_s15375" name="Bitmap Image" r:id="rId4" imgW="3772427" imgH="2695951" progId="Paint.Picture">
                  <p:embed/>
                </p:oleObj>
              </mc:Choice>
              <mc:Fallback>
                <p:oleObj name="Bitmap Image" r:id="rId4" imgW="3772427" imgH="2695951" progId="Paint.Picture">
                  <p:embed/>
                  <p:pic>
                    <p:nvPicPr>
                      <p:cNvPr id="0" name="Object 30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6850" y="1143000"/>
                        <a:ext cx="607695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3" name="Text Box 1029"/>
          <p:cNvSpPr txBox="1">
            <a:spLocks noChangeArrowheads="1"/>
          </p:cNvSpPr>
          <p:nvPr/>
        </p:nvSpPr>
        <p:spPr bwMode="auto">
          <a:xfrm>
            <a:off x="669925" y="265113"/>
            <a:ext cx="538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r>
              <a:rPr lang="en-US" i="1"/>
              <a:t>Caution: This slide contains extreme nerdiness</a:t>
            </a:r>
          </a:p>
        </p:txBody>
      </p:sp>
      <p:pic>
        <p:nvPicPr>
          <p:cNvPr id="57351" name="Picture 10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1447800"/>
            <a:ext cx="6238875" cy="4608513"/>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3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3600" smtClean="0">
                <a:latin typeface="Arial Narrow" pitchFamily="34" charset="0"/>
              </a:rPr>
              <a:t>How to tell a better story with data</a:t>
            </a:r>
            <a:endParaRPr lang="en-US" smtClean="0">
              <a:latin typeface="Arial Narrow" pitchFamily="34" charset="0"/>
            </a:endParaRPr>
          </a:p>
        </p:txBody>
      </p:sp>
      <p:sp>
        <p:nvSpPr>
          <p:cNvPr id="17411" name="Rectangle 3"/>
          <p:cNvSpPr>
            <a:spLocks noGrp="1" noChangeArrowheads="1"/>
          </p:cNvSpPr>
          <p:nvPr>
            <p:ph type="body" idx="1"/>
          </p:nvPr>
        </p:nvSpPr>
        <p:spPr/>
        <p:txBody>
          <a:bodyPr/>
          <a:lstStyle/>
          <a:p>
            <a:pPr eaLnBrk="1" hangingPunct="1"/>
            <a:r>
              <a:rPr lang="en-US" smtClean="0">
                <a:solidFill>
                  <a:schemeClr val="accent2"/>
                </a:solidFill>
                <a:latin typeface="Arial Narrow" pitchFamily="34" charset="0"/>
              </a:rPr>
              <a:t>Databases give reporters more to the story</a:t>
            </a:r>
          </a:p>
          <a:p>
            <a:pPr eaLnBrk="1" hangingPunct="1"/>
            <a:r>
              <a:rPr lang="en-US" smtClean="0">
                <a:solidFill>
                  <a:schemeClr val="accent2"/>
                </a:solidFill>
                <a:latin typeface="Arial Narrow" pitchFamily="34" charset="0"/>
              </a:rPr>
              <a:t>Some of the best analogies are in the data</a:t>
            </a:r>
          </a:p>
          <a:p>
            <a:pPr eaLnBrk="1" hangingPunct="1"/>
            <a:r>
              <a:rPr lang="en-US" smtClean="0">
                <a:solidFill>
                  <a:schemeClr val="accent2"/>
                </a:solidFill>
                <a:latin typeface="Arial Narrow" pitchFamily="34" charset="0"/>
              </a:rPr>
              <a:t>Contrasts are in the data</a:t>
            </a:r>
          </a:p>
          <a:p>
            <a:pPr eaLnBrk="1" hangingPunct="1"/>
            <a:r>
              <a:rPr lang="en-US" smtClean="0">
                <a:solidFill>
                  <a:srgbClr val="FFFFFF"/>
                </a:solidFill>
                <a:latin typeface="Arial Narrow" pitchFamily="34" charset="0"/>
              </a:rPr>
              <a:t>Data can provide more powerful figures.</a:t>
            </a:r>
            <a:r>
              <a:rPr lang="en-US" smtClean="0"/>
              <a:t> </a:t>
            </a:r>
          </a:p>
        </p:txBody>
      </p:sp>
      <p:pic>
        <p:nvPicPr>
          <p:cNvPr id="17412" name="Picture 4" descr="h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2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617220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5105400"/>
            <a:ext cx="6224588" cy="71913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p:cNvSpPr txBox="1">
            <a:spLocks noChangeArrowheads="1"/>
          </p:cNvSpPr>
          <p:nvPr/>
        </p:nvSpPr>
        <p:spPr bwMode="auto">
          <a:xfrm>
            <a:off x="6172200" y="1752600"/>
            <a:ext cx="265747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r>
              <a:rPr lang="en-US"/>
              <a:t>Source: California Health Dept. data, Medicare billing data</a:t>
            </a:r>
          </a:p>
          <a:p>
            <a:pPr eaLnBrk="1" hangingPunct="1"/>
            <a:endParaRPr lang="en-US"/>
          </a:p>
          <a:p>
            <a:pPr eaLnBrk="1" hangingPunct="1"/>
            <a:r>
              <a:rPr lang="en-US"/>
              <a:t>Findings: Some hospitals had “alarming rates of a Third World nutritional disorder among its Medicare patients.”</a:t>
            </a:r>
          </a:p>
        </p:txBody>
      </p:sp>
      <p:pic>
        <p:nvPicPr>
          <p:cNvPr id="307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548" y="685800"/>
            <a:ext cx="5735638"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3625" y="323850"/>
            <a:ext cx="284797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3600" smtClean="0">
                <a:latin typeface="Arial Narrow" pitchFamily="34" charset="0"/>
              </a:rPr>
              <a:t>How to tell a better story with data</a:t>
            </a:r>
            <a:endParaRPr lang="en-US" smtClean="0">
              <a:latin typeface="Arial Narrow" pitchFamily="34" charset="0"/>
            </a:endParaRPr>
          </a:p>
        </p:txBody>
      </p:sp>
      <p:sp>
        <p:nvSpPr>
          <p:cNvPr id="21507" name="Rectangle 3"/>
          <p:cNvSpPr>
            <a:spLocks noGrp="1" noChangeArrowheads="1"/>
          </p:cNvSpPr>
          <p:nvPr>
            <p:ph type="body" idx="1"/>
          </p:nvPr>
        </p:nvSpPr>
        <p:spPr/>
        <p:txBody>
          <a:bodyPr/>
          <a:lstStyle/>
          <a:p>
            <a:pPr eaLnBrk="1" hangingPunct="1"/>
            <a:r>
              <a:rPr lang="en-US" smtClean="0">
                <a:solidFill>
                  <a:schemeClr val="accent2"/>
                </a:solidFill>
                <a:latin typeface="Arial Narrow" pitchFamily="34" charset="0"/>
              </a:rPr>
              <a:t>Databases give reporters more to the story</a:t>
            </a:r>
          </a:p>
          <a:p>
            <a:pPr eaLnBrk="1" hangingPunct="1"/>
            <a:r>
              <a:rPr lang="en-US" smtClean="0">
                <a:solidFill>
                  <a:schemeClr val="accent2"/>
                </a:solidFill>
                <a:latin typeface="Arial Narrow" pitchFamily="34" charset="0"/>
              </a:rPr>
              <a:t>Some of the best analogies are in the data</a:t>
            </a:r>
          </a:p>
          <a:p>
            <a:pPr eaLnBrk="1" hangingPunct="1"/>
            <a:r>
              <a:rPr lang="en-US" smtClean="0">
                <a:solidFill>
                  <a:schemeClr val="accent2"/>
                </a:solidFill>
                <a:latin typeface="Arial Narrow" pitchFamily="34" charset="0"/>
              </a:rPr>
              <a:t>Contrasts are in the data</a:t>
            </a:r>
          </a:p>
          <a:p>
            <a:pPr eaLnBrk="1" hangingPunct="1"/>
            <a:r>
              <a:rPr lang="en-US" smtClean="0">
                <a:solidFill>
                  <a:schemeClr val="accent2"/>
                </a:solidFill>
                <a:latin typeface="Arial Narrow" pitchFamily="34" charset="0"/>
              </a:rPr>
              <a:t>Data can provide more powerful figures</a:t>
            </a:r>
            <a:r>
              <a:rPr lang="en-US" smtClean="0">
                <a:latin typeface="Arial Narrow" pitchFamily="34" charset="0"/>
              </a:rPr>
              <a:t> </a:t>
            </a:r>
          </a:p>
          <a:p>
            <a:pPr eaLnBrk="1" hangingPunct="1"/>
            <a:r>
              <a:rPr lang="en-US" smtClean="0">
                <a:latin typeface="Arial Narrow" pitchFamily="34" charset="0"/>
              </a:rPr>
              <a:t>Connections</a:t>
            </a:r>
          </a:p>
        </p:txBody>
      </p:sp>
      <p:pic>
        <p:nvPicPr>
          <p:cNvPr id="21508" name="Picture 4" descr="h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2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025" y="538163"/>
            <a:ext cx="6457950"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3600" smtClean="0">
                <a:latin typeface="Arial Narrow" pitchFamily="34" charset="0"/>
              </a:rPr>
              <a:t>How to tell a better story with data</a:t>
            </a:r>
            <a:endParaRPr lang="en-US" smtClean="0">
              <a:latin typeface="Arial Narrow" pitchFamily="34" charset="0"/>
            </a:endParaRPr>
          </a:p>
        </p:txBody>
      </p:sp>
      <p:sp>
        <p:nvSpPr>
          <p:cNvPr id="24579" name="Rectangle 3"/>
          <p:cNvSpPr>
            <a:spLocks noGrp="1" noChangeArrowheads="1"/>
          </p:cNvSpPr>
          <p:nvPr>
            <p:ph type="body" idx="1"/>
          </p:nvPr>
        </p:nvSpPr>
        <p:spPr/>
        <p:txBody>
          <a:bodyPr/>
          <a:lstStyle/>
          <a:p>
            <a:pPr eaLnBrk="1" hangingPunct="1"/>
            <a:r>
              <a:rPr lang="en-US" dirty="0" smtClean="0">
                <a:solidFill>
                  <a:schemeClr val="accent2"/>
                </a:solidFill>
                <a:latin typeface="Arial Narrow" pitchFamily="34" charset="0"/>
              </a:rPr>
              <a:t>Contrasts are in the data</a:t>
            </a:r>
          </a:p>
          <a:p>
            <a:pPr eaLnBrk="1" hangingPunct="1"/>
            <a:r>
              <a:rPr lang="en-US" dirty="0" smtClean="0">
                <a:solidFill>
                  <a:schemeClr val="accent2"/>
                </a:solidFill>
                <a:latin typeface="Arial Narrow" pitchFamily="34" charset="0"/>
              </a:rPr>
              <a:t>Data can provide more powerful figures</a:t>
            </a:r>
            <a:r>
              <a:rPr lang="en-US" dirty="0" smtClean="0">
                <a:latin typeface="Arial Narrow" pitchFamily="34" charset="0"/>
              </a:rPr>
              <a:t> </a:t>
            </a:r>
          </a:p>
          <a:p>
            <a:pPr eaLnBrk="1" hangingPunct="1"/>
            <a:r>
              <a:rPr lang="en-US" dirty="0" smtClean="0">
                <a:solidFill>
                  <a:schemeClr val="accent2"/>
                </a:solidFill>
                <a:latin typeface="Arial Narrow" pitchFamily="34" charset="0"/>
              </a:rPr>
              <a:t>Connections</a:t>
            </a:r>
          </a:p>
          <a:p>
            <a:pPr eaLnBrk="1" hangingPunct="1"/>
            <a:r>
              <a:rPr lang="en-US" dirty="0" smtClean="0">
                <a:latin typeface="Arial Narrow" pitchFamily="34" charset="0"/>
              </a:rPr>
              <a:t>You have authority (and you can be more certain of your results)</a:t>
            </a:r>
          </a:p>
          <a:p>
            <a:pPr marL="0" indent="0" eaLnBrk="1" hangingPunct="1">
              <a:buNone/>
            </a:pPr>
            <a:endParaRPr lang="en-US" dirty="0" smtClean="0">
              <a:latin typeface="Arial Narrow" pitchFamily="34" charset="0"/>
            </a:endParaRPr>
          </a:p>
        </p:txBody>
      </p:sp>
      <p:pic>
        <p:nvPicPr>
          <p:cNvPr id="24580" name="Picture 4" descr="h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2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3400" y="304800"/>
            <a:ext cx="8305800" cy="1447800"/>
          </a:xfrm>
        </p:spPr>
        <p:txBody>
          <a:bodyPr/>
          <a:lstStyle/>
          <a:p>
            <a:pPr eaLnBrk="1" hangingPunct="1"/>
            <a:r>
              <a:rPr lang="en-US" sz="4000" smtClean="0">
                <a:latin typeface="Arial Narrow" pitchFamily="34" charset="0"/>
              </a:rPr>
              <a:t>Using data gives your readers and viewers…</a:t>
            </a:r>
          </a:p>
        </p:txBody>
      </p:sp>
      <p:sp>
        <p:nvSpPr>
          <p:cNvPr id="25603" name="Rectangle 3"/>
          <p:cNvSpPr>
            <a:spLocks noGrp="1" noChangeArrowheads="1"/>
          </p:cNvSpPr>
          <p:nvPr>
            <p:ph type="body" idx="1"/>
          </p:nvPr>
        </p:nvSpPr>
        <p:spPr/>
        <p:txBody>
          <a:bodyPr/>
          <a:lstStyle/>
          <a:p>
            <a:pPr eaLnBrk="1" hangingPunct="1"/>
            <a:r>
              <a:rPr lang="en-US" smtClean="0">
                <a:solidFill>
                  <a:srgbClr val="FFFFFF"/>
                </a:solidFill>
                <a:latin typeface="Arial Narrow" pitchFamily="34" charset="0"/>
              </a:rPr>
              <a:t>More information and tools</a:t>
            </a:r>
          </a:p>
          <a:p>
            <a:pPr eaLnBrk="1" hangingPunct="1"/>
            <a:endParaRPr lang="en-US" smtClean="0">
              <a:solidFill>
                <a:srgbClr val="FFFFFF"/>
              </a:solidFill>
              <a:latin typeface="Arial Narrow" pitchFamily="34" charset="0"/>
            </a:endParaRPr>
          </a:p>
          <a:p>
            <a:pPr eaLnBrk="1" hangingPunct="1">
              <a:buFont typeface="Wingdings" pitchFamily="2" charset="2"/>
              <a:buNone/>
            </a:pPr>
            <a:endParaRPr lang="en-US" smtClean="0">
              <a:latin typeface="Arial Narrow"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14400"/>
            <a:ext cx="767715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2"/>
          <p:cNvSpPr>
            <a:spLocks noChangeArrowheads="1"/>
          </p:cNvSpPr>
          <p:nvPr/>
        </p:nvSpPr>
        <p:spPr bwMode="auto">
          <a:xfrm>
            <a:off x="381000" y="4267200"/>
            <a:ext cx="8305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u="sng" dirty="0"/>
              <a:t>Source:</a:t>
            </a:r>
            <a:r>
              <a:rPr lang="en-US" dirty="0"/>
              <a:t> Physician payment data scraped from pharmaceutical company Web sites</a:t>
            </a:r>
          </a:p>
          <a:p>
            <a:endParaRPr lang="en-US" u="sng" dirty="0"/>
          </a:p>
          <a:p>
            <a:r>
              <a:rPr lang="en-US" u="sng" dirty="0"/>
              <a:t>Findings:</a:t>
            </a:r>
            <a:r>
              <a:rPr lang="en-US" dirty="0"/>
              <a:t> The data lead to several stories including how some paid doctors had blemished records and universities were not enforcing policies about physician payments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19200"/>
            <a:ext cx="608647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124" name="Straight Connector 6"/>
          <p:cNvCxnSpPr>
            <a:cxnSpLocks noChangeShapeType="1"/>
          </p:cNvCxnSpPr>
          <p:nvPr/>
        </p:nvCxnSpPr>
        <p:spPr bwMode="auto">
          <a:xfrm flipV="1">
            <a:off x="2514600" y="4191000"/>
            <a:ext cx="1066800" cy="990600"/>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5125" name="Straight Connector 8"/>
          <p:cNvCxnSpPr>
            <a:cxnSpLocks noChangeShapeType="1"/>
          </p:cNvCxnSpPr>
          <p:nvPr/>
        </p:nvCxnSpPr>
        <p:spPr bwMode="auto">
          <a:xfrm rot="10800000" flipV="1">
            <a:off x="2514600" y="4419600"/>
            <a:ext cx="1066800" cy="990600"/>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pic>
        <p:nvPicPr>
          <p:cNvPr id="2" name="Picture 5"/>
          <p:cNvPicPr>
            <a:picLocks noChangeAspect="1" noChangeArrowheads="1"/>
          </p:cNvPicPr>
          <p:nvPr/>
        </p:nvPicPr>
        <p:blipFill>
          <a:blip r:embed="rId4"/>
          <a:srcRect/>
          <a:stretch>
            <a:fillRect/>
          </a:stretch>
        </p:blipFill>
        <p:spPr bwMode="auto">
          <a:xfrm>
            <a:off x="2819400" y="4191000"/>
            <a:ext cx="5772150" cy="1209675"/>
          </a:xfrm>
          <a:prstGeom prst="rect">
            <a:avLst/>
          </a:prstGeom>
          <a:noFill/>
          <a:ln w="9525" cap="flat" cmpd="sng">
            <a:solidFill>
              <a:schemeClr val="tx1">
                <a:lumMod val="10000"/>
              </a:schemeClr>
            </a:solidFill>
            <a:prstDash val="solid"/>
            <a:miter lim="800000"/>
            <a:headEnd type="none" w="med" len="med"/>
            <a:tailEnd type="none" w="med" len="med"/>
          </a:ln>
          <a:effectLst/>
        </p:spPr>
      </p:pic>
      <p:sp>
        <p:nvSpPr>
          <p:cNvPr id="7" name="Text Box 1026"/>
          <p:cNvSpPr txBox="1">
            <a:spLocks noChangeArrowheads="1"/>
          </p:cNvSpPr>
          <p:nvPr/>
        </p:nvSpPr>
        <p:spPr bwMode="auto">
          <a:xfrm>
            <a:off x="218941" y="304800"/>
            <a:ext cx="8610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a:r>
              <a:rPr lang="en-US" sz="4000" dirty="0" smtClean="0"/>
              <a:t>Are documents</a:t>
            </a:r>
            <a:endParaRPr lang="en-US" sz="3600" dirty="0">
              <a:latin typeface="Times New Roman" pitchFamily="18" charset="0"/>
            </a:endParaRPr>
          </a:p>
          <a:p>
            <a:pPr algn="ctr"/>
            <a:endParaRPr lang="en-US" sz="3200" dirty="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2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730567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133600"/>
            <a:ext cx="8848725"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26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2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381000" y="5287963"/>
            <a:ext cx="8458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u="sng"/>
              <a:t>Source:</a:t>
            </a:r>
            <a:r>
              <a:rPr lang="en-US"/>
              <a:t> EPA data and national education data</a:t>
            </a:r>
          </a:p>
          <a:p>
            <a:r>
              <a:rPr lang="en-US" u="sng"/>
              <a:t>Findings:</a:t>
            </a:r>
            <a:r>
              <a:rPr lang="en-US"/>
              <a:t> “The goal: To determine what sort of toxic chemicals children breathe when they go to school. ”</a:t>
            </a:r>
            <a:endParaRPr lang="en-US" u="sng"/>
          </a:p>
        </p:txBody>
      </p:sp>
      <p:pic>
        <p:nvPicPr>
          <p:cNvPr id="317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5857875"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600" y="304800"/>
            <a:ext cx="8229600" cy="1143000"/>
          </a:xfrm>
        </p:spPr>
        <p:txBody>
          <a:bodyPr/>
          <a:lstStyle/>
          <a:p>
            <a:pPr>
              <a:defRPr/>
            </a:pPr>
            <a:r>
              <a:rPr lang="en-US" dirty="0" smtClean="0"/>
              <a:t>Federal information</a:t>
            </a:r>
          </a:p>
        </p:txBody>
      </p:sp>
      <p:sp>
        <p:nvSpPr>
          <p:cNvPr id="7" name="Content Placeholder 2"/>
          <p:cNvSpPr>
            <a:spLocks noGrp="1"/>
          </p:cNvSpPr>
          <p:nvPr>
            <p:ph idx="1"/>
          </p:nvPr>
        </p:nvSpPr>
        <p:spPr>
          <a:xfrm>
            <a:off x="609600" y="1905000"/>
            <a:ext cx="8229600" cy="4114800"/>
          </a:xfrm>
        </p:spPr>
        <p:txBody>
          <a:bodyPr/>
          <a:lstStyle/>
          <a:p>
            <a:r>
              <a:rPr lang="en-US" dirty="0" err="1" smtClean="0">
                <a:latin typeface="Arial Narrow" pitchFamily="34" charset="0"/>
                <a:hlinkClick r:id="rId3"/>
              </a:rPr>
              <a:t>Fedstats</a:t>
            </a:r>
            <a:r>
              <a:rPr lang="en-US" dirty="0" smtClean="0">
                <a:latin typeface="Arial Narrow" pitchFamily="34" charset="0"/>
              </a:rPr>
              <a:t> – A to Z list of statistical data from the government.</a:t>
            </a:r>
          </a:p>
          <a:p>
            <a:r>
              <a:rPr lang="en-US" dirty="0" smtClean="0">
                <a:latin typeface="Arial Narrow" pitchFamily="34" charset="0"/>
                <a:hlinkClick r:id="rId4"/>
              </a:rPr>
              <a:t>Data.gov</a:t>
            </a:r>
            <a:r>
              <a:rPr lang="en-US" dirty="0" smtClean="0">
                <a:latin typeface="Arial Narrow" pitchFamily="34" charset="0"/>
              </a:rPr>
              <a:t> – Searchable catalog of government data.</a:t>
            </a:r>
          </a:p>
          <a:p>
            <a:r>
              <a:rPr lang="en-US" dirty="0" smtClean="0">
                <a:latin typeface="Arial Narrow" pitchFamily="34" charset="0"/>
                <a:hlinkClick r:id="rId5"/>
              </a:rPr>
              <a:t>USAspending.gov</a:t>
            </a:r>
            <a:r>
              <a:rPr lang="en-US" dirty="0" smtClean="0">
                <a:latin typeface="Arial Narrow" pitchFamily="34" charset="0"/>
              </a:rPr>
              <a:t> – Federal spending data including grants, loans, contracts, etc.</a:t>
            </a:r>
          </a:p>
          <a:p>
            <a:r>
              <a:rPr lang="en-US" dirty="0" smtClean="0">
                <a:latin typeface="Arial Narrow" pitchFamily="34" charset="0"/>
              </a:rPr>
              <a:t>Agencies themselves </a:t>
            </a:r>
          </a:p>
        </p:txBody>
      </p:sp>
    </p:spTree>
    <p:extLst>
      <p:ext uri="{BB962C8B-B14F-4D97-AF65-F5344CB8AC3E}">
        <p14:creationId xmlns:p14="http://schemas.microsoft.com/office/powerpoint/2010/main" val="43395857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262" y="990600"/>
            <a:ext cx="793432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6358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247650"/>
            <a:ext cx="531495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6913" y="1143000"/>
            <a:ext cx="3722687"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103188"/>
            <a:ext cx="1752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Box 1"/>
          <p:cNvSpPr txBox="1">
            <a:spLocks noChangeArrowheads="1"/>
          </p:cNvSpPr>
          <p:nvPr/>
        </p:nvSpPr>
        <p:spPr bwMode="auto">
          <a:xfrm>
            <a:off x="171450" y="5105400"/>
            <a:ext cx="88201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r>
              <a:rPr lang="en-US"/>
              <a:t>Source: Food stamp sales</a:t>
            </a:r>
          </a:p>
          <a:p>
            <a:pPr eaLnBrk="1" hangingPunct="1"/>
            <a:r>
              <a:rPr lang="en-US"/>
              <a:t>Findings: Areas where people using food stamps have little or no access to full-service grocery stores…Liquor stores, gas stations and dollar stores make up 30 percent of food-stamp sales in Chicago</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33400" y="304800"/>
            <a:ext cx="8305800" cy="1143000"/>
          </a:xfrm>
        </p:spPr>
        <p:txBody>
          <a:bodyPr/>
          <a:lstStyle/>
          <a:p>
            <a:pPr>
              <a:defRPr/>
            </a:pPr>
            <a:r>
              <a:rPr lang="en-US" dirty="0" smtClean="0"/>
              <a:t>The Census</a:t>
            </a:r>
          </a:p>
        </p:txBody>
      </p:sp>
      <p:sp>
        <p:nvSpPr>
          <p:cNvPr id="16387" name="Content Placeholder 2"/>
          <p:cNvSpPr>
            <a:spLocks noGrp="1"/>
          </p:cNvSpPr>
          <p:nvPr>
            <p:ph idx="1"/>
          </p:nvPr>
        </p:nvSpPr>
        <p:spPr>
          <a:xfrm>
            <a:off x="533400" y="1905000"/>
            <a:ext cx="8305800" cy="4114800"/>
          </a:xfrm>
        </p:spPr>
        <p:txBody>
          <a:bodyPr/>
          <a:lstStyle/>
          <a:p>
            <a:r>
              <a:rPr lang="en-US" dirty="0" smtClean="0">
                <a:latin typeface="Arial Narrow" pitchFamily="34" charset="0"/>
                <a:hlinkClick r:id="rId3"/>
              </a:rPr>
              <a:t>American </a:t>
            </a:r>
            <a:r>
              <a:rPr lang="en-US" dirty="0" err="1" smtClean="0">
                <a:latin typeface="Arial Narrow" pitchFamily="34" charset="0"/>
                <a:hlinkClick r:id="rId3"/>
              </a:rPr>
              <a:t>FactFinder</a:t>
            </a:r>
            <a:r>
              <a:rPr lang="en-US" dirty="0" smtClean="0">
                <a:latin typeface="Arial Narrow" pitchFamily="34" charset="0"/>
              </a:rPr>
              <a:t> for quick data profiles. (Easiest to use.)</a:t>
            </a:r>
          </a:p>
          <a:p>
            <a:r>
              <a:rPr lang="en-US" dirty="0" smtClean="0">
                <a:latin typeface="Arial Narrow" pitchFamily="34" charset="0"/>
                <a:hlinkClick r:id="rId4"/>
              </a:rPr>
              <a:t>Datasets </a:t>
            </a:r>
            <a:r>
              <a:rPr lang="en-US" dirty="0" smtClean="0">
                <a:latin typeface="Arial Narrow" pitchFamily="34" charset="0"/>
              </a:rPr>
              <a:t>from the Census – download profiles, tables and more.</a:t>
            </a:r>
          </a:p>
          <a:p>
            <a:r>
              <a:rPr lang="en-US" dirty="0" smtClean="0">
                <a:latin typeface="Arial Narrow" pitchFamily="34" charset="0"/>
                <a:hlinkClick r:id="rId5"/>
              </a:rPr>
              <a:t>Download center </a:t>
            </a:r>
            <a:r>
              <a:rPr lang="en-US" dirty="0" smtClean="0">
                <a:latin typeface="Arial Narrow" pitchFamily="34" charset="0"/>
              </a:rPr>
              <a:t>– Download larger sets of data to compare states, counties, etc. </a:t>
            </a:r>
          </a:p>
          <a:p>
            <a:r>
              <a:rPr lang="en-US" dirty="0" smtClean="0">
                <a:latin typeface="Arial Narrow" pitchFamily="34" charset="0"/>
              </a:rPr>
              <a:t>IRE and USA Today </a:t>
            </a:r>
            <a:r>
              <a:rPr lang="en-US" dirty="0" smtClean="0">
                <a:latin typeface="Arial Narrow" pitchFamily="34" charset="0"/>
                <a:hlinkClick r:id="rId6"/>
              </a:rPr>
              <a:t>Census data</a:t>
            </a:r>
            <a:endParaRPr lang="en-US" dirty="0" smtClean="0">
              <a:latin typeface="Arial Narrow" pitchFamily="34" charset="0"/>
            </a:endParaRPr>
          </a:p>
          <a:p>
            <a:pPr>
              <a:buFont typeface="Wingdings 2" pitchFamily="18" charset="2"/>
              <a:buNone/>
            </a:pPr>
            <a:endParaRPr lang="en-US" dirty="0" smtClean="0"/>
          </a:p>
          <a:p>
            <a:endParaRPr lang="en-US" dirty="0" smtClean="0"/>
          </a:p>
        </p:txBody>
      </p:sp>
    </p:spTree>
    <p:extLst>
      <p:ext uri="{BB962C8B-B14F-4D97-AF65-F5344CB8AC3E}">
        <p14:creationId xmlns:p14="http://schemas.microsoft.com/office/powerpoint/2010/main" val="142134153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6400800" y="990600"/>
            <a:ext cx="2514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u="sng"/>
              <a:t>Source:</a:t>
            </a:r>
            <a:r>
              <a:rPr lang="en-US"/>
              <a:t> Census</a:t>
            </a:r>
          </a:p>
          <a:p>
            <a:endParaRPr lang="en-US"/>
          </a:p>
          <a:p>
            <a:r>
              <a:rPr lang="en-US" u="sng"/>
              <a:t>Findings:</a:t>
            </a:r>
            <a:r>
              <a:rPr lang="en-US"/>
              <a:t> “Fueled by the dismal economy and high unemployment, more Americans…are doubling up”</a:t>
            </a:r>
            <a:endParaRPr lang="en-US" u="sng"/>
          </a:p>
        </p:txBody>
      </p:sp>
      <p:pic>
        <p:nvPicPr>
          <p:cNvPr id="358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57250"/>
            <a:ext cx="5746750" cy="450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77813"/>
            <a:ext cx="64008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304800"/>
            <a:ext cx="8153400" cy="1143000"/>
          </a:xfrm>
        </p:spPr>
        <p:txBody>
          <a:bodyPr/>
          <a:lstStyle/>
          <a:p>
            <a:pPr>
              <a:defRPr/>
            </a:pPr>
            <a:r>
              <a:rPr lang="en-US" sz="4200" dirty="0" smtClean="0"/>
              <a:t>Searchable databases</a:t>
            </a:r>
            <a:endParaRPr lang="en-US" sz="1600" dirty="0" smtClean="0"/>
          </a:p>
        </p:txBody>
      </p:sp>
      <p:sp>
        <p:nvSpPr>
          <p:cNvPr id="3" name="Content Placeholder 2"/>
          <p:cNvSpPr>
            <a:spLocks noGrp="1"/>
          </p:cNvSpPr>
          <p:nvPr>
            <p:ph idx="1"/>
          </p:nvPr>
        </p:nvSpPr>
        <p:spPr>
          <a:xfrm>
            <a:off x="762000" y="1905000"/>
            <a:ext cx="8077200" cy="4114800"/>
          </a:xfrm>
        </p:spPr>
        <p:txBody>
          <a:bodyPr/>
          <a:lstStyle/>
          <a:p>
            <a:pPr>
              <a:lnSpc>
                <a:spcPct val="90000"/>
              </a:lnSpc>
            </a:pPr>
            <a:r>
              <a:rPr lang="en-US" sz="2800" dirty="0" smtClean="0">
                <a:hlinkClick r:id="rId3"/>
              </a:rPr>
              <a:t>BRB Publications</a:t>
            </a:r>
            <a:r>
              <a:rPr lang="en-US" sz="2800" dirty="0" smtClean="0"/>
              <a:t> gateway to searchable records</a:t>
            </a:r>
          </a:p>
          <a:p>
            <a:pPr>
              <a:lnSpc>
                <a:spcPct val="90000"/>
              </a:lnSpc>
            </a:pPr>
            <a:r>
              <a:rPr lang="en-US" sz="2800" dirty="0" smtClean="0">
                <a:hlinkClick r:id="rId4"/>
              </a:rPr>
              <a:t>OSHA </a:t>
            </a:r>
            <a:r>
              <a:rPr lang="en-US" sz="2800" dirty="0" smtClean="0"/>
              <a:t>workplace safety inspections </a:t>
            </a:r>
          </a:p>
          <a:p>
            <a:pPr>
              <a:lnSpc>
                <a:spcPct val="90000"/>
              </a:lnSpc>
            </a:pPr>
            <a:r>
              <a:rPr lang="en-US" sz="2800" dirty="0" smtClean="0"/>
              <a:t>Fatality Analysis Reporting System data (</a:t>
            </a:r>
            <a:r>
              <a:rPr lang="en-US" sz="2800" dirty="0" smtClean="0">
                <a:hlinkClick r:id="rId5"/>
              </a:rPr>
              <a:t>FARS</a:t>
            </a:r>
            <a:r>
              <a:rPr lang="en-US" sz="2800" dirty="0" smtClean="0"/>
              <a:t>) </a:t>
            </a:r>
          </a:p>
          <a:p>
            <a:pPr>
              <a:lnSpc>
                <a:spcPct val="90000"/>
              </a:lnSpc>
            </a:pPr>
            <a:r>
              <a:rPr lang="en-US" sz="2800" dirty="0" smtClean="0"/>
              <a:t>Federal Railroad Administration </a:t>
            </a:r>
            <a:r>
              <a:rPr lang="en-US" sz="2800" dirty="0" smtClean="0">
                <a:hlinkClick r:id="rId6"/>
              </a:rPr>
              <a:t>safety data</a:t>
            </a:r>
            <a:endParaRPr lang="en-US" sz="2800" dirty="0" smtClean="0"/>
          </a:p>
          <a:p>
            <a:pPr>
              <a:lnSpc>
                <a:spcPct val="90000"/>
              </a:lnSpc>
            </a:pPr>
            <a:r>
              <a:rPr lang="en-US" sz="2800" dirty="0" smtClean="0">
                <a:hlinkClick r:id="rId7"/>
              </a:rPr>
              <a:t>EPA </a:t>
            </a:r>
            <a:r>
              <a:rPr lang="en-US" sz="2800" dirty="0" smtClean="0"/>
              <a:t>environmental data searches </a:t>
            </a:r>
          </a:p>
          <a:p>
            <a:pPr>
              <a:lnSpc>
                <a:spcPct val="90000"/>
              </a:lnSpc>
            </a:pPr>
            <a:r>
              <a:rPr lang="en-US" sz="2800" dirty="0" smtClean="0"/>
              <a:t>National sex offender registry (</a:t>
            </a:r>
            <a:r>
              <a:rPr lang="en-US" sz="2800" dirty="0" smtClean="0">
                <a:hlinkClick r:id="rId8"/>
              </a:rPr>
              <a:t>Department of Justice</a:t>
            </a:r>
            <a:r>
              <a:rPr lang="en-US" sz="2800" dirty="0" smtClean="0"/>
              <a:t>)</a:t>
            </a:r>
          </a:p>
          <a:p>
            <a:pPr>
              <a:lnSpc>
                <a:spcPct val="90000"/>
              </a:lnSpc>
            </a:pPr>
            <a:r>
              <a:rPr lang="en-US" sz="2800" dirty="0" smtClean="0">
                <a:hlinkClick r:id="rId9"/>
              </a:rPr>
              <a:t>Bureau of Labor Statistics</a:t>
            </a:r>
            <a:endParaRPr lang="en-US" sz="2800" dirty="0" smtClean="0"/>
          </a:p>
        </p:txBody>
      </p:sp>
    </p:spTree>
    <p:extLst>
      <p:ext uri="{BB962C8B-B14F-4D97-AF65-F5344CB8AC3E}">
        <p14:creationId xmlns:p14="http://schemas.microsoft.com/office/powerpoint/2010/main" val="428409632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143000"/>
          </a:xfrm>
        </p:spPr>
        <p:txBody>
          <a:bodyPr/>
          <a:lstStyle/>
          <a:p>
            <a:pPr>
              <a:defRPr/>
            </a:pPr>
            <a:r>
              <a:rPr lang="en-US" dirty="0" smtClean="0"/>
              <a:t>Basic data/</a:t>
            </a:r>
            <a:r>
              <a:rPr lang="en-US" dirty="0" err="1" smtClean="0"/>
              <a:t>dox</a:t>
            </a:r>
            <a:r>
              <a:rPr lang="en-US" dirty="0" smtClean="0"/>
              <a:t> for any beat</a:t>
            </a:r>
            <a:br>
              <a:rPr lang="en-US" dirty="0" smtClean="0"/>
            </a:br>
            <a:r>
              <a:rPr lang="en-US" sz="1600" dirty="0" smtClean="0"/>
              <a:t>(Tip: get more than one year)</a:t>
            </a:r>
            <a:endParaRPr lang="en-US" sz="1600" dirty="0"/>
          </a:p>
        </p:txBody>
      </p:sp>
      <p:sp>
        <p:nvSpPr>
          <p:cNvPr id="12291" name="Content Placeholder 2"/>
          <p:cNvSpPr>
            <a:spLocks noGrp="1"/>
          </p:cNvSpPr>
          <p:nvPr>
            <p:ph idx="1"/>
          </p:nvPr>
        </p:nvSpPr>
        <p:spPr>
          <a:xfrm>
            <a:off x="609600" y="1905000"/>
            <a:ext cx="8229600" cy="4114800"/>
          </a:xfrm>
        </p:spPr>
        <p:txBody>
          <a:bodyPr/>
          <a:lstStyle/>
          <a:p>
            <a:r>
              <a:rPr lang="en-US" sz="2800" dirty="0" smtClean="0"/>
              <a:t>Annual reports</a:t>
            </a:r>
          </a:p>
          <a:p>
            <a:r>
              <a:rPr lang="en-US" sz="2800" dirty="0" smtClean="0"/>
              <a:t>Audits</a:t>
            </a:r>
          </a:p>
          <a:p>
            <a:r>
              <a:rPr lang="en-US" sz="2800" dirty="0" smtClean="0"/>
              <a:t>Budgets</a:t>
            </a:r>
          </a:p>
          <a:p>
            <a:r>
              <a:rPr lang="en-US" sz="2800" dirty="0" smtClean="0"/>
              <a:t>Salaries</a:t>
            </a:r>
          </a:p>
          <a:p>
            <a:r>
              <a:rPr lang="en-US" sz="2800" dirty="0" smtClean="0"/>
              <a:t>Phone directories</a:t>
            </a:r>
          </a:p>
          <a:p>
            <a:r>
              <a:rPr lang="en-US" sz="2800" dirty="0" smtClean="0"/>
              <a:t>Organizational charts</a:t>
            </a:r>
          </a:p>
          <a:p>
            <a:r>
              <a:rPr lang="en-US" sz="2800" dirty="0" smtClean="0"/>
              <a:t>Vendors</a:t>
            </a:r>
          </a:p>
          <a:p>
            <a:r>
              <a:rPr lang="en-US" sz="2800" dirty="0" smtClean="0"/>
              <a:t>Calendars for officials</a:t>
            </a:r>
          </a:p>
          <a:p>
            <a:r>
              <a:rPr lang="en-US" sz="2800" dirty="0" smtClean="0"/>
              <a:t>Travel records</a:t>
            </a:r>
          </a:p>
        </p:txBody>
      </p:sp>
    </p:spTree>
    <p:extLst>
      <p:ext uri="{BB962C8B-B14F-4D97-AF65-F5344CB8AC3E}">
        <p14:creationId xmlns:p14="http://schemas.microsoft.com/office/powerpoint/2010/main" val="291171214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descr="DavidChenBudget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3688" y="169863"/>
            <a:ext cx="3592512" cy="651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4" descr="DavidChenBudget.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685800"/>
            <a:ext cx="47450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Box 5"/>
          <p:cNvSpPr txBox="1">
            <a:spLocks noChangeArrowheads="1"/>
          </p:cNvSpPr>
          <p:nvPr/>
        </p:nvSpPr>
        <p:spPr bwMode="auto">
          <a:xfrm>
            <a:off x="4114800" y="4525963"/>
            <a:ext cx="47244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r>
              <a:rPr lang="en-US"/>
              <a:t>Source: City Budget</a:t>
            </a:r>
          </a:p>
          <a:p>
            <a:pPr eaLnBrk="1" hangingPunct="1"/>
            <a:endParaRPr lang="en-US"/>
          </a:p>
          <a:p>
            <a:pPr eaLnBrk="1" hangingPunct="1"/>
            <a:r>
              <a:rPr lang="en-US"/>
              <a:t>Findings: Some neighborhoods suffer more than others as mayor cuts budgets</a:t>
            </a:r>
          </a:p>
        </p:txBody>
      </p:sp>
      <p:pic>
        <p:nvPicPr>
          <p:cNvPr id="38917" name="Picture 6"/>
          <p:cNvPicPr>
            <a:picLocks noChangeAspect="1" noChangeArrowheads="1"/>
          </p:cNvPicPr>
          <p:nvPr/>
        </p:nvPicPr>
        <p:blipFill>
          <a:blip r:embed="rId5">
            <a:extLst>
              <a:ext uri="{28A0092B-C50C-407E-A947-70E740481C1C}">
                <a14:useLocalDpi xmlns:a14="http://schemas.microsoft.com/office/drawing/2010/main" val="0"/>
              </a:ext>
            </a:extLst>
          </a:blip>
          <a:srcRect l="34937" t="25642" r="36058" b="66380"/>
          <a:stretch>
            <a:fillRect/>
          </a:stretch>
        </p:blipFill>
        <p:spPr bwMode="auto">
          <a:xfrm>
            <a:off x="4114800" y="304800"/>
            <a:ext cx="17240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941" y="1649704"/>
            <a:ext cx="88106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26"/>
          <p:cNvSpPr txBox="1">
            <a:spLocks noChangeArrowheads="1"/>
          </p:cNvSpPr>
          <p:nvPr/>
        </p:nvSpPr>
        <p:spPr bwMode="auto">
          <a:xfrm>
            <a:off x="218941" y="304800"/>
            <a:ext cx="8610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a:r>
              <a:rPr lang="en-US" sz="4000" dirty="0" smtClean="0"/>
              <a:t>And data</a:t>
            </a:r>
            <a:endParaRPr lang="en-US" sz="3600" dirty="0">
              <a:latin typeface="Times New Roman" pitchFamily="18" charset="0"/>
            </a:endParaRPr>
          </a:p>
          <a:p>
            <a:pPr algn="ctr"/>
            <a:endParaRPr lang="en-US" sz="3200" dirty="0">
              <a:latin typeface="Times New Roman" pitchFamily="18" charset="0"/>
            </a:endParaRPr>
          </a:p>
        </p:txBody>
      </p:sp>
    </p:spTree>
    <p:extLst>
      <p:ext uri="{BB962C8B-B14F-4D97-AF65-F5344CB8AC3E}">
        <p14:creationId xmlns:p14="http://schemas.microsoft.com/office/powerpoint/2010/main" val="5180515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6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7" descr="Diversity Pg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3325" y="228600"/>
            <a:ext cx="27590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8" descr="Diversity.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6575" y="612775"/>
            <a:ext cx="3425825"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Box 9"/>
          <p:cNvSpPr txBox="1">
            <a:spLocks noChangeArrowheads="1"/>
          </p:cNvSpPr>
          <p:nvPr/>
        </p:nvSpPr>
        <p:spPr bwMode="auto">
          <a:xfrm>
            <a:off x="4343400" y="4495800"/>
            <a:ext cx="3505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r>
              <a:rPr lang="en-US"/>
              <a:t>Source: EEOC reports, hand-built data</a:t>
            </a:r>
          </a:p>
          <a:p>
            <a:pPr eaLnBrk="1" hangingPunct="1"/>
            <a:endParaRPr lang="en-US"/>
          </a:p>
          <a:p>
            <a:pPr eaLnBrk="1" hangingPunct="1"/>
            <a:r>
              <a:rPr lang="en-US"/>
              <a:t>Findings: City workers overall and top officials in particular are less diverse than the city</a:t>
            </a:r>
          </a:p>
        </p:txBody>
      </p:sp>
      <p:pic>
        <p:nvPicPr>
          <p:cNvPr id="39941" name="Picture 10"/>
          <p:cNvPicPr>
            <a:picLocks noChangeAspect="1" noChangeArrowheads="1"/>
          </p:cNvPicPr>
          <p:nvPr/>
        </p:nvPicPr>
        <p:blipFill>
          <a:blip r:embed="rId5">
            <a:extLst>
              <a:ext uri="{28A0092B-C50C-407E-A947-70E740481C1C}">
                <a14:useLocalDpi xmlns:a14="http://schemas.microsoft.com/office/drawing/2010/main" val="0"/>
              </a:ext>
            </a:extLst>
          </a:blip>
          <a:srcRect l="34937" t="25642" r="36058" b="66380"/>
          <a:stretch>
            <a:fillRect/>
          </a:stretch>
        </p:blipFill>
        <p:spPr bwMode="auto">
          <a:xfrm>
            <a:off x="4343400" y="228600"/>
            <a:ext cx="17240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381000" y="304800"/>
            <a:ext cx="8458200" cy="1143000"/>
          </a:xfrm>
        </p:spPr>
        <p:txBody>
          <a:bodyPr/>
          <a:lstStyle/>
          <a:p>
            <a:pPr eaLnBrk="1" fontAlgn="auto" hangingPunct="1">
              <a:spcAft>
                <a:spcPts val="0"/>
              </a:spcAft>
              <a:defRPr/>
            </a:pPr>
            <a:r>
              <a:rPr lang="en-US" sz="4400" dirty="0" smtClean="0"/>
              <a:t>Retention schedules</a:t>
            </a:r>
            <a:endParaRPr lang="en-US" sz="4400"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6038850" cy="519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716968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eaLnBrk="1" fontAlgn="auto" hangingPunct="1">
              <a:spcAft>
                <a:spcPts val="0"/>
              </a:spcAft>
              <a:defRPr/>
            </a:pPr>
            <a:r>
              <a:rPr lang="en-US" sz="4400" dirty="0" smtClean="0"/>
              <a:t>Retention schedules</a:t>
            </a:r>
            <a:endParaRPr lang="en-US" sz="4400" dirty="0"/>
          </a:p>
        </p:txBody>
      </p:sp>
      <p:sp>
        <p:nvSpPr>
          <p:cNvPr id="7171" name="Rectangle 3"/>
          <p:cNvSpPr>
            <a:spLocks noGrp="1" noChangeArrowheads="1"/>
          </p:cNvSpPr>
          <p:nvPr>
            <p:ph idx="1"/>
          </p:nvPr>
        </p:nvSpPr>
        <p:spPr>
          <a:xfrm>
            <a:off x="381000" y="1676400"/>
            <a:ext cx="8229600" cy="4708525"/>
          </a:xfrm>
        </p:spPr>
        <p:txBody>
          <a:bodyPr/>
          <a:lstStyle/>
          <a:p>
            <a:pPr eaLnBrk="1" hangingPunct="1"/>
            <a:r>
              <a:rPr lang="en-US" dirty="0" smtClean="0"/>
              <a:t>Missouri </a:t>
            </a:r>
            <a:r>
              <a:rPr lang="en-US" dirty="0"/>
              <a:t>retention </a:t>
            </a:r>
            <a:r>
              <a:rPr lang="en-US" dirty="0" smtClean="0">
                <a:hlinkClick r:id="rId3"/>
              </a:rPr>
              <a:t>schedules</a:t>
            </a:r>
            <a:r>
              <a:rPr lang="en-US" dirty="0" smtClean="0"/>
              <a:t> </a:t>
            </a:r>
          </a:p>
          <a:p>
            <a:pPr eaLnBrk="1" hangingPunct="1"/>
            <a:r>
              <a:rPr lang="en-US" dirty="0" smtClean="0"/>
              <a:t>Illinois retention </a:t>
            </a:r>
            <a:r>
              <a:rPr lang="en-US" dirty="0" smtClean="0">
                <a:hlinkClick r:id="rId4"/>
              </a:rPr>
              <a:t>schedules</a:t>
            </a:r>
            <a:endParaRPr lang="en-US" dirty="0" smtClean="0"/>
          </a:p>
          <a:p>
            <a:pPr eaLnBrk="1" hangingPunct="1"/>
            <a:r>
              <a:rPr lang="en-US" dirty="0" smtClean="0"/>
              <a:t>List from the </a:t>
            </a:r>
            <a:r>
              <a:rPr lang="en-US" dirty="0" smtClean="0">
                <a:hlinkClick r:id="rId5"/>
              </a:rPr>
              <a:t>Council of State Archivists</a:t>
            </a:r>
            <a:endParaRPr lang="en-US" dirty="0" smtClean="0"/>
          </a:p>
        </p:txBody>
      </p:sp>
    </p:spTree>
    <p:extLst>
      <p:ext uri="{BB962C8B-B14F-4D97-AF65-F5344CB8AC3E}">
        <p14:creationId xmlns:p14="http://schemas.microsoft.com/office/powerpoint/2010/main" val="31070841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685800" y="1905000"/>
            <a:ext cx="4572000" cy="4114800"/>
          </a:xfrm>
        </p:spPr>
        <p:txBody>
          <a:bodyPr/>
          <a:lstStyle/>
          <a:p>
            <a:r>
              <a:rPr lang="en-US" dirty="0" smtClean="0"/>
              <a:t>Visit the agency</a:t>
            </a:r>
          </a:p>
          <a:p>
            <a:pPr lvl="1"/>
            <a:r>
              <a:rPr lang="en-US" dirty="0" smtClean="0"/>
              <a:t>Grab blank forms</a:t>
            </a:r>
          </a:p>
          <a:p>
            <a:pPr lvl="1"/>
            <a:r>
              <a:rPr lang="en-US" dirty="0" smtClean="0"/>
              <a:t>Ask about records kept.</a:t>
            </a:r>
          </a:p>
          <a:p>
            <a:pPr lvl="1"/>
            <a:r>
              <a:rPr lang="en-US" dirty="0" smtClean="0"/>
              <a:t>Ask how they do their jobs.</a:t>
            </a:r>
          </a:p>
          <a:p>
            <a:pPr>
              <a:buFont typeface="Wingdings 2" pitchFamily="18" charset="2"/>
              <a:buNone/>
            </a:pPr>
            <a:endParaRPr lang="en-US" dirty="0" smtClean="0"/>
          </a:p>
        </p:txBody>
      </p:sp>
      <p:sp>
        <p:nvSpPr>
          <p:cNvPr id="3" name="Title 2"/>
          <p:cNvSpPr>
            <a:spLocks noGrp="1"/>
          </p:cNvSpPr>
          <p:nvPr>
            <p:ph type="title"/>
          </p:nvPr>
        </p:nvSpPr>
        <p:spPr>
          <a:xfrm>
            <a:off x="457200" y="228600"/>
            <a:ext cx="8382000" cy="1143000"/>
          </a:xfrm>
        </p:spPr>
        <p:txBody>
          <a:bodyPr/>
          <a:lstStyle/>
          <a:p>
            <a:r>
              <a:rPr lang="en-US" dirty="0" smtClean="0"/>
              <a:t>Nerd bonding</a:t>
            </a:r>
            <a:endParaRPr lang="en-US"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23235"/>
            <a:ext cx="3874976"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2582641"/>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457200" y="304800"/>
            <a:ext cx="8382000" cy="1143000"/>
          </a:xfrm>
        </p:spPr>
        <p:txBody>
          <a:bodyPr>
            <a:normAutofit fontScale="90000"/>
          </a:bodyPr>
          <a:lstStyle/>
          <a:p>
            <a:pPr eaLnBrk="1" fontAlgn="auto" hangingPunct="1">
              <a:spcAft>
                <a:spcPts val="0"/>
              </a:spcAft>
              <a:defRPr/>
            </a:pPr>
            <a:r>
              <a:rPr lang="en-US" sz="4400" dirty="0" smtClean="0"/>
              <a:t>Other ways to find what they keep…</a:t>
            </a:r>
            <a:endParaRPr lang="en-US" sz="4400" dirty="0"/>
          </a:p>
        </p:txBody>
      </p:sp>
      <p:sp>
        <p:nvSpPr>
          <p:cNvPr id="15363" name="Rectangle 3"/>
          <p:cNvSpPr>
            <a:spLocks noGrp="1" noChangeArrowheads="1"/>
          </p:cNvSpPr>
          <p:nvPr>
            <p:ph idx="1"/>
          </p:nvPr>
        </p:nvSpPr>
        <p:spPr>
          <a:xfrm>
            <a:off x="609600" y="1905000"/>
            <a:ext cx="8229600" cy="4114800"/>
          </a:xfrm>
        </p:spPr>
        <p:txBody>
          <a:bodyPr/>
          <a:lstStyle/>
          <a:p>
            <a:pPr eaLnBrk="1" hangingPunct="1"/>
            <a:r>
              <a:rPr lang="en-US" dirty="0" smtClean="0">
                <a:latin typeface="Arial Narrow" pitchFamily="34" charset="0"/>
              </a:rPr>
              <a:t>FOIA the FOIAs, Open records logs</a:t>
            </a:r>
            <a:endParaRPr lang="en-US" dirty="0" smtClean="0">
              <a:latin typeface="Arial Narrow" pitchFamily="34" charset="0"/>
              <a:hlinkClick r:id="rId3"/>
            </a:endParaRPr>
          </a:p>
          <a:p>
            <a:pPr eaLnBrk="1" hangingPunct="1"/>
            <a:r>
              <a:rPr lang="en-US" dirty="0" smtClean="0">
                <a:latin typeface="Arial Narrow" pitchFamily="34" charset="0"/>
              </a:rPr>
              <a:t>State and federal statutes</a:t>
            </a:r>
          </a:p>
          <a:p>
            <a:pPr eaLnBrk="1" hangingPunct="1"/>
            <a:r>
              <a:rPr lang="en-US" dirty="0" smtClean="0">
                <a:latin typeface="Arial Narrow" pitchFamily="34" charset="0"/>
              </a:rPr>
              <a:t>State </a:t>
            </a:r>
            <a:r>
              <a:rPr lang="en-US" dirty="0" smtClean="0">
                <a:latin typeface="Arial Narrow" pitchFamily="34" charset="0"/>
                <a:hlinkClick r:id="rId4"/>
              </a:rPr>
              <a:t>Audit</a:t>
            </a:r>
            <a:r>
              <a:rPr lang="en-US" dirty="0" smtClean="0">
                <a:latin typeface="Arial Narrow" pitchFamily="34" charset="0"/>
                <a:hlinkClick r:id="rId5"/>
              </a:rPr>
              <a:t> </a:t>
            </a:r>
            <a:r>
              <a:rPr lang="en-US" dirty="0" smtClean="0">
                <a:latin typeface="Arial Narrow" pitchFamily="34" charset="0"/>
              </a:rPr>
              <a:t>reports, IG reports, GAO</a:t>
            </a:r>
          </a:p>
          <a:p>
            <a:pPr eaLnBrk="1" hangingPunct="1"/>
            <a:r>
              <a:rPr lang="en-US" dirty="0" smtClean="0">
                <a:latin typeface="Arial Narrow" pitchFamily="34" charset="0"/>
              </a:rPr>
              <a:t>Agency </a:t>
            </a:r>
            <a:r>
              <a:rPr lang="en-US" dirty="0" smtClean="0">
                <a:latin typeface="Arial Narrow" pitchFamily="34" charset="0"/>
                <a:hlinkClick r:id="rId6"/>
              </a:rPr>
              <a:t>annual reports</a:t>
            </a:r>
            <a:endParaRPr lang="en-US" dirty="0" smtClean="0">
              <a:latin typeface="Arial Narrow" pitchFamily="34" charset="0"/>
            </a:endParaRPr>
          </a:p>
          <a:p>
            <a:pPr eaLnBrk="1" hangingPunct="1"/>
            <a:r>
              <a:rPr lang="en-US" dirty="0" smtClean="0">
                <a:latin typeface="Arial Narrow" pitchFamily="34" charset="0"/>
                <a:hlinkClick r:id="rId7"/>
              </a:rPr>
              <a:t>Open Missouri</a:t>
            </a:r>
            <a:endParaRPr lang="en-US" dirty="0" smtClean="0">
              <a:latin typeface="Arial Narrow" pitchFamily="34" charset="0"/>
            </a:endParaRPr>
          </a:p>
          <a:p>
            <a:pPr eaLnBrk="1" hangingPunct="1">
              <a:buFont typeface="Wingdings 2" pitchFamily="18" charset="2"/>
              <a:buNone/>
            </a:pPr>
            <a:endParaRPr lang="en-US" dirty="0" smtClean="0"/>
          </a:p>
        </p:txBody>
      </p:sp>
    </p:spTree>
    <p:extLst>
      <p:ext uri="{BB962C8B-B14F-4D97-AF65-F5344CB8AC3E}">
        <p14:creationId xmlns:p14="http://schemas.microsoft.com/office/powerpoint/2010/main" val="380423876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533400" y="1905000"/>
            <a:ext cx="8305800" cy="4114800"/>
          </a:xfrm>
        </p:spPr>
        <p:txBody>
          <a:bodyPr/>
          <a:lstStyle/>
          <a:p>
            <a:pPr eaLnBrk="1" hangingPunct="1"/>
            <a:r>
              <a:rPr lang="en-US" sz="2600" dirty="0" smtClean="0"/>
              <a:t>Online forms to submit information – examples:</a:t>
            </a:r>
          </a:p>
          <a:p>
            <a:pPr lvl="1" eaLnBrk="1" hangingPunct="1"/>
            <a:r>
              <a:rPr lang="en-US" sz="2200" dirty="0" smtClean="0"/>
              <a:t>Missouri AG consumer </a:t>
            </a:r>
            <a:r>
              <a:rPr lang="en-US" sz="2200" dirty="0" smtClean="0">
                <a:hlinkClick r:id="rId3"/>
              </a:rPr>
              <a:t>complaints</a:t>
            </a:r>
            <a:endParaRPr lang="en-US" sz="2200" dirty="0" smtClean="0"/>
          </a:p>
          <a:p>
            <a:pPr lvl="1" eaLnBrk="1" hangingPunct="1"/>
            <a:r>
              <a:rPr lang="en-US" sz="2200" dirty="0" smtClean="0"/>
              <a:t>MO Division of Professional Registration </a:t>
            </a:r>
            <a:r>
              <a:rPr lang="en-US" sz="2200" dirty="0" smtClean="0">
                <a:hlinkClick r:id="rId4"/>
              </a:rPr>
              <a:t>complaints</a:t>
            </a:r>
            <a:endParaRPr lang="en-US" sz="2200" dirty="0" smtClean="0"/>
          </a:p>
          <a:p>
            <a:pPr eaLnBrk="1" hangingPunct="1"/>
            <a:r>
              <a:rPr lang="en-US" sz="2800" dirty="0">
                <a:latin typeface="Arial Narrow" pitchFamily="34" charset="0"/>
              </a:rPr>
              <a:t>Think creatively – beyond paper documents (calendars, phone call logs, expenses, budgets, etc.)</a:t>
            </a:r>
          </a:p>
          <a:p>
            <a:pPr eaLnBrk="1" hangingPunct="1"/>
            <a:endParaRPr lang="en-US" sz="2600" dirty="0" smtClean="0"/>
          </a:p>
          <a:p>
            <a:pPr marL="0" indent="0" eaLnBrk="1" hangingPunct="1">
              <a:buNone/>
            </a:pPr>
            <a:endParaRPr lang="en-US" sz="2600" dirty="0" smtClean="0"/>
          </a:p>
        </p:txBody>
      </p:sp>
      <p:sp>
        <p:nvSpPr>
          <p:cNvPr id="6" name="Rectangle 2"/>
          <p:cNvSpPr>
            <a:spLocks noGrp="1" noChangeArrowheads="1"/>
          </p:cNvSpPr>
          <p:nvPr>
            <p:ph type="title"/>
          </p:nvPr>
        </p:nvSpPr>
        <p:spPr>
          <a:xfrm>
            <a:off x="457200" y="304800"/>
            <a:ext cx="8382000" cy="1143000"/>
          </a:xfrm>
        </p:spPr>
        <p:txBody>
          <a:bodyPr>
            <a:normAutofit fontScale="90000"/>
          </a:bodyPr>
          <a:lstStyle/>
          <a:p>
            <a:pPr eaLnBrk="1" fontAlgn="auto" hangingPunct="1">
              <a:spcAft>
                <a:spcPts val="0"/>
              </a:spcAft>
              <a:defRPr/>
            </a:pPr>
            <a:r>
              <a:rPr lang="en-US" sz="4400" dirty="0" smtClean="0"/>
              <a:t>Other ways to find what they keep…</a:t>
            </a:r>
            <a:endParaRPr lang="en-US" sz="4400" dirty="0"/>
          </a:p>
        </p:txBody>
      </p:sp>
    </p:spTree>
    <p:extLst>
      <p:ext uri="{BB962C8B-B14F-4D97-AF65-F5344CB8AC3E}">
        <p14:creationId xmlns:p14="http://schemas.microsoft.com/office/powerpoint/2010/main" val="276639637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143000"/>
          </a:xfrm>
        </p:spPr>
        <p:txBody>
          <a:bodyPr>
            <a:normAutofit/>
          </a:bodyPr>
          <a:lstStyle/>
          <a:p>
            <a:pPr>
              <a:defRPr/>
            </a:pPr>
            <a:r>
              <a:rPr lang="en-US" dirty="0" smtClean="0">
                <a:latin typeface="Arial Narrow" pitchFamily="34" charset="0"/>
              </a:rPr>
              <a:t>Use Google’s advanced search</a:t>
            </a:r>
            <a:endParaRPr lang="en-US" dirty="0">
              <a:latin typeface="Arial Narrow" pitchFamily="34" charset="0"/>
            </a:endParaRPr>
          </a:p>
        </p:txBody>
      </p:sp>
      <p:sp>
        <p:nvSpPr>
          <p:cNvPr id="17411" name="Content Placeholder 2"/>
          <p:cNvSpPr>
            <a:spLocks noGrp="1"/>
          </p:cNvSpPr>
          <p:nvPr>
            <p:ph idx="1"/>
          </p:nvPr>
        </p:nvSpPr>
        <p:spPr>
          <a:xfrm>
            <a:off x="838200" y="1905000"/>
            <a:ext cx="7772400" cy="4114800"/>
          </a:xfrm>
        </p:spPr>
        <p:txBody>
          <a:bodyPr/>
          <a:lstStyle/>
          <a:p>
            <a:pPr eaLnBrk="1" hangingPunct="1"/>
            <a:r>
              <a:rPr lang="en-US" sz="2600" dirty="0" smtClean="0"/>
              <a:t>Use </a:t>
            </a:r>
            <a:r>
              <a:rPr lang="en-US" sz="2600" dirty="0" smtClean="0">
                <a:hlinkClick r:id="rId3"/>
              </a:rPr>
              <a:t>advanced searches </a:t>
            </a:r>
            <a:r>
              <a:rPr lang="en-US" sz="2600" dirty="0" smtClean="0"/>
              <a:t>to find records and data.</a:t>
            </a:r>
          </a:p>
          <a:p>
            <a:pPr lvl="1" eaLnBrk="1" hangingPunct="1"/>
            <a:r>
              <a:rPr lang="en-US" sz="2200" dirty="0" smtClean="0"/>
              <a:t>Domain or site </a:t>
            </a:r>
            <a:r>
              <a:rPr lang="en-US" sz="2200" dirty="0"/>
              <a:t>restriction - url:gov</a:t>
            </a:r>
            <a:endParaRPr lang="en-US" sz="2200" dirty="0" smtClean="0"/>
          </a:p>
          <a:p>
            <a:pPr lvl="1" eaLnBrk="1" hangingPunct="1"/>
            <a:r>
              <a:rPr lang="en-US" sz="2200" dirty="0" smtClean="0"/>
              <a:t>File </a:t>
            </a:r>
            <a:r>
              <a:rPr lang="en-US" sz="2200" dirty="0"/>
              <a:t>type - </a:t>
            </a:r>
            <a:r>
              <a:rPr lang="en-US" sz="2200" dirty="0" err="1"/>
              <a:t>filetype:xls</a:t>
            </a:r>
            <a:endParaRPr lang="en-US" sz="2200" dirty="0" smtClean="0"/>
          </a:p>
          <a:p>
            <a:pPr lvl="1" eaLnBrk="1" hangingPunct="1"/>
            <a:r>
              <a:rPr lang="en-US" sz="2200" dirty="0" smtClean="0"/>
              <a:t>URL </a:t>
            </a:r>
            <a:r>
              <a:rPr lang="en-US" sz="2200" dirty="0"/>
              <a:t>search - </a:t>
            </a:r>
            <a:r>
              <a:rPr lang="en-US" sz="2200" dirty="0" err="1"/>
              <a:t>site:epa.gov</a:t>
            </a:r>
            <a:endParaRPr lang="en-US" sz="2200" dirty="0" smtClean="0"/>
          </a:p>
        </p:txBody>
      </p:sp>
    </p:spTree>
    <p:extLst>
      <p:ext uri="{BB962C8B-B14F-4D97-AF65-F5344CB8AC3E}">
        <p14:creationId xmlns:p14="http://schemas.microsoft.com/office/powerpoint/2010/main" val="384611807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153400" cy="990600"/>
          </a:xfrm>
        </p:spPr>
        <p:txBody>
          <a:bodyPr/>
          <a:lstStyle/>
          <a:p>
            <a:pPr>
              <a:defRPr/>
            </a:pPr>
            <a:r>
              <a:rPr lang="en-US" dirty="0" smtClean="0">
                <a:latin typeface="Arial Narrow" pitchFamily="34" charset="0"/>
              </a:rPr>
              <a:t>Nonprofits</a:t>
            </a:r>
            <a:endParaRPr lang="en-US" dirty="0">
              <a:latin typeface="Arial Narrow" pitchFamily="34" charset="0"/>
            </a:endParaRPr>
          </a:p>
        </p:txBody>
      </p:sp>
      <p:sp>
        <p:nvSpPr>
          <p:cNvPr id="18435" name="Content Placeholder 2"/>
          <p:cNvSpPr>
            <a:spLocks noGrp="1"/>
          </p:cNvSpPr>
          <p:nvPr>
            <p:ph idx="1"/>
          </p:nvPr>
        </p:nvSpPr>
        <p:spPr>
          <a:xfrm>
            <a:off x="533400" y="1371600"/>
            <a:ext cx="8305800" cy="4648200"/>
          </a:xfrm>
        </p:spPr>
        <p:txBody>
          <a:bodyPr/>
          <a:lstStyle/>
          <a:p>
            <a:r>
              <a:rPr lang="en-US" dirty="0" smtClean="0">
                <a:latin typeface="Arial Narrow" pitchFamily="34" charset="0"/>
                <a:hlinkClick r:id="rId3"/>
              </a:rPr>
              <a:t>990s</a:t>
            </a:r>
            <a:r>
              <a:rPr lang="en-US" dirty="0" smtClean="0">
                <a:latin typeface="Arial Narrow" pitchFamily="34" charset="0"/>
              </a:rPr>
              <a:t> –What all 501(c)3 that have more than $25,000 in annual revenue must file with the IRS.</a:t>
            </a:r>
          </a:p>
          <a:p>
            <a:pPr lvl="1"/>
            <a:r>
              <a:rPr lang="en-US" dirty="0" smtClean="0"/>
              <a:t>Donors</a:t>
            </a:r>
          </a:p>
          <a:p>
            <a:pPr lvl="1"/>
            <a:r>
              <a:rPr lang="en-US" dirty="0" smtClean="0"/>
              <a:t>Board members</a:t>
            </a:r>
          </a:p>
          <a:p>
            <a:pPr lvl="1"/>
            <a:r>
              <a:rPr lang="en-US" dirty="0" smtClean="0"/>
              <a:t>Income sources</a:t>
            </a:r>
          </a:p>
          <a:p>
            <a:pPr lvl="1"/>
            <a:endParaRPr lang="en-US" dirty="0"/>
          </a:p>
          <a:p>
            <a:r>
              <a:rPr lang="en-US" dirty="0" smtClean="0">
                <a:latin typeface="Arial Narrow" pitchFamily="34" charset="0"/>
                <a:hlinkClick r:id="rId4"/>
              </a:rPr>
              <a:t>Federal </a:t>
            </a:r>
            <a:r>
              <a:rPr lang="en-US" dirty="0">
                <a:latin typeface="Arial Narrow" pitchFamily="34" charset="0"/>
                <a:hlinkClick r:id="rId4"/>
              </a:rPr>
              <a:t>A</a:t>
            </a:r>
            <a:r>
              <a:rPr lang="en-US" dirty="0" smtClean="0">
                <a:latin typeface="Arial Narrow" pitchFamily="34" charset="0"/>
                <a:hlinkClick r:id="rId4"/>
              </a:rPr>
              <a:t>udit Clearinghouse</a:t>
            </a:r>
            <a:endParaRPr lang="en-US" dirty="0" smtClean="0">
              <a:latin typeface="Arial Narrow" pitchFamily="34" charset="0"/>
            </a:endParaRPr>
          </a:p>
        </p:txBody>
      </p:sp>
      <p:pic>
        <p:nvPicPr>
          <p:cNvPr id="1843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7606" y="3505200"/>
            <a:ext cx="320040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p:cNvPicPr>
            <a:picLocks noChangeAspect="1" noChangeArrowheads="1"/>
          </p:cNvPicPr>
          <p:nvPr/>
        </p:nvPicPr>
        <p:blipFill>
          <a:blip r:embed="rId6">
            <a:extLst>
              <a:ext uri="{28A0092B-C50C-407E-A947-70E740481C1C}">
                <a14:useLocalDpi xmlns:a14="http://schemas.microsoft.com/office/drawing/2010/main" val="0"/>
              </a:ext>
            </a:extLst>
          </a:blip>
          <a:srcRect l="11250" t="20000" r="64999" b="67999"/>
          <a:stretch>
            <a:fillRect/>
          </a:stretch>
        </p:blipFill>
        <p:spPr bwMode="auto">
          <a:xfrm>
            <a:off x="4495800" y="2590800"/>
            <a:ext cx="2438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p:cNvPicPr>
            <a:picLocks noChangeAspect="1" noChangeArrowheads="1"/>
          </p:cNvPicPr>
          <p:nvPr/>
        </p:nvPicPr>
        <p:blipFill>
          <a:blip r:embed="rId7">
            <a:extLst>
              <a:ext uri="{28A0092B-C50C-407E-A947-70E740481C1C}">
                <a14:useLocalDpi xmlns:a14="http://schemas.microsoft.com/office/drawing/2010/main" val="0"/>
              </a:ext>
            </a:extLst>
          </a:blip>
          <a:srcRect t="17000" r="81876" b="69000"/>
          <a:stretch>
            <a:fillRect/>
          </a:stretch>
        </p:blipFill>
        <p:spPr bwMode="auto">
          <a:xfrm>
            <a:off x="6400800" y="2975769"/>
            <a:ext cx="175260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2810464"/>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04800"/>
            <a:ext cx="8382000" cy="1143000"/>
          </a:xfrm>
        </p:spPr>
        <p:txBody>
          <a:bodyPr/>
          <a:lstStyle/>
          <a:p>
            <a:pPr>
              <a:defRPr/>
            </a:pPr>
            <a:r>
              <a:rPr lang="en-US" dirty="0" smtClean="0">
                <a:latin typeface="Arial Narrow" pitchFamily="34" charset="0"/>
              </a:rPr>
              <a:t>Downloading data</a:t>
            </a:r>
          </a:p>
        </p:txBody>
      </p:sp>
      <p:sp>
        <p:nvSpPr>
          <p:cNvPr id="18437" name="Rectangle 5"/>
          <p:cNvSpPr>
            <a:spLocks noGrp="1"/>
          </p:cNvSpPr>
          <p:nvPr>
            <p:ph type="body" idx="4294967295"/>
          </p:nvPr>
        </p:nvSpPr>
        <p:spPr>
          <a:xfrm>
            <a:off x="381000" y="1905000"/>
            <a:ext cx="8458200" cy="4114800"/>
          </a:xfrm>
        </p:spPr>
        <p:txBody>
          <a:bodyPr/>
          <a:lstStyle/>
          <a:p>
            <a:r>
              <a:rPr lang="en-US" sz="2600" dirty="0" smtClean="0"/>
              <a:t>In Excel format – example Illinois Sex Offender Registry </a:t>
            </a:r>
            <a:r>
              <a:rPr lang="en-US" sz="2600" dirty="0" smtClean="0">
                <a:hlinkClick r:id="rId3"/>
              </a:rPr>
              <a:t>here</a:t>
            </a:r>
            <a:r>
              <a:rPr lang="en-US" sz="2600" dirty="0" smtClean="0"/>
              <a:t>.</a:t>
            </a:r>
          </a:p>
          <a:p>
            <a:r>
              <a:rPr lang="en-US" sz="2600" dirty="0" smtClean="0"/>
              <a:t>From the web – example California West Nile Virus </a:t>
            </a:r>
            <a:r>
              <a:rPr lang="en-US" sz="2600" dirty="0" smtClean="0">
                <a:hlinkClick r:id="rId4"/>
              </a:rPr>
              <a:t>here</a:t>
            </a:r>
            <a:r>
              <a:rPr lang="en-US" sz="2600" dirty="0" smtClean="0"/>
              <a:t>.</a:t>
            </a:r>
          </a:p>
          <a:p>
            <a:r>
              <a:rPr lang="en-US" sz="2600" dirty="0" smtClean="0"/>
              <a:t>In text format – example from data.gov search on “inspection” </a:t>
            </a:r>
            <a:r>
              <a:rPr lang="en-US" sz="2600" dirty="0" smtClean="0">
                <a:hlinkClick r:id="rId5"/>
              </a:rPr>
              <a:t>here</a:t>
            </a:r>
            <a:r>
              <a:rPr lang="en-US" sz="2600" dirty="0" smtClean="0"/>
              <a:t>.</a:t>
            </a:r>
          </a:p>
        </p:txBody>
      </p:sp>
    </p:spTree>
    <p:extLst>
      <p:ext uri="{BB962C8B-B14F-4D97-AF65-F5344CB8AC3E}">
        <p14:creationId xmlns:p14="http://schemas.microsoft.com/office/powerpoint/2010/main" val="38243037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animEffect transition="in" filter="blinds(horizontal)">
                                      <p:cBhvr>
                                        <p:cTn id="7" dur="500"/>
                                        <p:tgtEl>
                                          <p:spTgt spid="1843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8437">
                                            <p:txEl>
                                              <p:pRg st="1" end="1"/>
                                            </p:txEl>
                                          </p:spTgt>
                                        </p:tgtEl>
                                        <p:attrNameLst>
                                          <p:attrName>style.visibility</p:attrName>
                                        </p:attrNameLst>
                                      </p:cBhvr>
                                      <p:to>
                                        <p:strVal val="visible"/>
                                      </p:to>
                                    </p:set>
                                    <p:animEffect transition="in" filter="blinds(horizontal)">
                                      <p:cBhvr>
                                        <p:cTn id="12" dur="500"/>
                                        <p:tgtEl>
                                          <p:spTgt spid="1843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8437">
                                            <p:txEl>
                                              <p:pRg st="2" end="2"/>
                                            </p:txEl>
                                          </p:spTgt>
                                        </p:tgtEl>
                                        <p:attrNameLst>
                                          <p:attrName>style.visibility</p:attrName>
                                        </p:attrNameLst>
                                      </p:cBhvr>
                                      <p:to>
                                        <p:strVal val="visible"/>
                                      </p:to>
                                    </p:set>
                                    <p:animEffect transition="in" filter="blinds(horizontal)">
                                      <p:cBhvr>
                                        <p:cTn id="17" dur="500"/>
                                        <p:tgtEl>
                                          <p:spTgt spid="184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04800"/>
            <a:ext cx="8382000" cy="1143000"/>
          </a:xfrm>
        </p:spPr>
        <p:txBody>
          <a:bodyPr/>
          <a:lstStyle/>
          <a:p>
            <a:pPr>
              <a:defRPr/>
            </a:pPr>
            <a:r>
              <a:rPr lang="en-US" dirty="0" smtClean="0">
                <a:latin typeface="Arial Narrow" pitchFamily="34" charset="0"/>
              </a:rPr>
              <a:t>Downloading data</a:t>
            </a:r>
          </a:p>
        </p:txBody>
      </p:sp>
      <p:sp>
        <p:nvSpPr>
          <p:cNvPr id="18437" name="Rectangle 5"/>
          <p:cNvSpPr>
            <a:spLocks noGrp="1"/>
          </p:cNvSpPr>
          <p:nvPr>
            <p:ph type="body" idx="4294967295"/>
          </p:nvPr>
        </p:nvSpPr>
        <p:spPr>
          <a:xfrm>
            <a:off x="381000" y="1905000"/>
            <a:ext cx="8458200" cy="4114800"/>
          </a:xfrm>
        </p:spPr>
        <p:txBody>
          <a:bodyPr/>
          <a:lstStyle/>
          <a:p>
            <a:r>
              <a:rPr lang="en-US" sz="2600" dirty="0" smtClean="0"/>
              <a:t>If you can search for one item, you should be able to get a database of everything.</a:t>
            </a:r>
          </a:p>
          <a:p>
            <a:r>
              <a:rPr lang="en-US" sz="2600" dirty="0" smtClean="0"/>
              <a:t>And remember that not all data is on the Web</a:t>
            </a:r>
          </a:p>
        </p:txBody>
      </p:sp>
    </p:spTree>
    <p:extLst>
      <p:ext uri="{BB962C8B-B14F-4D97-AF65-F5344CB8AC3E}">
        <p14:creationId xmlns:p14="http://schemas.microsoft.com/office/powerpoint/2010/main" val="24356336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animEffect transition="in" filter="blinds(horizontal)">
                                      <p:cBhvr>
                                        <p:cTn id="7" dur="500"/>
                                        <p:tgtEl>
                                          <p:spTgt spid="184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437">
                                            <p:txEl>
                                              <p:pRg st="1" end="1"/>
                                            </p:txEl>
                                          </p:spTgt>
                                        </p:tgtEl>
                                        <p:attrNameLst>
                                          <p:attrName>style.visibility</p:attrName>
                                        </p:attrNameLst>
                                      </p:cBhvr>
                                      <p:to>
                                        <p:strVal val="visible"/>
                                      </p:to>
                                    </p:set>
                                    <p:animEffect transition="in" filter="blinds(horizontal)">
                                      <p:cBhvr>
                                        <p:cTn id="12" dur="500"/>
                                        <p:tgtEl>
                                          <p:spTgt spid="184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0" y="304800"/>
            <a:ext cx="8077200" cy="1143000"/>
          </a:xfrm>
        </p:spPr>
        <p:txBody>
          <a:bodyPr/>
          <a:lstStyle/>
          <a:p>
            <a:pPr eaLnBrk="1" hangingPunct="1"/>
            <a:r>
              <a:rPr lang="en-US" dirty="0" smtClean="0">
                <a:latin typeface="Arial Narrow" pitchFamily="34" charset="0"/>
              </a:rPr>
              <a:t>Documents let you…</a:t>
            </a:r>
          </a:p>
        </p:txBody>
      </p:sp>
      <p:sp>
        <p:nvSpPr>
          <p:cNvPr id="305155" name="Rectangle 3"/>
          <p:cNvSpPr>
            <a:spLocks noGrp="1" noChangeArrowheads="1"/>
          </p:cNvSpPr>
          <p:nvPr>
            <p:ph type="body" idx="1"/>
          </p:nvPr>
        </p:nvSpPr>
        <p:spPr>
          <a:xfrm>
            <a:off x="990600" y="1905000"/>
            <a:ext cx="7848600" cy="4114800"/>
          </a:xfrm>
        </p:spPr>
        <p:txBody>
          <a:bodyPr/>
          <a:lstStyle/>
          <a:p>
            <a:pPr eaLnBrk="1" hangingPunct="1">
              <a:buFont typeface="Arial" pitchFamily="34" charset="0"/>
              <a:buChar char="•"/>
            </a:pPr>
            <a:r>
              <a:rPr lang="en-US" dirty="0" smtClean="0">
                <a:solidFill>
                  <a:srgbClr val="FFFFFF"/>
                </a:solidFill>
                <a:latin typeface="Arial Narrow" pitchFamily="34" charset="0"/>
              </a:rPr>
              <a:t>Truth-squad what officials  are telling you</a:t>
            </a:r>
          </a:p>
          <a:p>
            <a:pPr eaLnBrk="1" hangingPunct="1">
              <a:buFont typeface="Arial" pitchFamily="34" charset="0"/>
              <a:buChar char="•"/>
            </a:pPr>
            <a:r>
              <a:rPr lang="en-US" dirty="0" smtClean="0">
                <a:solidFill>
                  <a:srgbClr val="FFFFFF"/>
                </a:solidFill>
                <a:latin typeface="Arial Narrow" pitchFamily="34" charset="0"/>
              </a:rPr>
              <a:t>Check assumptions</a:t>
            </a:r>
          </a:p>
          <a:p>
            <a:pPr eaLnBrk="1" hangingPunct="1">
              <a:buFont typeface="Arial" pitchFamily="34" charset="0"/>
              <a:buChar char="•"/>
            </a:pPr>
            <a:r>
              <a:rPr lang="en-US" dirty="0" smtClean="0">
                <a:solidFill>
                  <a:srgbClr val="FFFFFF"/>
                </a:solidFill>
                <a:latin typeface="Arial Narrow" pitchFamily="34" charset="0"/>
              </a:rPr>
              <a:t>Go deeper</a:t>
            </a:r>
          </a:p>
          <a:p>
            <a:pPr eaLnBrk="1" hangingPunct="1">
              <a:buFont typeface="Arial" pitchFamily="34" charset="0"/>
              <a:buChar char="•"/>
            </a:pPr>
            <a:r>
              <a:rPr lang="en-US" dirty="0" smtClean="0">
                <a:solidFill>
                  <a:srgbClr val="FFFFFF"/>
                </a:solidFill>
                <a:latin typeface="Arial Narrow" pitchFamily="34" charset="0"/>
              </a:rPr>
              <a:t>Do stories no one else is doing</a:t>
            </a:r>
          </a:p>
          <a:p>
            <a:pPr eaLnBrk="1" hangingPunct="1">
              <a:buFont typeface="Wingdings" pitchFamily="2" charset="2"/>
              <a:buNone/>
            </a:pPr>
            <a:endParaRPr lang="en-US" dirty="0" smtClean="0">
              <a:solidFill>
                <a:srgbClr val="FFFFFF"/>
              </a:solidFill>
              <a:latin typeface="Arial Narrow" pitchFamily="34" charset="0"/>
            </a:endParaRPr>
          </a:p>
          <a:p>
            <a:pPr eaLnBrk="1" hangingPunct="1">
              <a:buFont typeface="Wingdings" pitchFamily="2" charset="2"/>
              <a:buNone/>
            </a:pPr>
            <a:endParaRPr lang="en-US" dirty="0" smtClean="0">
              <a:latin typeface="Arial Narrow"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5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5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5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51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371600" y="2057400"/>
            <a:ext cx="7086600" cy="1143000"/>
          </a:xfrm>
        </p:spPr>
        <p:txBody>
          <a:bodyPr/>
          <a:lstStyle/>
          <a:p>
            <a:pPr eaLnBrk="1" hangingPunct="1"/>
            <a:r>
              <a:rPr lang="en-US" sz="4000" smtClean="0">
                <a:latin typeface="Arial Narrow" pitchFamily="34" charset="0"/>
              </a:rPr>
              <a:t>And sometimes you have to build your own database</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685800"/>
            <a:ext cx="52578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613" y="152400"/>
            <a:ext cx="6454775"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z="3600" dirty="0" smtClean="0">
                <a:latin typeface="Arial Narrow" pitchFamily="34" charset="0"/>
              </a:rPr>
              <a:t>Getting started</a:t>
            </a:r>
            <a:endParaRPr lang="en-US" dirty="0" smtClean="0">
              <a:latin typeface="Arial Narrow" pitchFamily="34" charset="0"/>
            </a:endParaRPr>
          </a:p>
        </p:txBody>
      </p:sp>
      <p:sp>
        <p:nvSpPr>
          <p:cNvPr id="56323" name="Rectangle 3"/>
          <p:cNvSpPr>
            <a:spLocks noGrp="1" noChangeArrowheads="1"/>
          </p:cNvSpPr>
          <p:nvPr>
            <p:ph type="body" idx="1"/>
          </p:nvPr>
        </p:nvSpPr>
        <p:spPr>
          <a:xfrm>
            <a:off x="1676400" y="1828800"/>
            <a:ext cx="7086600" cy="4114800"/>
          </a:xfrm>
        </p:spPr>
        <p:txBody>
          <a:bodyPr/>
          <a:lstStyle/>
          <a:p>
            <a:pPr eaLnBrk="1" hangingPunct="1"/>
            <a:r>
              <a:rPr lang="en-US" dirty="0" smtClean="0">
                <a:latin typeface="Arial Narrow" pitchFamily="34" charset="0"/>
              </a:rPr>
              <a:t>Get hands on training</a:t>
            </a:r>
          </a:p>
          <a:p>
            <a:pPr eaLnBrk="1" hangingPunct="1"/>
            <a:r>
              <a:rPr lang="en-US" dirty="0" smtClean="0">
                <a:latin typeface="Arial Narrow" pitchFamily="34" charset="0"/>
              </a:rPr>
              <a:t>Keep practicing</a:t>
            </a:r>
          </a:p>
          <a:p>
            <a:pPr eaLnBrk="1" hangingPunct="1"/>
            <a:r>
              <a:rPr lang="en-US" dirty="0" smtClean="0">
                <a:latin typeface="Arial Narrow" pitchFamily="34" charset="0"/>
              </a:rPr>
              <a:t>Build a list of data/documents for your beat</a:t>
            </a:r>
          </a:p>
          <a:p>
            <a:pPr eaLnBrk="1" hangingPunct="1"/>
            <a:r>
              <a:rPr lang="en-US" dirty="0" smtClean="0">
                <a:latin typeface="Arial Narrow" pitchFamily="34" charset="0"/>
              </a:rPr>
              <a:t>Set a goal for short, medium and long-term stories</a:t>
            </a:r>
          </a:p>
        </p:txBody>
      </p:sp>
      <p:pic>
        <p:nvPicPr>
          <p:cNvPr id="56324" name="Picture 4" descr="h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2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954078" y="304800"/>
            <a:ext cx="5885121" cy="1143000"/>
          </a:xfrm>
        </p:spPr>
        <p:txBody>
          <a:bodyPr/>
          <a:lstStyle/>
          <a:p>
            <a:pPr eaLnBrk="1" hangingPunct="1"/>
            <a:r>
              <a:rPr lang="en-US" sz="3600" dirty="0" smtClean="0">
                <a:latin typeface="Arial Narrow" pitchFamily="34" charset="0"/>
              </a:rPr>
              <a:t>Stay organized</a:t>
            </a:r>
            <a:endParaRPr lang="en-US" dirty="0" smtClean="0">
              <a:latin typeface="Arial Narrow" pitchFamily="34" charset="0"/>
            </a:endParaRPr>
          </a:p>
        </p:txBody>
      </p:sp>
      <p:sp>
        <p:nvSpPr>
          <p:cNvPr id="56323" name="Rectangle 3"/>
          <p:cNvSpPr>
            <a:spLocks noGrp="1" noChangeArrowheads="1"/>
          </p:cNvSpPr>
          <p:nvPr>
            <p:ph type="body" idx="1"/>
          </p:nvPr>
        </p:nvSpPr>
        <p:spPr>
          <a:xfrm>
            <a:off x="2954078" y="1828800"/>
            <a:ext cx="5808921" cy="4114800"/>
          </a:xfrm>
        </p:spPr>
        <p:txBody>
          <a:bodyPr/>
          <a:lstStyle/>
          <a:p>
            <a:pPr eaLnBrk="1" hangingPunct="1"/>
            <a:r>
              <a:rPr lang="en-US" dirty="0" smtClean="0">
                <a:latin typeface="Arial Narrow" pitchFamily="34" charset="0"/>
              </a:rPr>
              <a:t>Keep track of requests and follow up on them</a:t>
            </a:r>
          </a:p>
          <a:p>
            <a:pPr eaLnBrk="1" hangingPunct="1"/>
            <a:r>
              <a:rPr lang="en-US" dirty="0" err="1" smtClean="0">
                <a:latin typeface="Arial Narrow" pitchFamily="34" charset="0"/>
                <a:hlinkClick r:id="rId3"/>
              </a:rPr>
              <a:t>DocumentCloud</a:t>
            </a:r>
            <a:r>
              <a:rPr lang="en-US" dirty="0" smtClean="0">
                <a:latin typeface="Arial Narrow" pitchFamily="34" charset="0"/>
              </a:rPr>
              <a:t> for hard-copy reports</a:t>
            </a:r>
          </a:p>
          <a:p>
            <a:pPr eaLnBrk="1" hangingPunct="1"/>
            <a:r>
              <a:rPr lang="en-US" dirty="0" smtClean="0">
                <a:latin typeface="Arial Narrow" pitchFamily="34" charset="0"/>
              </a:rPr>
              <a:t>Mechanical Turk when the data is not readily available </a:t>
            </a:r>
          </a:p>
          <a:p>
            <a:pPr eaLnBrk="1" hangingPunct="1"/>
            <a:r>
              <a:rPr lang="en-US" dirty="0" smtClean="0">
                <a:latin typeface="Arial Narrow" pitchFamily="34" charset="0"/>
              </a:rPr>
              <a:t>Keep notes on your data</a:t>
            </a:r>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303027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787466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4876800" cy="461665"/>
          </a:xfrm>
          <a:prstGeom prst="rect">
            <a:avLst/>
          </a:prstGeom>
          <a:noFill/>
        </p:spPr>
        <p:txBody>
          <a:bodyPr wrap="square" rtlCol="0">
            <a:spAutoFit/>
          </a:bodyPr>
          <a:lstStyle/>
          <a:p>
            <a:r>
              <a:rPr lang="en-US" dirty="0" smtClean="0">
                <a:hlinkClick r:id="rId3"/>
              </a:rPr>
              <a:t>Detroit Free Press</a:t>
            </a:r>
            <a:r>
              <a:rPr lang="en-US" dirty="0" smtClean="0"/>
              <a:t>  earlier this week</a:t>
            </a:r>
            <a:endParaRPr lang="en-US" dirty="0"/>
          </a:p>
        </p:txBody>
      </p:sp>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295400"/>
            <a:ext cx="6279435"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579331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762000"/>
            <a:ext cx="6000750" cy="488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5876925"/>
            <a:ext cx="4876800" cy="461665"/>
          </a:xfrm>
          <a:prstGeom prst="rect">
            <a:avLst/>
          </a:prstGeom>
          <a:noFill/>
        </p:spPr>
        <p:txBody>
          <a:bodyPr wrap="square" rtlCol="0">
            <a:spAutoFit/>
          </a:bodyPr>
          <a:lstStyle/>
          <a:p>
            <a:r>
              <a:rPr lang="en-US" dirty="0" smtClean="0">
                <a:hlinkClick r:id="rId4"/>
              </a:rPr>
              <a:t>Detroit Free Press</a:t>
            </a:r>
            <a:endParaRPr lang="en-US" dirty="0"/>
          </a:p>
        </p:txBody>
      </p:sp>
    </p:spTree>
    <p:extLst>
      <p:ext uri="{BB962C8B-B14F-4D97-AF65-F5344CB8AC3E}">
        <p14:creationId xmlns:p14="http://schemas.microsoft.com/office/powerpoint/2010/main" val="108412213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0" y="304800"/>
            <a:ext cx="8077200" cy="1143000"/>
          </a:xfrm>
        </p:spPr>
        <p:txBody>
          <a:bodyPr/>
          <a:lstStyle/>
          <a:p>
            <a:pPr eaLnBrk="1" hangingPunct="1"/>
            <a:r>
              <a:rPr lang="en-US" dirty="0" smtClean="0">
                <a:latin typeface="Arial Narrow" pitchFamily="34" charset="0"/>
              </a:rPr>
              <a:t>What gets documented?</a:t>
            </a:r>
          </a:p>
        </p:txBody>
      </p:sp>
      <p:sp>
        <p:nvSpPr>
          <p:cNvPr id="305155" name="Rectangle 3"/>
          <p:cNvSpPr>
            <a:spLocks noGrp="1" noChangeArrowheads="1"/>
          </p:cNvSpPr>
          <p:nvPr>
            <p:ph type="body" idx="1"/>
          </p:nvPr>
        </p:nvSpPr>
        <p:spPr>
          <a:xfrm>
            <a:off x="990600" y="1905000"/>
            <a:ext cx="7848600" cy="4114800"/>
          </a:xfrm>
        </p:spPr>
        <p:txBody>
          <a:bodyPr/>
          <a:lstStyle/>
          <a:p>
            <a:pPr eaLnBrk="1" hangingPunct="1">
              <a:buFont typeface="Arial" pitchFamily="34" charset="0"/>
              <a:buChar char="•"/>
            </a:pPr>
            <a:r>
              <a:rPr lang="en-US" dirty="0" smtClean="0">
                <a:solidFill>
                  <a:srgbClr val="FFFFFF"/>
                </a:solidFill>
                <a:latin typeface="Arial Narrow" pitchFamily="34" charset="0"/>
              </a:rPr>
              <a:t>Anything that is licensed</a:t>
            </a:r>
          </a:p>
          <a:p>
            <a:pPr eaLnBrk="1" hangingPunct="1">
              <a:buFont typeface="Arial" pitchFamily="34" charset="0"/>
              <a:buChar char="•"/>
            </a:pPr>
            <a:r>
              <a:rPr lang="en-US" dirty="0" smtClean="0">
                <a:solidFill>
                  <a:srgbClr val="FFFFFF"/>
                </a:solidFill>
                <a:latin typeface="Arial Narrow" pitchFamily="34" charset="0"/>
              </a:rPr>
              <a:t>Inspected</a:t>
            </a:r>
          </a:p>
          <a:p>
            <a:pPr eaLnBrk="1" hangingPunct="1">
              <a:buFont typeface="Arial" pitchFamily="34" charset="0"/>
              <a:buChar char="•"/>
            </a:pPr>
            <a:r>
              <a:rPr lang="en-US" dirty="0" smtClean="0">
                <a:solidFill>
                  <a:srgbClr val="FFFFFF"/>
                </a:solidFill>
                <a:latin typeface="Arial Narrow" pitchFamily="34" charset="0"/>
              </a:rPr>
              <a:t>Counted</a:t>
            </a:r>
          </a:p>
          <a:p>
            <a:pPr eaLnBrk="1" hangingPunct="1">
              <a:buFont typeface="Arial" pitchFamily="34" charset="0"/>
              <a:buChar char="•"/>
            </a:pPr>
            <a:r>
              <a:rPr lang="en-US" dirty="0" smtClean="0">
                <a:solidFill>
                  <a:srgbClr val="FFFFFF"/>
                </a:solidFill>
                <a:latin typeface="Arial Narrow" pitchFamily="34" charset="0"/>
              </a:rPr>
              <a:t>Paid  or paid for</a:t>
            </a:r>
          </a:p>
          <a:p>
            <a:pPr eaLnBrk="1" hangingPunct="1">
              <a:buFont typeface="Wingdings" pitchFamily="2" charset="2"/>
              <a:buNone/>
            </a:pPr>
            <a:endParaRPr lang="en-US" dirty="0" smtClean="0">
              <a:solidFill>
                <a:srgbClr val="FFFFFF"/>
              </a:solidFill>
              <a:latin typeface="Arial Narrow" pitchFamily="34" charset="0"/>
            </a:endParaRPr>
          </a:p>
          <a:p>
            <a:pPr eaLnBrk="1" hangingPunct="1">
              <a:buFont typeface="Wingdings" pitchFamily="2" charset="2"/>
              <a:buNone/>
            </a:pPr>
            <a:endParaRPr lang="en-US" dirty="0" smtClean="0">
              <a:latin typeface="Arial Narrow" pitchFamily="34" charset="0"/>
            </a:endParaRPr>
          </a:p>
        </p:txBody>
      </p:sp>
    </p:spTree>
    <p:extLst>
      <p:ext uri="{BB962C8B-B14F-4D97-AF65-F5344CB8AC3E}">
        <p14:creationId xmlns:p14="http://schemas.microsoft.com/office/powerpoint/2010/main" val="3277927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5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5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5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51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0" y="304800"/>
            <a:ext cx="8077200" cy="1143000"/>
          </a:xfrm>
        </p:spPr>
        <p:txBody>
          <a:bodyPr/>
          <a:lstStyle/>
          <a:p>
            <a:pPr eaLnBrk="1" hangingPunct="1"/>
            <a:r>
              <a:rPr lang="en-US" dirty="0" smtClean="0">
                <a:latin typeface="Arial Narrow" pitchFamily="34" charset="0"/>
              </a:rPr>
              <a:t>What gets documented?</a:t>
            </a:r>
          </a:p>
        </p:txBody>
      </p:sp>
      <p:sp>
        <p:nvSpPr>
          <p:cNvPr id="305155" name="Rectangle 3"/>
          <p:cNvSpPr>
            <a:spLocks noGrp="1" noChangeArrowheads="1"/>
          </p:cNvSpPr>
          <p:nvPr>
            <p:ph type="body" idx="1"/>
          </p:nvPr>
        </p:nvSpPr>
        <p:spPr>
          <a:xfrm>
            <a:off x="990600" y="1905000"/>
            <a:ext cx="7848600" cy="4114800"/>
          </a:xfrm>
        </p:spPr>
        <p:txBody>
          <a:bodyPr/>
          <a:lstStyle/>
          <a:p>
            <a:pPr eaLnBrk="1" hangingPunct="1">
              <a:buFont typeface="Arial" pitchFamily="34" charset="0"/>
              <a:buChar char="•"/>
            </a:pPr>
            <a:r>
              <a:rPr lang="en-US" dirty="0" smtClean="0">
                <a:solidFill>
                  <a:srgbClr val="FFFFFF"/>
                </a:solidFill>
                <a:latin typeface="Arial Narrow" pitchFamily="34" charset="0"/>
              </a:rPr>
              <a:t>Anything that is licensed –&gt; dentists, contractors</a:t>
            </a:r>
          </a:p>
          <a:p>
            <a:pPr eaLnBrk="1" hangingPunct="1">
              <a:buFont typeface="Arial" pitchFamily="34" charset="0"/>
              <a:buChar char="•"/>
            </a:pPr>
            <a:r>
              <a:rPr lang="en-US" dirty="0">
                <a:solidFill>
                  <a:srgbClr val="FFFFFF"/>
                </a:solidFill>
                <a:latin typeface="Arial Narrow" pitchFamily="34" charset="0"/>
              </a:rPr>
              <a:t>Inspected –&gt; </a:t>
            </a:r>
            <a:r>
              <a:rPr lang="en-US" dirty="0" smtClean="0">
                <a:solidFill>
                  <a:srgbClr val="FFFFFF"/>
                </a:solidFill>
                <a:latin typeface="Arial Narrow" pitchFamily="34" charset="0"/>
              </a:rPr>
              <a:t>bridges, schools</a:t>
            </a:r>
          </a:p>
          <a:p>
            <a:pPr eaLnBrk="1" hangingPunct="1">
              <a:buFont typeface="Arial" pitchFamily="34" charset="0"/>
              <a:buChar char="•"/>
            </a:pPr>
            <a:r>
              <a:rPr lang="en-US" dirty="0" smtClean="0">
                <a:solidFill>
                  <a:srgbClr val="FFFFFF"/>
                </a:solidFill>
                <a:latin typeface="Arial Narrow" pitchFamily="34" charset="0"/>
              </a:rPr>
              <a:t>Counted </a:t>
            </a:r>
            <a:r>
              <a:rPr lang="en-US" dirty="0">
                <a:solidFill>
                  <a:srgbClr val="FFFFFF"/>
                </a:solidFill>
                <a:latin typeface="Arial Narrow" pitchFamily="34" charset="0"/>
              </a:rPr>
              <a:t>–&gt;</a:t>
            </a:r>
            <a:r>
              <a:rPr lang="en-US" dirty="0" smtClean="0">
                <a:solidFill>
                  <a:srgbClr val="FFFFFF"/>
                </a:solidFill>
                <a:latin typeface="Arial Narrow" pitchFamily="34" charset="0"/>
              </a:rPr>
              <a:t> census, school children</a:t>
            </a:r>
          </a:p>
          <a:p>
            <a:pPr eaLnBrk="1" hangingPunct="1">
              <a:buFont typeface="Arial" pitchFamily="34" charset="0"/>
              <a:buChar char="•"/>
            </a:pPr>
            <a:r>
              <a:rPr lang="en-US" dirty="0" smtClean="0">
                <a:solidFill>
                  <a:srgbClr val="FFFFFF"/>
                </a:solidFill>
                <a:latin typeface="Arial Narrow" pitchFamily="34" charset="0"/>
              </a:rPr>
              <a:t>Paid  or paid </a:t>
            </a:r>
            <a:r>
              <a:rPr lang="en-US" dirty="0">
                <a:solidFill>
                  <a:srgbClr val="FFFFFF"/>
                </a:solidFill>
                <a:latin typeface="Arial Narrow" pitchFamily="34" charset="0"/>
              </a:rPr>
              <a:t>for –&gt; </a:t>
            </a:r>
            <a:r>
              <a:rPr lang="en-US" dirty="0" smtClean="0">
                <a:solidFill>
                  <a:srgbClr val="FFFFFF"/>
                </a:solidFill>
                <a:latin typeface="Arial Narrow" pitchFamily="34" charset="0"/>
              </a:rPr>
              <a:t>contractors, supplies</a:t>
            </a:r>
          </a:p>
          <a:p>
            <a:pPr eaLnBrk="1" hangingPunct="1">
              <a:buFont typeface="Wingdings" pitchFamily="2" charset="2"/>
              <a:buNone/>
            </a:pPr>
            <a:endParaRPr lang="en-US" dirty="0" smtClean="0">
              <a:solidFill>
                <a:srgbClr val="FFFFFF"/>
              </a:solidFill>
              <a:latin typeface="Arial Narrow" pitchFamily="34" charset="0"/>
            </a:endParaRPr>
          </a:p>
          <a:p>
            <a:pPr eaLnBrk="1" hangingPunct="1">
              <a:buFont typeface="Wingdings" pitchFamily="2" charset="2"/>
              <a:buNone/>
            </a:pPr>
            <a:endParaRPr lang="en-US" dirty="0" smtClean="0">
              <a:latin typeface="Arial Narrow" pitchFamily="34" charset="0"/>
            </a:endParaRPr>
          </a:p>
        </p:txBody>
      </p:sp>
    </p:spTree>
    <p:extLst>
      <p:ext uri="{BB962C8B-B14F-4D97-AF65-F5344CB8AC3E}">
        <p14:creationId xmlns:p14="http://schemas.microsoft.com/office/powerpoint/2010/main" val="23023325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5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5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5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51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5" grpId="0" build="p"/>
    </p:bldLst>
  </p:timing>
</p:sld>
</file>

<file path=ppt/theme/theme1.xml><?xml version="1.0" encoding="utf-8"?>
<a:theme xmlns:a="http://schemas.openxmlformats.org/drawingml/2006/main" name="Factory">
  <a:themeElements>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fontScheme name="Facto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clrMap bg1="dk2" tx1="lt1" bg2="dk1" tx2="lt2" accent1="accent1" accent2="accent2" accent3="accent3" accent4="accent4" accent5="accent5" accent6="accent6" hlink="hlink" folHlink="folHlink"/>
    </a:extraClrScheme>
    <a:extraClrScheme>
      <a:clrScheme name="Factory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660033"/>
        </a:hlink>
        <a:folHlink>
          <a:srgbClr val="993366"/>
        </a:folHlink>
      </a:clrScheme>
      <a:clrMap bg1="lt1" tx1="dk1" bg2="lt2" tx2="dk2" accent1="accent1" accent2="accent2" accent3="accent3" accent4="accent4" accent5="accent5" accent6="accent6" hlink="hlink" folHlink="folHlink"/>
    </a:extraClrScheme>
    <a:extraClrScheme>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Factory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FFFF99"/>
        </a:hlink>
        <a:folHlink>
          <a:srgbClr val="CC9900"/>
        </a:folHlink>
      </a:clrScheme>
      <a:clrMap bg1="dk2" tx1="lt1" bg2="dk1" tx2="lt2" accent1="accent1" accent2="accent2" accent3="accent3" accent4="accent4" accent5="accent5" accent6="accent6" hlink="hlink" folHlink="folHlink"/>
    </a:extraClrScheme>
    <a:extraClrScheme>
      <a:clrScheme name="Factory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99CC00"/>
        </a:hlink>
        <a:folHlink>
          <a:srgbClr val="808000"/>
        </a:folHlink>
      </a:clrScheme>
      <a:clrMap bg1="dk2" tx1="lt1" bg2="dk1" tx2="lt2" accent1="accent1" accent2="accent2" accent3="accent3" accent4="accent4" accent5="accent5" accent6="accent6" hlink="hlink" folHlink="folHlink"/>
    </a:extraClrScheme>
    <a:extraClrScheme>
      <a:clrScheme name="Factory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Factory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FFCC66"/>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Designs\Factory.pot</Template>
  <TotalTime>2691</TotalTime>
  <Words>1499</Words>
  <Application>Microsoft Office PowerPoint</Application>
  <PresentationFormat>On-screen Show (4:3)</PresentationFormat>
  <Paragraphs>222</Paragraphs>
  <Slides>54</Slides>
  <Notes>54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56" baseType="lpstr">
      <vt:lpstr>Factory</vt:lpstr>
      <vt:lpstr>Bitmap Image</vt:lpstr>
      <vt:lpstr>PowerPoint Presentation</vt:lpstr>
      <vt:lpstr>PowerPoint Presentation</vt:lpstr>
      <vt:lpstr>PowerPoint Presentation</vt:lpstr>
      <vt:lpstr>PowerPoint Presentation</vt:lpstr>
      <vt:lpstr>Documents let you…</vt:lpstr>
      <vt:lpstr>PowerPoint Presentation</vt:lpstr>
      <vt:lpstr>PowerPoint Presentation</vt:lpstr>
      <vt:lpstr>What gets documented?</vt:lpstr>
      <vt:lpstr>What gets documented?</vt:lpstr>
      <vt:lpstr>PowerPoint Presentation</vt:lpstr>
      <vt:lpstr>PowerPoint Presentation</vt:lpstr>
      <vt:lpstr>PowerPoint Presentation</vt:lpstr>
      <vt:lpstr>PowerPoint Presentation</vt:lpstr>
      <vt:lpstr>PowerPoint Presentation</vt:lpstr>
      <vt:lpstr>Why data?</vt:lpstr>
      <vt:lpstr>Why use data</vt:lpstr>
      <vt:lpstr>Using data…</vt:lpstr>
      <vt:lpstr>PowerPoint Presentation</vt:lpstr>
      <vt:lpstr>How to tell a better story with data</vt:lpstr>
      <vt:lpstr>PowerPoint Presentation</vt:lpstr>
      <vt:lpstr>PowerPoint Presentation</vt:lpstr>
      <vt:lpstr>How to tell a better story with data</vt:lpstr>
      <vt:lpstr>PowerPoint Presentation</vt:lpstr>
      <vt:lpstr>PowerPoint Presentation</vt:lpstr>
      <vt:lpstr>How to tell a better story with data</vt:lpstr>
      <vt:lpstr>PowerPoint Presentation</vt:lpstr>
      <vt:lpstr>How to tell a better story with data</vt:lpstr>
      <vt:lpstr>Using data gives your readers and viewers…</vt:lpstr>
      <vt:lpstr>PowerPoint Presentation</vt:lpstr>
      <vt:lpstr>PowerPoint Presentation</vt:lpstr>
      <vt:lpstr>PowerPoint Presentation</vt:lpstr>
      <vt:lpstr>Federal information</vt:lpstr>
      <vt:lpstr>PowerPoint Presentation</vt:lpstr>
      <vt:lpstr>PowerPoint Presentation</vt:lpstr>
      <vt:lpstr>The Census</vt:lpstr>
      <vt:lpstr>PowerPoint Presentation</vt:lpstr>
      <vt:lpstr>Searchable databases</vt:lpstr>
      <vt:lpstr>Basic data/dox for any beat (Tip: get more than one year)</vt:lpstr>
      <vt:lpstr>PowerPoint Presentation</vt:lpstr>
      <vt:lpstr>PowerPoint Presentation</vt:lpstr>
      <vt:lpstr>Retention schedules</vt:lpstr>
      <vt:lpstr>Retention schedules</vt:lpstr>
      <vt:lpstr>Nerd bonding</vt:lpstr>
      <vt:lpstr>Other ways to find what they keep…</vt:lpstr>
      <vt:lpstr>Other ways to find what they keep…</vt:lpstr>
      <vt:lpstr>Use Google’s advanced search</vt:lpstr>
      <vt:lpstr>Nonprofits</vt:lpstr>
      <vt:lpstr>Downloading data</vt:lpstr>
      <vt:lpstr>Downloading data</vt:lpstr>
      <vt:lpstr>And sometimes you have to build your own database</vt:lpstr>
      <vt:lpstr>PowerPoint Presentation</vt:lpstr>
      <vt:lpstr>PowerPoint Presentation</vt:lpstr>
      <vt:lpstr>Getting started</vt:lpstr>
      <vt:lpstr>Stay organized</vt:lpstr>
    </vt:vector>
  </TitlesOfParts>
  <Company>Pulitzer Publishing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Pulitzer Publishing Company</dc:creator>
  <cp:lastModifiedBy>Jennifer LaFleur</cp:lastModifiedBy>
  <cp:revision>174</cp:revision>
  <dcterms:created xsi:type="dcterms:W3CDTF">2000-05-01T16:49:35Z</dcterms:created>
  <dcterms:modified xsi:type="dcterms:W3CDTF">2011-07-26T17:31:13Z</dcterms:modified>
</cp:coreProperties>
</file>