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2"/>
  </p:notesMasterIdLst>
  <p:sldIdLst>
    <p:sldId id="404" r:id="rId2"/>
    <p:sldId id="675" r:id="rId3"/>
    <p:sldId id="676" r:id="rId4"/>
    <p:sldId id="677" r:id="rId5"/>
    <p:sldId id="678" r:id="rId6"/>
    <p:sldId id="679" r:id="rId7"/>
    <p:sldId id="680" r:id="rId8"/>
    <p:sldId id="682" r:id="rId9"/>
    <p:sldId id="683" r:id="rId10"/>
    <p:sldId id="681" r:id="rId11"/>
    <p:sldId id="686" r:id="rId12"/>
    <p:sldId id="699" r:id="rId13"/>
    <p:sldId id="687" r:id="rId14"/>
    <p:sldId id="688" r:id="rId15"/>
    <p:sldId id="692" r:id="rId16"/>
    <p:sldId id="691" r:id="rId17"/>
    <p:sldId id="693" r:id="rId18"/>
    <p:sldId id="689" r:id="rId19"/>
    <p:sldId id="690" r:id="rId20"/>
    <p:sldId id="700" r:id="rId21"/>
    <p:sldId id="694" r:id="rId22"/>
    <p:sldId id="701" r:id="rId23"/>
    <p:sldId id="695" r:id="rId24"/>
    <p:sldId id="696" r:id="rId25"/>
    <p:sldId id="697" r:id="rId26"/>
    <p:sldId id="698" r:id="rId27"/>
    <p:sldId id="702" r:id="rId28"/>
    <p:sldId id="685" r:id="rId29"/>
    <p:sldId id="735" r:id="rId30"/>
    <p:sldId id="736" r:id="rId31"/>
    <p:sldId id="703" r:id="rId32"/>
    <p:sldId id="707" r:id="rId33"/>
    <p:sldId id="710" r:id="rId34"/>
    <p:sldId id="712" r:id="rId35"/>
    <p:sldId id="713" r:id="rId36"/>
    <p:sldId id="711" r:id="rId37"/>
    <p:sldId id="714" r:id="rId38"/>
    <p:sldId id="717" r:id="rId39"/>
    <p:sldId id="721" r:id="rId40"/>
    <p:sldId id="739" r:id="rId41"/>
    <p:sldId id="740" r:id="rId42"/>
    <p:sldId id="741" r:id="rId43"/>
    <p:sldId id="742" r:id="rId44"/>
    <p:sldId id="718" r:id="rId45"/>
    <p:sldId id="724" r:id="rId46"/>
    <p:sldId id="722" r:id="rId47"/>
    <p:sldId id="726" r:id="rId48"/>
    <p:sldId id="727" r:id="rId49"/>
    <p:sldId id="728" r:id="rId50"/>
    <p:sldId id="729" r:id="rId51"/>
    <p:sldId id="730" r:id="rId52"/>
    <p:sldId id="731" r:id="rId53"/>
    <p:sldId id="732" r:id="rId54"/>
    <p:sldId id="733" r:id="rId55"/>
    <p:sldId id="734" r:id="rId56"/>
    <p:sldId id="704" r:id="rId57"/>
    <p:sldId id="715" r:id="rId58"/>
    <p:sldId id="737" r:id="rId59"/>
    <p:sldId id="738" r:id="rId60"/>
    <p:sldId id="720"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24"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dirty="0"/>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dirty="0"/>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53BEC046-97BD-4C96-8C50-845A3942C07E}" type="slidenum">
              <a:rPr lang="en-US"/>
              <a:pPr>
                <a:defRPr/>
              </a:pPr>
              <a:t>‹#›</a:t>
            </a:fld>
            <a:endParaRPr lang="en-US" dirty="0"/>
          </a:p>
        </p:txBody>
      </p:sp>
    </p:spTree>
    <p:extLst>
      <p:ext uri="{BB962C8B-B14F-4D97-AF65-F5344CB8AC3E}">
        <p14:creationId xmlns:p14="http://schemas.microsoft.com/office/powerpoint/2010/main" val="3340421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6521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6702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8919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6057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8339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81939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2178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32349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52086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83069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19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8601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16635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536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1872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1346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0751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4547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84161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81356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22912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59911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29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4017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10542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30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36519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48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1285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49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48381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50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46571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51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61559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52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38395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53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18142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54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57502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55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0758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5069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2989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3824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9744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6133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9392B-E6E0-40E2-A213-D962A62F73F8}" type="slidenum">
              <a:rPr lang="en-US" smtClean="0"/>
              <a:pPr/>
              <a:t>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6688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p:spPr>
        <p:txBody>
          <a:bodyPr wrap="none" anchor="ctr"/>
          <a:lstStyle/>
          <a:p>
            <a:endParaRPr lang="en-US" dirty="0"/>
          </a:p>
        </p:txBody>
      </p:sp>
      <p:sp>
        <p:nvSpPr>
          <p:cNvPr id="5" name="Freeform 3"/>
          <p:cNvSpPr>
            <a:spLocks/>
          </p:cNvSpPr>
          <p:nvPr/>
        </p:nvSpPr>
        <p:spPr bwMode="hidden">
          <a:xfrm>
            <a:off x="107950" y="15875"/>
            <a:ext cx="838200" cy="787400"/>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p:spPr>
        <p:txBody>
          <a:bodyPr wrap="none" anchor="ctr"/>
          <a:lstStyle/>
          <a:p>
            <a:endParaRPr lang="en-US" dirty="0"/>
          </a:p>
        </p:txBody>
      </p:sp>
      <p:sp>
        <p:nvSpPr>
          <p:cNvPr id="6" name="Freeform 4"/>
          <p:cNvSpPr>
            <a:spLocks/>
          </p:cNvSpPr>
          <p:nvPr/>
        </p:nvSpPr>
        <p:spPr bwMode="hidden">
          <a:xfrm>
            <a:off x="1192213" y="354013"/>
            <a:ext cx="2266950" cy="22701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p:spPr>
        <p:txBody>
          <a:bodyPr wrap="none" anchor="ctr"/>
          <a:lstStyle/>
          <a:p>
            <a:endParaRPr lang="en-US" dirty="0"/>
          </a:p>
        </p:txBody>
      </p:sp>
      <p:sp>
        <p:nvSpPr>
          <p:cNvPr id="7" name="Freeform 5"/>
          <p:cNvSpPr>
            <a:spLocks/>
          </p:cNvSpPr>
          <p:nvPr/>
        </p:nvSpPr>
        <p:spPr bwMode="hidden">
          <a:xfrm>
            <a:off x="2532063" y="1270000"/>
            <a:ext cx="3670300" cy="3671888"/>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p:spPr>
        <p:txBody>
          <a:bodyPr wrap="none" anchor="ctr"/>
          <a:lstStyle/>
          <a:p>
            <a:endParaRPr lang="en-US" dirty="0"/>
          </a:p>
        </p:txBody>
      </p:sp>
      <p:sp>
        <p:nvSpPr>
          <p:cNvPr id="8" name="Freeform 6"/>
          <p:cNvSpPr>
            <a:spLocks/>
          </p:cNvSpPr>
          <p:nvPr/>
        </p:nvSpPr>
        <p:spPr bwMode="hidden">
          <a:xfrm>
            <a:off x="3175" y="4797425"/>
            <a:ext cx="3417888" cy="2097088"/>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w="9525">
            <a:noFill/>
            <a:round/>
            <a:headEnd/>
            <a:tailEnd/>
          </a:ln>
        </p:spPr>
        <p:txBody>
          <a:bodyPr wrap="none" anchor="ctr"/>
          <a:lstStyle/>
          <a:p>
            <a:endParaRPr lang="en-US" dirty="0"/>
          </a:p>
        </p:txBody>
      </p:sp>
      <p:sp>
        <p:nvSpPr>
          <p:cNvPr id="9" name="Freeform 7"/>
          <p:cNvSpPr>
            <a:spLocks/>
          </p:cNvSpPr>
          <p:nvPr/>
        </p:nvSpPr>
        <p:spPr bwMode="hidden">
          <a:xfrm>
            <a:off x="4494213" y="4425950"/>
            <a:ext cx="2263775" cy="226377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p:spPr>
        <p:txBody>
          <a:bodyPr wrap="none" anchor="ctr"/>
          <a:lstStyle/>
          <a:p>
            <a:endParaRPr lang="en-US" dirty="0"/>
          </a:p>
        </p:txBody>
      </p:sp>
      <p:sp>
        <p:nvSpPr>
          <p:cNvPr id="10" name="Freeform 8"/>
          <p:cNvSpPr>
            <a:spLocks/>
          </p:cNvSpPr>
          <p:nvPr/>
        </p:nvSpPr>
        <p:spPr bwMode="hidden">
          <a:xfrm>
            <a:off x="5646738" y="487363"/>
            <a:ext cx="2928937" cy="29305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p:spPr>
        <p:txBody>
          <a:bodyPr wrap="none" anchor="ctr"/>
          <a:lstStyle/>
          <a:p>
            <a:endParaRPr lang="en-US" dirty="0"/>
          </a:p>
        </p:txBody>
      </p:sp>
      <p:sp>
        <p:nvSpPr>
          <p:cNvPr id="11" name="Freeform 9"/>
          <p:cNvSpPr>
            <a:spLocks/>
          </p:cNvSpPr>
          <p:nvPr/>
        </p:nvSpPr>
        <p:spPr bwMode="hidden">
          <a:xfrm>
            <a:off x="7146925" y="2555875"/>
            <a:ext cx="2008188" cy="3997325"/>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p:spPr>
        <p:txBody>
          <a:bodyPr wrap="none" anchor="ctr"/>
          <a:lstStyle/>
          <a:p>
            <a:endParaRPr lang="en-US" dirty="0"/>
          </a:p>
        </p:txBody>
      </p:sp>
      <p:sp>
        <p:nvSpPr>
          <p:cNvPr id="12" name="Freeform 10"/>
          <p:cNvSpPr>
            <a:spLocks/>
          </p:cNvSpPr>
          <p:nvPr/>
        </p:nvSpPr>
        <p:spPr bwMode="hidden">
          <a:xfrm rot="16200000">
            <a:off x="3977481" y="-853281"/>
            <a:ext cx="1722438" cy="3429000"/>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p:spPr>
        <p:txBody>
          <a:bodyPr wrap="none" anchor="ctr"/>
          <a:lstStyle/>
          <a:p>
            <a:endParaRPr lang="en-US" dirty="0"/>
          </a:p>
        </p:txBody>
      </p:sp>
      <p:pic>
        <p:nvPicPr>
          <p:cNvPr id="13" name="Picture 11" descr="Facbanna"/>
          <p:cNvPicPr>
            <a:picLocks noChangeAspect="1" noChangeArrowheads="1"/>
          </p:cNvPicPr>
          <p:nvPr/>
        </p:nvPicPr>
        <p:blipFill>
          <a:blip r:embed="rId2" cstate="print"/>
          <a:srcRect/>
          <a:stretch>
            <a:fillRect/>
          </a:stretch>
        </p:blipFill>
        <p:spPr bwMode="invGray">
          <a:xfrm>
            <a:off x="3175" y="-3175"/>
            <a:ext cx="803275" cy="6858000"/>
          </a:xfrm>
          <a:prstGeom prst="rect">
            <a:avLst/>
          </a:prstGeom>
          <a:noFill/>
          <a:ln w="9525">
            <a:noFill/>
            <a:miter lim="800000"/>
            <a:headEnd/>
            <a:tailEnd/>
          </a:ln>
        </p:spPr>
      </p:pic>
      <p:sp>
        <p:nvSpPr>
          <p:cNvPr id="166924"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166925"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bwMode="auto">
          <a:xfrm>
            <a:off x="1143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pPr>
              <a:defRPr/>
            </a:pPr>
            <a:fld id="{6D48C712-624D-4E83-9AC7-B19F06F0739E}" type="datetime12">
              <a:rPr lang="en-US"/>
              <a:pPr>
                <a:defRPr/>
              </a:pPr>
              <a:t>7:16 PM</a:t>
            </a:fld>
            <a:endParaRPr lang="en-US" dirty="0"/>
          </a:p>
        </p:txBody>
      </p:sp>
      <p:sp>
        <p:nvSpPr>
          <p:cNvPr id="15" name="Rectangle 15"/>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defRPr>
            </a:lvl1pPr>
          </a:lstStyle>
          <a:p>
            <a:pPr>
              <a:defRPr/>
            </a:pPr>
            <a:endParaRPr lang="en-US" dirty="0"/>
          </a:p>
        </p:txBody>
      </p:sp>
      <p:sp>
        <p:nvSpPr>
          <p:cNvPr id="16" name="Rectangle 16"/>
          <p:cNvSpPr>
            <a:spLocks noGrp="1" noChangeArrowheads="1"/>
          </p:cNvSpPr>
          <p:nvPr>
            <p:ph type="sldNum" sz="quarter" idx="12"/>
          </p:nvPr>
        </p:nvSpPr>
        <p:spPr bwMode="auto">
          <a:xfrm>
            <a:off x="70104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pPr>
              <a:defRPr/>
            </a:pPr>
            <a:fld id="{AC701A05-1D03-495C-91FA-9CA1C3305BB4}"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304800"/>
            <a:ext cx="17716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800"/>
            <a:ext cx="51625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050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9050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1035"/>
          <p:cNvSpPr>
            <a:spLocks noGrp="1" noChangeArrowheads="1"/>
          </p:cNvSpPr>
          <p:nvPr>
            <p:ph type="title"/>
          </p:nvPr>
        </p:nvSpPr>
        <p:spPr bwMode="auto">
          <a:xfrm>
            <a:off x="1752600" y="304800"/>
            <a:ext cx="7086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1036"/>
          <p:cNvSpPr>
            <a:spLocks noGrp="1" noChangeArrowheads="1"/>
          </p:cNvSpPr>
          <p:nvPr>
            <p:ph type="body" idx="1"/>
          </p:nvPr>
        </p:nvSpPr>
        <p:spPr bwMode="auto">
          <a:xfrm>
            <a:off x="1752600" y="1905000"/>
            <a:ext cx="7086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sldNum="0"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1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re.org/resource-center/stori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holar.google.com/" TargetMode="External"/><Relationship Id="rId2" Type="http://schemas.openxmlformats.org/officeDocument/2006/relationships/hyperlink" Target="http://www.gao.gov/browse/date/week" TargetMode="External"/><Relationship Id="rId1" Type="http://schemas.openxmlformats.org/officeDocument/2006/relationships/slideLayout" Target="../slideLayouts/slideLayout2.xml"/><Relationship Id="rId4" Type="http://schemas.openxmlformats.org/officeDocument/2006/relationships/hyperlink" Target="http://academic.research.microsoft.com/"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fdic.gov/bank/individual/failed/banklist.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hyperlink" Target="mailto:ddonald@publicintegrity.org" TargetMode="External"/><Relationship Id="rId2" Type="http://schemas.openxmlformats.org/officeDocument/2006/relationships/hyperlink" Target="mailto:Jennifer.LaFleur@propublica.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6"/>
          <p:cNvSpPr txBox="1">
            <a:spLocks noChangeArrowheads="1"/>
          </p:cNvSpPr>
          <p:nvPr/>
        </p:nvSpPr>
        <p:spPr bwMode="auto">
          <a:xfrm>
            <a:off x="3455987" y="622518"/>
            <a:ext cx="5562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4000" dirty="0" smtClean="0"/>
              <a:t>The Data-Driven Story (Pt 1)</a:t>
            </a:r>
          </a:p>
          <a:p>
            <a:pPr algn="ctr"/>
            <a:r>
              <a:rPr lang="en-US" sz="4000" dirty="0" smtClean="0"/>
              <a:t>Conceiving and Launching</a:t>
            </a:r>
          </a:p>
          <a:p>
            <a:pPr algn="ctr"/>
            <a:endParaRPr lang="en-US" sz="3200" dirty="0">
              <a:latin typeface="Times New Roman" pitchFamily="18" charset="0"/>
            </a:endParaRPr>
          </a:p>
        </p:txBody>
      </p:sp>
      <p:sp>
        <p:nvSpPr>
          <p:cNvPr id="3" name="Text Box 1026"/>
          <p:cNvSpPr txBox="1">
            <a:spLocks noChangeArrowheads="1"/>
          </p:cNvSpPr>
          <p:nvPr/>
        </p:nvSpPr>
        <p:spPr bwMode="auto">
          <a:xfrm>
            <a:off x="1057701" y="3429000"/>
            <a:ext cx="701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2800" dirty="0" smtClean="0"/>
              <a:t>Jennifer LaFleur, ProPublica</a:t>
            </a:r>
          </a:p>
          <a:p>
            <a:pPr algn="ctr"/>
            <a:r>
              <a:rPr lang="en-US" sz="2800" dirty="0" smtClean="0"/>
              <a:t>David Donald, The Center for Public Integrity</a:t>
            </a:r>
            <a:endParaRPr lang="en-US" sz="2800" dirty="0"/>
          </a:p>
        </p:txBody>
      </p:sp>
      <p:sp>
        <p:nvSpPr>
          <p:cNvPr id="4" name="Text Box 1026"/>
          <p:cNvSpPr txBox="1">
            <a:spLocks noChangeArrowheads="1"/>
          </p:cNvSpPr>
          <p:nvPr/>
        </p:nvSpPr>
        <p:spPr bwMode="auto">
          <a:xfrm>
            <a:off x="1205552" y="4648200"/>
            <a:ext cx="701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2800" dirty="0" smtClean="0"/>
              <a:t>NICAR 2013</a:t>
            </a:r>
          </a:p>
          <a:p>
            <a:pPr algn="ctr"/>
            <a:r>
              <a:rPr lang="en-US" sz="2800" dirty="0" smtClean="0"/>
              <a:t>Louisville</a:t>
            </a:r>
            <a:endParaRPr lang="en-US" sz="2800" dirty="0"/>
          </a:p>
        </p:txBody>
      </p:sp>
      <p:pic>
        <p:nvPicPr>
          <p:cNvPr id="11266" name="Picture 2" descr="http://www.inventionmachine.com/Portals/56687/images/idea_bul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3151187" cy="2361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Interview the data</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t>Assume there are problems in the data</a:t>
            </a:r>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25868855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438"/>
            <a:ext cx="94773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6646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rasstalk.com/wp-content/uploads/2011/09/logo_running_with_scisso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622665"/>
            <a:ext cx="3200400" cy="354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021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Interview the data</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solidFill>
                  <a:schemeClr val="accent6">
                    <a:lumMod val="60000"/>
                    <a:lumOff val="40000"/>
                  </a:schemeClr>
                </a:solidFill>
              </a:rPr>
              <a:t>Assume there are problems in the data</a:t>
            </a:r>
          </a:p>
          <a:p>
            <a:pPr lvl="0"/>
            <a:r>
              <a:rPr lang="en-US" sz="2800" dirty="0" smtClean="0"/>
              <a:t>How many records should you have? Are there other counts to check: counties, states, etc…</a:t>
            </a:r>
          </a:p>
          <a:p>
            <a:pPr marL="0" indent="0" eaLnBrk="1" hangingPunct="1">
              <a:buNone/>
            </a:pPr>
            <a:endParaRPr lang="en-US" sz="2800" dirty="0" smtClean="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16441293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90600"/>
            <a:ext cx="248602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00600" y="1219200"/>
            <a:ext cx="3886200" cy="1938992"/>
          </a:xfrm>
          <a:prstGeom prst="rect">
            <a:avLst/>
          </a:prstGeom>
          <a:noFill/>
        </p:spPr>
        <p:txBody>
          <a:bodyPr wrap="square" rtlCol="0">
            <a:spAutoFit/>
          </a:bodyPr>
          <a:lstStyle/>
          <a:p>
            <a:r>
              <a:rPr lang="en-US" sz="3200" dirty="0" smtClean="0"/>
              <a:t>Select state</a:t>
            </a:r>
          </a:p>
          <a:p>
            <a:r>
              <a:rPr lang="en-US" sz="3200" dirty="0" smtClean="0"/>
              <a:t>Group by state</a:t>
            </a:r>
          </a:p>
          <a:p>
            <a:r>
              <a:rPr lang="en-US" sz="3200" dirty="0"/>
              <a:t>From SBA7A121</a:t>
            </a:r>
            <a:endParaRPr lang="en-US" sz="3200" dirty="0" smtClean="0"/>
          </a:p>
          <a:p>
            <a:endParaRPr lang="en-US" dirty="0"/>
          </a:p>
        </p:txBody>
      </p:sp>
    </p:spTree>
    <p:extLst>
      <p:ext uri="{BB962C8B-B14F-4D97-AF65-F5344CB8AC3E}">
        <p14:creationId xmlns:p14="http://schemas.microsoft.com/office/powerpoint/2010/main" val="7149682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Interview the data</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solidFill>
                  <a:schemeClr val="accent6">
                    <a:lumMod val="60000"/>
                    <a:lumOff val="40000"/>
                  </a:schemeClr>
                </a:solidFill>
              </a:rPr>
              <a:t>Assume there are problems in the data</a:t>
            </a:r>
          </a:p>
          <a:p>
            <a:pPr lvl="0"/>
            <a:r>
              <a:rPr lang="en-US" sz="2800" dirty="0" smtClean="0">
                <a:solidFill>
                  <a:schemeClr val="accent6">
                    <a:lumMod val="60000"/>
                    <a:lumOff val="40000"/>
                  </a:schemeClr>
                </a:solidFill>
              </a:rPr>
              <a:t>How many records should you have? Are there other counts to check: counties, states, etc…</a:t>
            </a:r>
          </a:p>
          <a:p>
            <a:pPr lvl="0"/>
            <a:r>
              <a:rPr lang="en-US" sz="2800" dirty="0" smtClean="0"/>
              <a:t>Double-check totals or counts against summary reports</a:t>
            </a:r>
          </a:p>
          <a:p>
            <a:pPr lvl="0"/>
            <a:r>
              <a:rPr lang="en-US" sz="2800" dirty="0" smtClean="0"/>
              <a:t>Check for duplicates in multiple ways</a:t>
            </a:r>
          </a:p>
          <a:p>
            <a:pPr lvl="0"/>
            <a:r>
              <a:rPr lang="en-US" sz="2800" dirty="0" smtClean="0"/>
              <a:t>Consistency-check all fields</a:t>
            </a:r>
          </a:p>
          <a:p>
            <a:pPr marL="0" indent="0" eaLnBrk="1" hangingPunct="1">
              <a:buNone/>
            </a:pPr>
            <a:endParaRPr lang="en-US" sz="2800" dirty="0" smtClean="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36540013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38200"/>
            <a:ext cx="5791200" cy="420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219200" y="1219200"/>
            <a:ext cx="5029200" cy="838200"/>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noFill/>
              <a:effectLst/>
              <a:latin typeface="Arial Narrow" pitchFamily="34" charset="0"/>
            </a:endParaRPr>
          </a:p>
        </p:txBody>
      </p:sp>
      <p:sp>
        <p:nvSpPr>
          <p:cNvPr id="5" name="Oval 4"/>
          <p:cNvSpPr/>
          <p:nvPr/>
        </p:nvSpPr>
        <p:spPr bwMode="auto">
          <a:xfrm>
            <a:off x="1143000" y="4038600"/>
            <a:ext cx="5029200" cy="838200"/>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noFill/>
              <a:effectLst/>
              <a:latin typeface="Arial Narrow" pitchFamily="34" charset="0"/>
            </a:endParaRPr>
          </a:p>
        </p:txBody>
      </p:sp>
    </p:spTree>
    <p:extLst>
      <p:ext uri="{BB962C8B-B14F-4D97-AF65-F5344CB8AC3E}">
        <p14:creationId xmlns:p14="http://schemas.microsoft.com/office/powerpoint/2010/main" val="16911354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Interview the data</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t>Internal consistency checks</a:t>
            </a:r>
          </a:p>
          <a:p>
            <a:pPr marL="0" indent="0">
              <a:buNone/>
            </a:pPr>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35924180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143000"/>
            <a:ext cx="6477000" cy="433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4005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38388"/>
            <a:ext cx="9334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2783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304800"/>
            <a:ext cx="7086600" cy="1143000"/>
          </a:xfrm>
        </p:spPr>
        <p:txBody>
          <a:bodyPr/>
          <a:lstStyle/>
          <a:p>
            <a:pPr eaLnBrk="1" hangingPunct="1"/>
            <a:r>
              <a:rPr lang="en-US" sz="3600" dirty="0" smtClean="0">
                <a:latin typeface="Arial Narrow" pitchFamily="34" charset="0"/>
              </a:rPr>
              <a:t>The Data-Driven Story</a:t>
            </a:r>
          </a:p>
        </p:txBody>
      </p:sp>
      <p:sp>
        <p:nvSpPr>
          <p:cNvPr id="4" name="Rectangle 3"/>
          <p:cNvSpPr txBox="1">
            <a:spLocks noChangeArrowheads="1"/>
          </p:cNvSpPr>
          <p:nvPr/>
        </p:nvSpPr>
        <p:spPr bwMode="auto">
          <a:xfrm>
            <a:off x="658504"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r>
              <a:rPr lang="en-US" sz="2800" dirty="0" smtClean="0"/>
              <a:t>Data/story research</a:t>
            </a:r>
          </a:p>
          <a:p>
            <a:r>
              <a:rPr lang="en-US" sz="2800" dirty="0" smtClean="0"/>
              <a:t>Getting the data</a:t>
            </a:r>
            <a:endParaRPr lang="en-US" sz="2800" dirty="0"/>
          </a:p>
          <a:p>
            <a:r>
              <a:rPr lang="en-US" sz="2800" dirty="0" smtClean="0"/>
              <a:t>Interviewing </a:t>
            </a:r>
            <a:r>
              <a:rPr lang="en-US" sz="2800" dirty="0"/>
              <a:t>the </a:t>
            </a:r>
            <a:r>
              <a:rPr lang="en-US" sz="2800" dirty="0" smtClean="0"/>
              <a:t>data</a:t>
            </a:r>
          </a:p>
          <a:p>
            <a:r>
              <a:rPr lang="en-US" sz="2800" dirty="0" smtClean="0"/>
              <a:t>The methodology </a:t>
            </a:r>
            <a:endParaRPr lang="en-US" sz="2800" dirty="0"/>
          </a:p>
          <a:p>
            <a:r>
              <a:rPr lang="en-US" sz="2800" dirty="0" smtClean="0"/>
              <a:t>The </a:t>
            </a:r>
            <a:r>
              <a:rPr lang="en-US" sz="2800" dirty="0"/>
              <a:t>analysis</a:t>
            </a:r>
          </a:p>
          <a:p>
            <a:r>
              <a:rPr lang="en-US" sz="2800" dirty="0" smtClean="0"/>
              <a:t>The </a:t>
            </a:r>
            <a:r>
              <a:rPr lang="en-US" sz="2800" dirty="0"/>
              <a:t>pitch</a:t>
            </a:r>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19066890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Interview the data</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solidFill>
                  <a:schemeClr val="accent6">
                    <a:lumMod val="60000"/>
                    <a:lumOff val="40000"/>
                  </a:schemeClr>
                </a:solidFill>
              </a:rPr>
              <a:t>Internal consistency checks</a:t>
            </a:r>
          </a:p>
          <a:p>
            <a:pPr lvl="0"/>
            <a:r>
              <a:rPr lang="en-US" sz="2800" dirty="0" smtClean="0"/>
              <a:t>Check </a:t>
            </a:r>
            <a:r>
              <a:rPr lang="en-US" sz="2800" dirty="0"/>
              <a:t>the </a:t>
            </a:r>
            <a:r>
              <a:rPr lang="en-US" sz="2800" dirty="0" smtClean="0"/>
              <a:t>ranges </a:t>
            </a:r>
            <a:r>
              <a:rPr lang="en-US" sz="2800" dirty="0"/>
              <a:t>of fields. </a:t>
            </a:r>
          </a:p>
          <a:p>
            <a:pPr lvl="0"/>
            <a:r>
              <a:rPr lang="en-US" sz="2800" dirty="0"/>
              <a:t>Check for missing data or blank fields. Are they real values, or did something happen with an import or append query?</a:t>
            </a:r>
          </a:p>
          <a:p>
            <a:pPr marL="0" indent="0">
              <a:buNone/>
            </a:pPr>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25745096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941" y="1295400"/>
            <a:ext cx="5867534"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5743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8600"/>
            <a:ext cx="685517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760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Interview the data</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solidFill>
                  <a:schemeClr val="accent6">
                    <a:lumMod val="60000"/>
                    <a:lumOff val="40000"/>
                  </a:schemeClr>
                </a:solidFill>
              </a:rPr>
              <a:t>Internal consistency checks</a:t>
            </a:r>
          </a:p>
          <a:p>
            <a:pPr lvl="0"/>
            <a:r>
              <a:rPr lang="en-US" sz="2800" dirty="0" smtClean="0">
                <a:solidFill>
                  <a:schemeClr val="accent6">
                    <a:lumMod val="60000"/>
                    <a:lumOff val="40000"/>
                  </a:schemeClr>
                </a:solidFill>
              </a:rPr>
              <a:t>Check </a:t>
            </a:r>
            <a:r>
              <a:rPr lang="en-US" sz="2800" dirty="0">
                <a:solidFill>
                  <a:schemeClr val="accent6">
                    <a:lumMod val="60000"/>
                    <a:lumOff val="40000"/>
                  </a:schemeClr>
                </a:solidFill>
              </a:rPr>
              <a:t>the </a:t>
            </a:r>
            <a:r>
              <a:rPr lang="en-US" sz="2800" dirty="0" smtClean="0">
                <a:solidFill>
                  <a:schemeClr val="accent6">
                    <a:lumMod val="60000"/>
                    <a:lumOff val="40000"/>
                  </a:schemeClr>
                </a:solidFill>
              </a:rPr>
              <a:t>ranges </a:t>
            </a:r>
            <a:r>
              <a:rPr lang="en-US" sz="2800" dirty="0">
                <a:solidFill>
                  <a:schemeClr val="accent6">
                    <a:lumMod val="60000"/>
                    <a:lumOff val="40000"/>
                  </a:schemeClr>
                </a:solidFill>
              </a:rPr>
              <a:t>of fields. </a:t>
            </a:r>
          </a:p>
          <a:p>
            <a:pPr lvl="0"/>
            <a:r>
              <a:rPr lang="en-US" sz="2800" dirty="0">
                <a:solidFill>
                  <a:schemeClr val="accent6">
                    <a:lumMod val="60000"/>
                    <a:lumOff val="40000"/>
                  </a:schemeClr>
                </a:solidFill>
              </a:rPr>
              <a:t>Check for missing data or blank fields. Are they real values, or did something happen with an import or append query?</a:t>
            </a:r>
          </a:p>
          <a:p>
            <a:pPr lvl="0"/>
            <a:r>
              <a:rPr lang="en-US" sz="2800" dirty="0"/>
              <a:t>Do you know what every field in the database means? Are there special codes? </a:t>
            </a:r>
          </a:p>
          <a:p>
            <a:pPr marL="0" indent="0">
              <a:buNone/>
            </a:pPr>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22780010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762000"/>
            <a:ext cx="22574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819400"/>
            <a:ext cx="14192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762000"/>
            <a:ext cx="26955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0023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Interview the data</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solidFill>
                  <a:schemeClr val="accent6">
                    <a:lumMod val="60000"/>
                    <a:lumOff val="40000"/>
                  </a:schemeClr>
                </a:solidFill>
              </a:rPr>
              <a:t>Internal consistency checks</a:t>
            </a:r>
          </a:p>
          <a:p>
            <a:pPr lvl="0"/>
            <a:r>
              <a:rPr lang="en-US" sz="2800" dirty="0" smtClean="0">
                <a:solidFill>
                  <a:schemeClr val="accent6">
                    <a:lumMod val="60000"/>
                    <a:lumOff val="40000"/>
                  </a:schemeClr>
                </a:solidFill>
              </a:rPr>
              <a:t>Check </a:t>
            </a:r>
            <a:r>
              <a:rPr lang="en-US" sz="2800" dirty="0">
                <a:solidFill>
                  <a:schemeClr val="accent6">
                    <a:lumMod val="60000"/>
                    <a:lumOff val="40000"/>
                  </a:schemeClr>
                </a:solidFill>
              </a:rPr>
              <a:t>the </a:t>
            </a:r>
            <a:r>
              <a:rPr lang="en-US" sz="2800" dirty="0" smtClean="0">
                <a:solidFill>
                  <a:schemeClr val="accent6">
                    <a:lumMod val="60000"/>
                    <a:lumOff val="40000"/>
                  </a:schemeClr>
                </a:solidFill>
              </a:rPr>
              <a:t>ranges </a:t>
            </a:r>
            <a:r>
              <a:rPr lang="en-US" sz="2800" dirty="0">
                <a:solidFill>
                  <a:schemeClr val="accent6">
                    <a:lumMod val="60000"/>
                    <a:lumOff val="40000"/>
                  </a:schemeClr>
                </a:solidFill>
              </a:rPr>
              <a:t>of fields. </a:t>
            </a:r>
          </a:p>
          <a:p>
            <a:pPr lvl="0"/>
            <a:r>
              <a:rPr lang="en-US" sz="2800" dirty="0">
                <a:solidFill>
                  <a:schemeClr val="accent6">
                    <a:lumMod val="60000"/>
                    <a:lumOff val="40000"/>
                  </a:schemeClr>
                </a:solidFill>
              </a:rPr>
              <a:t>Check for missing data or blank fields. Are they real values, or did something happen with an import or append query?</a:t>
            </a:r>
          </a:p>
          <a:p>
            <a:pPr lvl="0"/>
            <a:r>
              <a:rPr lang="en-US" sz="2800" dirty="0">
                <a:solidFill>
                  <a:schemeClr val="accent6">
                    <a:lumMod val="60000"/>
                    <a:lumOff val="40000"/>
                  </a:schemeClr>
                </a:solidFill>
              </a:rPr>
              <a:t>Do you know what every field in the database means? Are there special codes? </a:t>
            </a:r>
            <a:endParaRPr lang="en-US" sz="2800" dirty="0" smtClean="0">
              <a:solidFill>
                <a:schemeClr val="accent6">
                  <a:lumMod val="60000"/>
                  <a:lumOff val="40000"/>
                </a:schemeClr>
              </a:solidFill>
            </a:endParaRPr>
          </a:p>
          <a:p>
            <a:pPr lvl="0"/>
            <a:r>
              <a:rPr lang="en-US" sz="2800" dirty="0" smtClean="0"/>
              <a:t>Have there been changes over time that would create problems?</a:t>
            </a:r>
            <a:endParaRPr lang="en-US" sz="2800" dirty="0"/>
          </a:p>
          <a:p>
            <a:pPr marL="0" indent="0">
              <a:buNone/>
            </a:pPr>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79594557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550" y="914400"/>
            <a:ext cx="3371850" cy="51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29499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71600"/>
            <a:ext cx="8861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28600" y="5334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sz="3200" dirty="0">
                <a:solidFill>
                  <a:schemeClr val="tx2"/>
                </a:solidFill>
              </a:rPr>
              <a:t>Truck accidents by year and agency</a:t>
            </a:r>
          </a:p>
        </p:txBody>
      </p:sp>
    </p:spTree>
    <p:extLst>
      <p:ext uri="{BB962C8B-B14F-4D97-AF65-F5344CB8AC3E}">
        <p14:creationId xmlns:p14="http://schemas.microsoft.com/office/powerpoint/2010/main" val="36571849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The Methodology</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t>Don’t recreate the wheel</a:t>
            </a:r>
          </a:p>
          <a:p>
            <a:pPr lvl="0"/>
            <a:r>
              <a:rPr lang="en-US" sz="2800" dirty="0" smtClean="0"/>
              <a:t>Use the IRE resource center and your experts</a:t>
            </a:r>
          </a:p>
          <a:p>
            <a:pPr lvl="0"/>
            <a:r>
              <a:rPr lang="en-US" sz="2800" dirty="0" smtClean="0"/>
              <a:t>Keep notes as you interview and analyze your data</a:t>
            </a:r>
          </a:p>
          <a:p>
            <a:r>
              <a:rPr lang="en-US" sz="2800" dirty="0">
                <a:solidFill>
                  <a:srgbClr val="FFFFFF"/>
                </a:solidFill>
                <a:cs typeface="Times New Roman" pitchFamily="18" charset="0"/>
              </a:rPr>
              <a:t>Use a standard naming convention for files and tables (I wouldn’t recommend “final”)</a:t>
            </a:r>
          </a:p>
          <a:p>
            <a:pPr lvl="0"/>
            <a:r>
              <a:rPr lang="en-US" sz="2800" dirty="0" smtClean="0"/>
              <a:t>Are there certain records that should be excluded because of problems?</a:t>
            </a:r>
          </a:p>
          <a:p>
            <a:pPr lvl="0"/>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32075509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The Methodology</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t>Borrow / steal from social scientists and other analysts</a:t>
            </a:r>
          </a:p>
          <a:p>
            <a:pPr lvl="0"/>
            <a:r>
              <a:rPr lang="en-US" sz="2800" dirty="0" smtClean="0"/>
              <a:t>Review what they’ve already done and then interview them</a:t>
            </a:r>
          </a:p>
          <a:p>
            <a:pPr lvl="0"/>
            <a:r>
              <a:rPr lang="en-US" sz="2800" dirty="0" smtClean="0"/>
              <a:t>Develop a hypothesis to test</a:t>
            </a:r>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3092272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304800"/>
            <a:ext cx="7086600" cy="1143000"/>
          </a:xfrm>
        </p:spPr>
        <p:txBody>
          <a:bodyPr/>
          <a:lstStyle/>
          <a:p>
            <a:pPr eaLnBrk="1" hangingPunct="1"/>
            <a:r>
              <a:rPr lang="en-US" sz="3600" dirty="0" smtClean="0">
                <a:latin typeface="Arial Narrow" pitchFamily="34" charset="0"/>
              </a:rPr>
              <a:t>Research</a:t>
            </a:r>
          </a:p>
        </p:txBody>
      </p:sp>
      <p:sp>
        <p:nvSpPr>
          <p:cNvPr id="4" name="Rectangle 3"/>
          <p:cNvSpPr txBox="1">
            <a:spLocks noChangeArrowheads="1"/>
          </p:cNvSpPr>
          <p:nvPr/>
        </p:nvSpPr>
        <p:spPr bwMode="auto">
          <a:xfrm>
            <a:off x="658504"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r>
              <a:rPr lang="en-US" sz="2800" dirty="0" smtClean="0">
                <a:latin typeface="Arial Narrow" pitchFamily="34" charset="0"/>
              </a:rPr>
              <a:t>IRE Resource Center: tips sheets and previous stories</a:t>
            </a:r>
          </a:p>
          <a:p>
            <a:r>
              <a:rPr lang="en-US" sz="2800" dirty="0" smtClean="0">
                <a:latin typeface="Arial Narrow" pitchFamily="34" charset="0"/>
              </a:rPr>
              <a:t>Chat with experts in your own newsroom</a:t>
            </a:r>
          </a:p>
          <a:p>
            <a:r>
              <a:rPr lang="en-US" sz="2800" dirty="0" smtClean="0">
                <a:latin typeface="Arial Narrow" pitchFamily="34" charset="0"/>
              </a:rPr>
              <a:t>Nexis</a:t>
            </a:r>
            <a:endParaRPr lang="en-US" sz="2800" dirty="0">
              <a:latin typeface="Arial Narrow" pitchFamily="34" charset="0"/>
            </a:endParaRPr>
          </a:p>
          <a:p>
            <a:r>
              <a:rPr lang="en-US" sz="2800" dirty="0" smtClean="0">
                <a:latin typeface="Arial Narrow" pitchFamily="34" charset="0"/>
              </a:rPr>
              <a:t>Academic/government studies </a:t>
            </a:r>
            <a:endParaRPr lang="en-US" sz="2800" dirty="0">
              <a:latin typeface="Arial Narrow" pitchFamily="34" charset="0"/>
            </a:endParaRPr>
          </a:p>
          <a:p>
            <a:r>
              <a:rPr lang="en-US" sz="2800" dirty="0" smtClean="0">
                <a:latin typeface="Arial Narrow" pitchFamily="34" charset="0"/>
              </a:rPr>
              <a:t>OIG, GAO reports</a:t>
            </a:r>
            <a:endParaRPr lang="en-US" sz="2800" dirty="0">
              <a:latin typeface="Arial Narrow" pitchFamily="34" charset="0"/>
            </a:endParaRPr>
          </a:p>
          <a:p>
            <a:pPr marL="0" indent="0">
              <a:buNone/>
            </a:pPr>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6390661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The Methodology</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t>Hone your analytical skills</a:t>
            </a:r>
          </a:p>
          <a:p>
            <a:pPr lvl="0"/>
            <a:r>
              <a:rPr lang="en-US" sz="2800" dirty="0" smtClean="0"/>
              <a:t>Count, sort and filter for sure. Often, that’s all that you need</a:t>
            </a:r>
          </a:p>
          <a:p>
            <a:pPr lvl="0"/>
            <a:r>
              <a:rPr lang="en-US" sz="2800" dirty="0" smtClean="0"/>
              <a:t>Learn to aggregate by grouping or using pivot tables if you using these techniques already</a:t>
            </a:r>
          </a:p>
          <a:p>
            <a:pPr lvl="0"/>
            <a:r>
              <a:rPr lang="en-US" sz="2800" dirty="0" smtClean="0"/>
              <a:t>As you advance, build you skill with statistics </a:t>
            </a: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30762680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The analysis for story</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So you’ve done all this, what are some approaches to analyzing data for stories?</a:t>
            </a:r>
          </a:p>
          <a:p>
            <a:r>
              <a:rPr lang="en-US" sz="2800" dirty="0" smtClean="0"/>
              <a:t>They come from the groundwork you’ve already been laying</a:t>
            </a:r>
          </a:p>
          <a:p>
            <a:r>
              <a:rPr lang="en-US" sz="2800" dirty="0" smtClean="0"/>
              <a:t>Think of the national, regional and local levels of reporting and their different requirements</a:t>
            </a:r>
          </a:p>
          <a:p>
            <a:r>
              <a:rPr lang="en-US" sz="2800" dirty="0" smtClean="0"/>
              <a:t>So, some examples …</a:t>
            </a:r>
          </a:p>
        </p:txBody>
      </p:sp>
    </p:spTree>
    <p:extLst>
      <p:ext uri="{BB962C8B-B14F-4D97-AF65-F5344CB8AC3E}">
        <p14:creationId xmlns:p14="http://schemas.microsoft.com/office/powerpoint/2010/main" val="1119261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Resource Center example</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hlinkClick r:id="rId2"/>
              </a:rPr>
              <a:t>IRE Resource Center </a:t>
            </a:r>
            <a:r>
              <a:rPr lang="en-US" sz="2800" dirty="0" smtClean="0"/>
              <a:t>story index</a:t>
            </a:r>
          </a:p>
          <a:p>
            <a:r>
              <a:rPr lang="en-US" sz="2800" dirty="0" smtClean="0"/>
              <a:t>STORY </a:t>
            </a:r>
            <a:r>
              <a:rPr lang="en-US" sz="2800" dirty="0"/>
              <a:t>NUMBER: </a:t>
            </a:r>
            <a:r>
              <a:rPr lang="en-US" sz="2800" dirty="0" smtClean="0"/>
              <a:t>16986. In </a:t>
            </a:r>
            <a:r>
              <a:rPr lang="en-US" sz="2800" dirty="0"/>
              <a:t>2000, The Kansas City Star found that the Small Business Administration struggles to give more government-guaranteed loans to low-income neighborhoods and minority-owned businesses. </a:t>
            </a:r>
            <a:endParaRPr lang="en-US" sz="2800" dirty="0" smtClean="0"/>
          </a:p>
        </p:txBody>
      </p:sp>
    </p:spTree>
    <p:extLst>
      <p:ext uri="{BB962C8B-B14F-4D97-AF65-F5344CB8AC3E}">
        <p14:creationId xmlns:p14="http://schemas.microsoft.com/office/powerpoint/2010/main" val="178190885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Approaches</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err="1" smtClean="0"/>
              <a:t>Mashup</a:t>
            </a:r>
            <a:r>
              <a:rPr lang="en-US" sz="2800" dirty="0" smtClean="0"/>
              <a:t> data from other sources</a:t>
            </a:r>
          </a:p>
          <a:p>
            <a:r>
              <a:rPr lang="en-US" sz="2800" dirty="0" smtClean="0"/>
              <a:t>Change over time</a:t>
            </a:r>
          </a:p>
        </p:txBody>
      </p:sp>
    </p:spTree>
    <p:extLst>
      <p:ext uri="{BB962C8B-B14F-4D97-AF65-F5344CB8AC3E}">
        <p14:creationId xmlns:p14="http://schemas.microsoft.com/office/powerpoint/2010/main" val="2636129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Analyze </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err="1" smtClean="0"/>
              <a:t>Mashups</a:t>
            </a:r>
            <a:r>
              <a:rPr lang="en-US" sz="2800" dirty="0" smtClean="0"/>
              <a:t>: Use census data to create a socio-economic portrait based on the geography in your data</a:t>
            </a:r>
          </a:p>
          <a:p>
            <a:r>
              <a:rPr lang="en-US" sz="2800" dirty="0" smtClean="0"/>
              <a:t>National: In which ZIP codes around the country is this pattern still the case?</a:t>
            </a:r>
          </a:p>
          <a:p>
            <a:r>
              <a:rPr lang="en-US" sz="2800" dirty="0" smtClean="0"/>
              <a:t>Regional: How do amounts and successes of SBA loans compare in different low income areas?</a:t>
            </a:r>
          </a:p>
        </p:txBody>
      </p:sp>
    </p:spTree>
    <p:extLst>
      <p:ext uri="{BB962C8B-B14F-4D97-AF65-F5344CB8AC3E}">
        <p14:creationId xmlns:p14="http://schemas.microsoft.com/office/powerpoint/2010/main" val="26692632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Analyze</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Local: Where are the deepest pockets of poverty in your city and how are SBA loans working there?</a:t>
            </a:r>
          </a:p>
          <a:p>
            <a:r>
              <a:rPr lang="en-US" sz="2800" dirty="0" smtClean="0"/>
              <a:t>Change over time: Is this just as true today as it was in 2000? And at the national, regional and local levels?</a:t>
            </a:r>
          </a:p>
        </p:txBody>
      </p:sp>
    </p:spTree>
    <p:extLst>
      <p:ext uri="{BB962C8B-B14F-4D97-AF65-F5344CB8AC3E}">
        <p14:creationId xmlns:p14="http://schemas.microsoft.com/office/powerpoint/2010/main" val="35773512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Government and academic examples</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hlinkClick r:id="rId2"/>
              </a:rPr>
              <a:t>Government Accountability Office </a:t>
            </a:r>
            <a:r>
              <a:rPr lang="en-US" sz="2800" dirty="0" smtClean="0"/>
              <a:t>reports and the Inspectors General investigations</a:t>
            </a:r>
          </a:p>
          <a:p>
            <a:r>
              <a:rPr lang="en-US" sz="2800" dirty="0" smtClean="0"/>
              <a:t>Search engines such as </a:t>
            </a:r>
            <a:r>
              <a:rPr lang="en-US" sz="2800" dirty="0" smtClean="0">
                <a:hlinkClick r:id="rId3"/>
              </a:rPr>
              <a:t>Google Scholar</a:t>
            </a:r>
            <a:r>
              <a:rPr lang="en-US" sz="2800" dirty="0" smtClean="0"/>
              <a:t> and </a:t>
            </a:r>
            <a:r>
              <a:rPr lang="en-US" sz="2800" dirty="0" smtClean="0">
                <a:hlinkClick r:id="rId4"/>
              </a:rPr>
              <a:t>Microsoft Academic Search</a:t>
            </a:r>
            <a:endParaRPr lang="en-US" sz="2800" dirty="0" smtClean="0"/>
          </a:p>
          <a:p>
            <a:endParaRPr lang="en-US" sz="2800" dirty="0" smtClean="0"/>
          </a:p>
        </p:txBody>
      </p:sp>
    </p:spTree>
    <p:extLst>
      <p:ext uri="{BB962C8B-B14F-4D97-AF65-F5344CB8AC3E}">
        <p14:creationId xmlns:p14="http://schemas.microsoft.com/office/powerpoint/2010/main" val="29291372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GAO example</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463722"/>
            <a:ext cx="4876800" cy="4556078"/>
          </a:xfrm>
        </p:spPr>
        <p:txBody>
          <a:bodyPr/>
          <a:lstStyle/>
          <a:p>
            <a:r>
              <a:rPr lang="en-US" sz="2800" dirty="0"/>
              <a:t>I</a:t>
            </a:r>
            <a:r>
              <a:rPr lang="en-US" sz="2800" dirty="0" smtClean="0"/>
              <a:t>n </a:t>
            </a:r>
            <a:r>
              <a:rPr lang="en-US" sz="2800" dirty="0"/>
              <a:t>2009, P.L. 111-5, the American Recovery </a:t>
            </a:r>
            <a:r>
              <a:rPr lang="en-US" sz="2800" dirty="0" smtClean="0"/>
              <a:t>and Reinvestment </a:t>
            </a:r>
            <a:r>
              <a:rPr lang="en-US" sz="2800" dirty="0"/>
              <a:t>Act of 2009 (ARRA), provided additional funding to temporarily subsidize the </a:t>
            </a:r>
            <a:r>
              <a:rPr lang="en-US" sz="2800" dirty="0" smtClean="0"/>
              <a:t>7(a) program’s </a:t>
            </a:r>
            <a:r>
              <a:rPr lang="en-US" sz="2800" dirty="0"/>
              <a:t>fees and to increase the program’s maximum loan guaranty percentage to 90%.</a:t>
            </a:r>
            <a:endParaRPr lang="en-US" sz="2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665311"/>
            <a:ext cx="3176186" cy="4152900"/>
          </a:xfrm>
          <a:prstGeom prst="rect">
            <a:avLst/>
          </a:prstGeom>
        </p:spPr>
      </p:pic>
    </p:spTree>
    <p:extLst>
      <p:ext uri="{BB962C8B-B14F-4D97-AF65-F5344CB8AC3E}">
        <p14:creationId xmlns:p14="http://schemas.microsoft.com/office/powerpoint/2010/main" val="1901362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Approaches</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Compared to what? Find or create a measure that allows you to compare relative success or failure</a:t>
            </a:r>
          </a:p>
          <a:p>
            <a:r>
              <a:rPr lang="en-US" sz="2800" dirty="0" smtClean="0"/>
              <a:t>For example, has the “charged off” to “paid in full” ratio increased since the guarantee increased from 75 percent to 90 percent?</a:t>
            </a:r>
          </a:p>
          <a:p>
            <a:pPr marL="0" indent="0">
              <a:buNone/>
            </a:pPr>
            <a:endParaRPr lang="en-US" sz="2800" dirty="0" smtClean="0"/>
          </a:p>
        </p:txBody>
      </p:sp>
    </p:spTree>
    <p:extLst>
      <p:ext uri="{BB962C8B-B14F-4D97-AF65-F5344CB8AC3E}">
        <p14:creationId xmlns:p14="http://schemas.microsoft.com/office/powerpoint/2010/main" val="193775666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Analyze</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Which banks have done the most lending with increased guarantee compared to the banks lending before?</a:t>
            </a:r>
          </a:p>
          <a:p>
            <a:r>
              <a:rPr lang="en-US" sz="2800" dirty="0" smtClean="0"/>
              <a:t>Which banks are the “leaders” in charged off loans?</a:t>
            </a:r>
          </a:p>
          <a:p>
            <a:pPr marL="0" indent="0">
              <a:buNone/>
            </a:pPr>
            <a:endParaRPr lang="en-US" sz="2800" dirty="0" smtClean="0"/>
          </a:p>
        </p:txBody>
      </p:sp>
    </p:spTree>
    <p:extLst>
      <p:ext uri="{BB962C8B-B14F-4D97-AF65-F5344CB8AC3E}">
        <p14:creationId xmlns:p14="http://schemas.microsoft.com/office/powerpoint/2010/main" val="4250708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000"/>
            <a:ext cx="822960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435824"/>
            <a:ext cx="82200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125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8229600" cy="3115765"/>
          </a:xfrm>
          <a:prstGeom prst="rect">
            <a:avLst/>
          </a:prstGeom>
        </p:spPr>
      </p:pic>
    </p:spTree>
    <p:extLst>
      <p:ext uri="{BB962C8B-B14F-4D97-AF65-F5344CB8AC3E}">
        <p14:creationId xmlns:p14="http://schemas.microsoft.com/office/powerpoint/2010/main" val="268114384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8229600" cy="4484837"/>
          </a:xfrm>
          <a:prstGeom prst="rect">
            <a:avLst/>
          </a:prstGeom>
        </p:spPr>
      </p:pic>
    </p:spTree>
    <p:extLst>
      <p:ext uri="{BB962C8B-B14F-4D97-AF65-F5344CB8AC3E}">
        <p14:creationId xmlns:p14="http://schemas.microsoft.com/office/powerpoint/2010/main" val="33727558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05000"/>
            <a:ext cx="7315200" cy="4225337"/>
          </a:xfrm>
          <a:prstGeom prst="rect">
            <a:avLst/>
          </a:prstGeom>
        </p:spPr>
      </p:pic>
    </p:spTree>
    <p:extLst>
      <p:ext uri="{BB962C8B-B14F-4D97-AF65-F5344CB8AC3E}">
        <p14:creationId xmlns:p14="http://schemas.microsoft.com/office/powerpoint/2010/main" val="37033213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667000"/>
            <a:ext cx="5334606" cy="3872269"/>
          </a:xfrm>
          <a:prstGeom prst="rect">
            <a:avLst/>
          </a:prstGeom>
        </p:spPr>
      </p:pic>
    </p:spTree>
    <p:extLst>
      <p:ext uri="{BB962C8B-B14F-4D97-AF65-F5344CB8AC3E}">
        <p14:creationId xmlns:p14="http://schemas.microsoft.com/office/powerpoint/2010/main" val="14716348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Reality check example</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What does on the ground reporting show where the data and the SBA program are failing?</a:t>
            </a:r>
          </a:p>
        </p:txBody>
      </p:sp>
    </p:spTree>
    <p:extLst>
      <p:ext uri="{BB962C8B-B14F-4D97-AF65-F5344CB8AC3E}">
        <p14:creationId xmlns:p14="http://schemas.microsoft.com/office/powerpoint/2010/main" val="27056598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Approaches</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Data is a reduced view of the world</a:t>
            </a:r>
          </a:p>
          <a:p>
            <a:r>
              <a:rPr lang="en-US" sz="2800" dirty="0" smtClean="0"/>
              <a:t>Leave the newsroom, and look at the world in a lesser reduced version. In other words, report</a:t>
            </a:r>
          </a:p>
          <a:p>
            <a:pPr marL="0" indent="0">
              <a:buNone/>
            </a:pPr>
            <a:endParaRPr lang="en-US" sz="2800" dirty="0" smtClean="0"/>
          </a:p>
        </p:txBody>
      </p:sp>
    </p:spTree>
    <p:extLst>
      <p:ext uri="{BB962C8B-B14F-4D97-AF65-F5344CB8AC3E}">
        <p14:creationId xmlns:p14="http://schemas.microsoft.com/office/powerpoint/2010/main" val="165336978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Analyze</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Local: Find examples of businesses that failed after receiving SBA loans</a:t>
            </a:r>
          </a:p>
          <a:p>
            <a:r>
              <a:rPr lang="en-US" sz="2800" dirty="0" smtClean="0"/>
              <a:t>Compare what you’ve found about them in the court house and through interviews to what data – or lack of data – in the database</a:t>
            </a:r>
          </a:p>
        </p:txBody>
      </p:sp>
    </p:spTree>
    <p:extLst>
      <p:ext uri="{BB962C8B-B14F-4D97-AF65-F5344CB8AC3E}">
        <p14:creationId xmlns:p14="http://schemas.microsoft.com/office/powerpoint/2010/main" val="2727730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Analyze</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For </a:t>
            </a:r>
            <a:r>
              <a:rPr lang="en-US" sz="2800" dirty="0"/>
              <a:t>example, in </a:t>
            </a:r>
            <a:r>
              <a:rPr lang="en-US" sz="2800" dirty="0" smtClean="0"/>
              <a:t>Champaign, IL, a </a:t>
            </a:r>
            <a:r>
              <a:rPr lang="en-US" sz="2800" dirty="0"/>
              <a:t/>
            </a:r>
            <a:br>
              <a:rPr lang="en-US" sz="2800" dirty="0"/>
            </a:br>
            <a:r>
              <a:rPr lang="en-US" sz="2800" dirty="0" smtClean="0"/>
              <a:t>restaurant </a:t>
            </a:r>
            <a:r>
              <a:rPr lang="en-US" sz="2800" dirty="0"/>
              <a:t>got one loan that was getting </a:t>
            </a:r>
            <a:r>
              <a:rPr lang="en-US" sz="2800" dirty="0" smtClean="0"/>
              <a:t>paid back. </a:t>
            </a:r>
            <a:r>
              <a:rPr lang="en-US" sz="2800" dirty="0"/>
              <a:t>Then </a:t>
            </a:r>
            <a:r>
              <a:rPr lang="en-US" sz="2800" dirty="0" smtClean="0"/>
              <a:t>it upped </a:t>
            </a:r>
            <a:r>
              <a:rPr lang="en-US" sz="2800" dirty="0"/>
              <a:t>it </a:t>
            </a:r>
            <a:r>
              <a:rPr lang="en-US" sz="2800" dirty="0" smtClean="0"/>
              <a:t>with a $550,000 </a:t>
            </a:r>
            <a:r>
              <a:rPr lang="en-US" sz="2800" dirty="0"/>
              <a:t>SBA </a:t>
            </a:r>
            <a:r>
              <a:rPr lang="en-US" sz="2800" dirty="0" smtClean="0"/>
              <a:t>backed loan </a:t>
            </a:r>
            <a:r>
              <a:rPr lang="en-US" sz="2800" dirty="0"/>
              <a:t>and went belly up in a year. That was two years ago. Still not in </a:t>
            </a:r>
            <a:r>
              <a:rPr lang="en-US" sz="2800" dirty="0" smtClean="0"/>
              <a:t>the SBA database.</a:t>
            </a:r>
          </a:p>
          <a:p>
            <a:pPr lvl="2"/>
            <a:r>
              <a:rPr lang="en-US" dirty="0" smtClean="0"/>
              <a:t>(</a:t>
            </a:r>
            <a:r>
              <a:rPr lang="en-US" i="1" dirty="0" smtClean="0"/>
              <a:t>Thanks, Brant.)</a:t>
            </a:r>
          </a:p>
          <a:p>
            <a:pPr marL="0" indent="0">
              <a:buNone/>
            </a:pPr>
            <a:endParaRPr lang="en-US" sz="2800" dirty="0" smtClean="0"/>
          </a:p>
        </p:txBody>
      </p:sp>
    </p:spTree>
    <p:extLst>
      <p:ext uri="{BB962C8B-B14F-4D97-AF65-F5344CB8AC3E}">
        <p14:creationId xmlns:p14="http://schemas.microsoft.com/office/powerpoint/2010/main" val="16438761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From one of my smarty-pants colleagues:</a:t>
            </a:r>
          </a:p>
        </p:txBody>
      </p:sp>
      <p:sp>
        <p:nvSpPr>
          <p:cNvPr id="5" name="Rectangle 4"/>
          <p:cNvSpPr/>
          <p:nvPr/>
        </p:nvSpPr>
        <p:spPr>
          <a:xfrm>
            <a:off x="381000" y="1828800"/>
            <a:ext cx="8001000" cy="4524315"/>
          </a:xfrm>
          <a:prstGeom prst="rect">
            <a:avLst/>
          </a:prstGeom>
        </p:spPr>
        <p:txBody>
          <a:bodyPr wrap="square">
            <a:spAutoFit/>
          </a:bodyPr>
          <a:lstStyle/>
          <a:p>
            <a:r>
              <a:rPr lang="en-US" dirty="0" smtClean="0"/>
              <a:t>One idea would be to see how many banks that have failed (</a:t>
            </a:r>
            <a:r>
              <a:rPr lang="en-US" dirty="0" smtClean="0">
                <a:hlinkClick r:id="rId3"/>
              </a:rPr>
              <a:t>http://www.fdic.gov/bank/individual/failed/banklist.html</a:t>
            </a:r>
            <a:r>
              <a:rPr lang="en-US" dirty="0" smtClean="0"/>
              <a:t>) issued SBA loans…</a:t>
            </a:r>
          </a:p>
          <a:p>
            <a:r>
              <a:rPr lang="en-US" dirty="0" smtClean="0"/>
              <a:t> </a:t>
            </a:r>
          </a:p>
          <a:p>
            <a:r>
              <a:rPr lang="en-US" dirty="0" smtClean="0"/>
              <a:t>The FDIC is currently suing Innovative Bank, which failed on April 16, 2010.  “In its lawsuit, the FDIC seeks to recover “not less than $7.1 million” the FDIC alleges the bank lost in connection with lending activities on eleven commercial loans and forty-three Small Business Administration loans. The complaint asserts claims for negligence, gross negligence and breach of fiduciary duty against the individual defendants, and also asserts fraud against one officer defendant, as discussed below.”</a:t>
            </a:r>
            <a:endParaRPr lang="en-US" dirty="0"/>
          </a:p>
        </p:txBody>
      </p:sp>
    </p:spTree>
    <p:extLst>
      <p:ext uri="{BB962C8B-B14F-4D97-AF65-F5344CB8AC3E}">
        <p14:creationId xmlns:p14="http://schemas.microsoft.com/office/powerpoint/2010/main" val="31753041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5334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sz="3200" dirty="0">
                <a:solidFill>
                  <a:schemeClr val="tx2"/>
                </a:solidFill>
              </a:rPr>
              <a:t>Truck accidents by year and agency</a:t>
            </a:r>
          </a:p>
        </p:txBody>
      </p:sp>
      <p:pic>
        <p:nvPicPr>
          <p:cNvPr id="1026" name="Picture 2"/>
          <p:cNvPicPr>
            <a:picLocks noChangeAspect="1" noChangeArrowheads="1"/>
          </p:cNvPicPr>
          <p:nvPr/>
        </p:nvPicPr>
        <p:blipFill>
          <a:blip r:embed="rId3" cstate="print"/>
          <a:srcRect/>
          <a:stretch>
            <a:fillRect/>
          </a:stretch>
        </p:blipFill>
        <p:spPr bwMode="auto">
          <a:xfrm>
            <a:off x="0" y="0"/>
            <a:ext cx="9361488" cy="7101447"/>
          </a:xfrm>
          <a:prstGeom prst="rect">
            <a:avLst/>
          </a:prstGeom>
          <a:noFill/>
          <a:ln w="9525">
            <a:noFill/>
            <a:miter lim="800000"/>
            <a:headEnd/>
            <a:tailEnd/>
          </a:ln>
        </p:spPr>
      </p:pic>
      <p:sp>
        <p:nvSpPr>
          <p:cNvPr id="5" name="Oval 4"/>
          <p:cNvSpPr/>
          <p:nvPr/>
        </p:nvSpPr>
        <p:spPr bwMode="auto">
          <a:xfrm>
            <a:off x="228600" y="1143000"/>
            <a:ext cx="1905000" cy="9144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41223598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 y="0"/>
            <a:ext cx="116998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423313"/>
            <a:ext cx="77628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522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04800"/>
            <a:ext cx="9246707" cy="5105400"/>
          </a:xfrm>
          <a:prstGeom prst="rect">
            <a:avLst/>
          </a:prstGeom>
          <a:noFill/>
          <a:ln w="9525">
            <a:noFill/>
            <a:miter lim="800000"/>
            <a:headEnd/>
            <a:tailEnd/>
          </a:ln>
        </p:spPr>
      </p:pic>
    </p:spTree>
    <p:extLst>
      <p:ext uri="{BB962C8B-B14F-4D97-AF65-F5344CB8AC3E}">
        <p14:creationId xmlns:p14="http://schemas.microsoft.com/office/powerpoint/2010/main" val="190253227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2090738"/>
            <a:ext cx="9144000" cy="2040877"/>
          </a:xfrm>
          <a:prstGeom prst="rect">
            <a:avLst/>
          </a:prstGeom>
          <a:noFill/>
          <a:ln w="9525">
            <a:noFill/>
            <a:miter lim="800000"/>
            <a:headEnd/>
            <a:tailEnd/>
          </a:ln>
        </p:spPr>
      </p:pic>
    </p:spTree>
    <p:extLst>
      <p:ext uri="{BB962C8B-B14F-4D97-AF65-F5344CB8AC3E}">
        <p14:creationId xmlns:p14="http://schemas.microsoft.com/office/powerpoint/2010/main" val="42285296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Failed banks</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t>No common ID between the databases</a:t>
            </a:r>
          </a:p>
          <a:p>
            <a:pPr lvl="0"/>
            <a:r>
              <a:rPr lang="en-US" sz="2800" dirty="0" smtClean="0"/>
              <a:t>Small enough number to do locally/statewide</a:t>
            </a:r>
          </a:p>
          <a:p>
            <a:pPr lvl="0"/>
            <a:r>
              <a:rPr lang="en-US" sz="2800" dirty="0" smtClean="0"/>
              <a:t>Verify that it is indeed the same bank</a:t>
            </a:r>
          </a:p>
          <a:p>
            <a:pPr lvl="0"/>
            <a:r>
              <a:rPr lang="en-US" sz="2800" dirty="0" smtClean="0"/>
              <a:t>Because there is a lawsuit, you know a relationship does exist</a:t>
            </a:r>
          </a:p>
          <a:p>
            <a:pPr lvl="0"/>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355572163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2090738"/>
            <a:ext cx="9144000" cy="2040877"/>
          </a:xfrm>
          <a:prstGeom prst="rect">
            <a:avLst/>
          </a:prstGeom>
          <a:noFill/>
          <a:ln w="9525">
            <a:noFill/>
            <a:miter lim="800000"/>
            <a:headEnd/>
            <a:tailEnd/>
          </a:ln>
        </p:spPr>
      </p:pic>
      <p:sp>
        <p:nvSpPr>
          <p:cNvPr id="4" name="Rectangle 2"/>
          <p:cNvSpPr>
            <a:spLocks noGrp="1" noChangeArrowheads="1"/>
          </p:cNvSpPr>
          <p:nvPr>
            <p:ph type="title"/>
          </p:nvPr>
        </p:nvSpPr>
        <p:spPr>
          <a:xfrm>
            <a:off x="228600" y="685800"/>
            <a:ext cx="7315200" cy="1143000"/>
          </a:xfrm>
        </p:spPr>
        <p:txBody>
          <a:bodyPr/>
          <a:lstStyle/>
          <a:p>
            <a:pPr eaLnBrk="1" hangingPunct="1"/>
            <a:r>
              <a:rPr lang="en-US" sz="3600" dirty="0" smtClean="0">
                <a:latin typeface="Arial Narrow" pitchFamily="34" charset="0"/>
              </a:rPr>
              <a:t>Closed banks in Texas</a:t>
            </a:r>
          </a:p>
        </p:txBody>
      </p:sp>
    </p:spTree>
    <p:extLst>
      <p:ext uri="{BB962C8B-B14F-4D97-AF65-F5344CB8AC3E}">
        <p14:creationId xmlns:p14="http://schemas.microsoft.com/office/powerpoint/2010/main" val="271323016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19286"/>
            <a:ext cx="690562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Loans made by potentially failed banks</a:t>
            </a:r>
          </a:p>
        </p:txBody>
      </p:sp>
    </p:spTree>
    <p:extLst>
      <p:ext uri="{BB962C8B-B14F-4D97-AF65-F5344CB8AC3E}">
        <p14:creationId xmlns:p14="http://schemas.microsoft.com/office/powerpoint/2010/main" val="287482557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04800"/>
            <a:ext cx="7315200" cy="1143000"/>
          </a:xfrm>
        </p:spPr>
        <p:txBody>
          <a:bodyPr/>
          <a:lstStyle/>
          <a:p>
            <a:pPr eaLnBrk="1" hangingPunct="1"/>
            <a:r>
              <a:rPr lang="en-US" sz="3600" dirty="0" smtClean="0">
                <a:latin typeface="Arial Narrow" pitchFamily="34" charset="0"/>
              </a:rPr>
              <a:t>Loans to lenders</a:t>
            </a:r>
          </a:p>
        </p:txBody>
      </p:sp>
      <p:sp>
        <p:nvSpPr>
          <p:cNvPr id="4" name="Rectangle 3"/>
          <p:cNvSpPr txBox="1">
            <a:spLocks noChangeArrowheads="1"/>
          </p:cNvSpPr>
          <p:nvPr/>
        </p:nvSpPr>
        <p:spPr bwMode="auto">
          <a:xfrm>
            <a:off x="457200" y="17526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lvl="0"/>
            <a:r>
              <a:rPr lang="en-US" sz="2800" dirty="0" smtClean="0"/>
              <a:t>In the real world, you would spend more time with this…</a:t>
            </a:r>
          </a:p>
          <a:p>
            <a:pPr lvl="0"/>
            <a:r>
              <a:rPr lang="en-US" sz="2800" dirty="0" smtClean="0"/>
              <a:t>34 banks with “loan” or “lending” in their names in TX got SBA loans</a:t>
            </a:r>
          </a:p>
          <a:p>
            <a:pPr lvl="0"/>
            <a:r>
              <a:rPr lang="en-US" sz="2800" dirty="0" smtClean="0"/>
              <a:t>20 of them are blank or were charged off</a:t>
            </a:r>
          </a:p>
          <a:p>
            <a:pPr lvl="0"/>
            <a:endParaRPr lang="en-US" sz="2800" dirty="0" smtClean="0"/>
          </a:p>
          <a:p>
            <a:pPr lvl="0"/>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295991324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The Pitch</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848600" cy="4114800"/>
          </a:xfrm>
        </p:spPr>
        <p:txBody>
          <a:bodyPr/>
          <a:lstStyle/>
          <a:p>
            <a:r>
              <a:rPr lang="en-US" sz="2800" dirty="0" smtClean="0"/>
              <a:t>It’s all about timing, but a lot affects timing</a:t>
            </a:r>
          </a:p>
          <a:p>
            <a:r>
              <a:rPr lang="en-US" sz="2800" dirty="0" smtClean="0"/>
              <a:t>For example, the editor or producers’ expectations</a:t>
            </a:r>
          </a:p>
          <a:p>
            <a:r>
              <a:rPr lang="en-US" sz="2800" dirty="0" smtClean="0"/>
              <a:t>The level of understanding that your editor or producer has for CAR</a:t>
            </a:r>
          </a:p>
          <a:p>
            <a:r>
              <a:rPr lang="en-US" sz="2800" dirty="0" smtClean="0"/>
              <a:t>Anticipating what will come out of your editor or producer’s mouth</a:t>
            </a:r>
          </a:p>
        </p:txBody>
      </p:sp>
    </p:spTree>
    <p:extLst>
      <p:ext uri="{BB962C8B-B14F-4D97-AF65-F5344CB8AC3E}">
        <p14:creationId xmlns:p14="http://schemas.microsoft.com/office/powerpoint/2010/main" val="7935202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Make sure</a:t>
            </a:r>
            <a:endParaRPr lang="en-US" sz="3600" dirty="0">
              <a:latin typeface="Arial Narrow" panose="020B0606020202030204" pitchFamily="34" charset="0"/>
            </a:endParaRPr>
          </a:p>
        </p:txBody>
      </p:sp>
      <p:sp>
        <p:nvSpPr>
          <p:cNvPr id="3" name="Content Placeholder 2"/>
          <p:cNvSpPr>
            <a:spLocks noGrp="1"/>
          </p:cNvSpPr>
          <p:nvPr>
            <p:ph idx="1"/>
          </p:nvPr>
        </p:nvSpPr>
        <p:spPr>
          <a:xfrm>
            <a:off x="609600" y="1676400"/>
            <a:ext cx="7086600" cy="4114800"/>
          </a:xfrm>
        </p:spPr>
        <p:txBody>
          <a:bodyPr/>
          <a:lstStyle/>
          <a:p>
            <a:r>
              <a:rPr lang="en-US" sz="2800" dirty="0" smtClean="0"/>
              <a:t>Your findings (including your math) are solid</a:t>
            </a:r>
          </a:p>
          <a:p>
            <a:r>
              <a:rPr lang="en-US" sz="2800" dirty="0" smtClean="0"/>
              <a:t>You have a simple and easy way to explain your evidence</a:t>
            </a:r>
          </a:p>
          <a:p>
            <a:r>
              <a:rPr lang="en-US" sz="2800" dirty="0" smtClean="0"/>
              <a:t>You have a minimum story</a:t>
            </a:r>
          </a:p>
          <a:p>
            <a:r>
              <a:rPr lang="en-US" sz="2800" dirty="0" smtClean="0"/>
              <a:t>You have some idea of the time and effort needed to go forward</a:t>
            </a:r>
          </a:p>
          <a:p>
            <a:r>
              <a:rPr lang="en-US" sz="2800" dirty="0" smtClean="0"/>
              <a:t>You discuss priorities</a:t>
            </a:r>
          </a:p>
          <a:p>
            <a:r>
              <a:rPr lang="en-US" sz="2800" dirty="0" smtClean="0"/>
              <a:t>You get a specific go/no go decision or at least next steps</a:t>
            </a:r>
          </a:p>
        </p:txBody>
      </p:sp>
    </p:spTree>
    <p:extLst>
      <p:ext uri="{BB962C8B-B14F-4D97-AF65-F5344CB8AC3E}">
        <p14:creationId xmlns:p14="http://schemas.microsoft.com/office/powerpoint/2010/main" val="191480628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Beyond the data</a:t>
            </a:r>
            <a:endParaRPr lang="en-US" sz="3600" dirty="0">
              <a:latin typeface="Arial Narrow" panose="020B0606020202030204" pitchFamily="34" charset="0"/>
            </a:endParaRPr>
          </a:p>
        </p:txBody>
      </p:sp>
      <p:sp>
        <p:nvSpPr>
          <p:cNvPr id="3" name="Content Placeholder 2"/>
          <p:cNvSpPr>
            <a:spLocks noGrp="1"/>
          </p:cNvSpPr>
          <p:nvPr>
            <p:ph idx="1"/>
          </p:nvPr>
        </p:nvSpPr>
        <p:spPr>
          <a:xfrm>
            <a:off x="609600" y="1676400"/>
            <a:ext cx="7543800" cy="4114800"/>
          </a:xfrm>
        </p:spPr>
        <p:txBody>
          <a:bodyPr/>
          <a:lstStyle/>
          <a:p>
            <a:r>
              <a:rPr lang="en-US" sz="2800" dirty="0" smtClean="0"/>
              <a:t>How can you get real people into this story?</a:t>
            </a:r>
          </a:p>
          <a:p>
            <a:r>
              <a:rPr lang="en-US" sz="2800" dirty="0" smtClean="0"/>
              <a:t>Why should the reader care?</a:t>
            </a:r>
          </a:p>
          <a:p>
            <a:r>
              <a:rPr lang="en-US" sz="2800" dirty="0" smtClean="0"/>
              <a:t>What possible solutions are there?</a:t>
            </a:r>
          </a:p>
        </p:txBody>
      </p:sp>
    </p:spTree>
    <p:extLst>
      <p:ext uri="{BB962C8B-B14F-4D97-AF65-F5344CB8AC3E}">
        <p14:creationId xmlns:p14="http://schemas.microsoft.com/office/powerpoint/2010/main" val="191480628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sz="3600" dirty="0" smtClean="0">
                <a:latin typeface="Arial Narrow" panose="020B0606020202030204" pitchFamily="34" charset="0"/>
              </a:rPr>
              <a:t>The Pitch</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848600" cy="4114800"/>
          </a:xfrm>
        </p:spPr>
        <p:txBody>
          <a:bodyPr/>
          <a:lstStyle/>
          <a:p>
            <a:r>
              <a:rPr lang="en-US" sz="2800" dirty="0" smtClean="0"/>
              <a:t>Explain your findings in one or two sentences.</a:t>
            </a:r>
          </a:p>
          <a:p>
            <a:r>
              <a:rPr lang="en-US" sz="2800" dirty="0" smtClean="0"/>
              <a:t>Provide an outline with a summary of your findings</a:t>
            </a:r>
          </a:p>
          <a:p>
            <a:r>
              <a:rPr lang="en-US" sz="2800" dirty="0" smtClean="0"/>
              <a:t>Provide a timeline/potential costs</a:t>
            </a:r>
          </a:p>
        </p:txBody>
      </p:sp>
    </p:spTree>
    <p:extLst>
      <p:ext uri="{BB962C8B-B14F-4D97-AF65-F5344CB8AC3E}">
        <p14:creationId xmlns:p14="http://schemas.microsoft.com/office/powerpoint/2010/main" val="793520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85800"/>
            <a:ext cx="66865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276600"/>
            <a:ext cx="5172075" cy="3267075"/>
          </a:xfrm>
          <a:prstGeom prst="rect">
            <a:avLst/>
          </a:prstGeom>
          <a:noFill/>
          <a:ln>
            <a:solidFill>
              <a:schemeClr val="bg2"/>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3111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1143000"/>
          </a:xfrm>
        </p:spPr>
        <p:txBody>
          <a:bodyPr/>
          <a:lstStyle/>
          <a:p>
            <a:r>
              <a:rPr lang="en-US" sz="3600" dirty="0" smtClean="0">
                <a:latin typeface="Arial Narrow" panose="020B0606020202030204" pitchFamily="34" charset="0"/>
              </a:rPr>
              <a:t>More questions?</a:t>
            </a:r>
            <a:endParaRPr lang="en-US" sz="3600" dirty="0">
              <a:latin typeface="Arial Narrow" panose="020B0606020202030204" pitchFamily="34" charset="0"/>
            </a:endParaRPr>
          </a:p>
        </p:txBody>
      </p:sp>
      <p:sp>
        <p:nvSpPr>
          <p:cNvPr id="3" name="Content Placeholder 2"/>
          <p:cNvSpPr>
            <a:spLocks noGrp="1"/>
          </p:cNvSpPr>
          <p:nvPr>
            <p:ph idx="1"/>
          </p:nvPr>
        </p:nvSpPr>
        <p:spPr>
          <a:xfrm>
            <a:off x="533400" y="1905000"/>
            <a:ext cx="7086600" cy="4114800"/>
          </a:xfrm>
        </p:spPr>
        <p:txBody>
          <a:bodyPr/>
          <a:lstStyle/>
          <a:p>
            <a:r>
              <a:rPr lang="en-US" sz="2800" dirty="0" smtClean="0"/>
              <a:t>Jennifer LaFleur</a:t>
            </a:r>
          </a:p>
          <a:p>
            <a:pPr marL="0" indent="0">
              <a:buNone/>
            </a:pPr>
            <a:r>
              <a:rPr lang="en-US" sz="2800" dirty="0"/>
              <a:t>	</a:t>
            </a:r>
            <a:r>
              <a:rPr lang="en-US" sz="2800" dirty="0">
                <a:hlinkClick r:id="rId2"/>
              </a:rPr>
              <a:t>Jennifer.LaFleur@propublica.org</a:t>
            </a:r>
            <a:endParaRPr lang="en-US" sz="2800" dirty="0"/>
          </a:p>
          <a:p>
            <a:pPr marL="0" indent="0">
              <a:buNone/>
            </a:pPr>
            <a:endParaRPr lang="en-US" sz="2800" dirty="0" smtClean="0"/>
          </a:p>
          <a:p>
            <a:r>
              <a:rPr lang="en-US" sz="2800" dirty="0" smtClean="0"/>
              <a:t>David Donald</a:t>
            </a:r>
          </a:p>
          <a:p>
            <a:pPr marL="0" indent="0">
              <a:buNone/>
            </a:pPr>
            <a:r>
              <a:rPr lang="en-US" sz="2800" dirty="0"/>
              <a:t>	</a:t>
            </a:r>
            <a:r>
              <a:rPr lang="en-US" sz="2800" dirty="0" smtClean="0">
                <a:hlinkClick r:id="rId3"/>
              </a:rPr>
              <a:t>ddonald@publicintegrity.org</a:t>
            </a:r>
            <a:endParaRPr lang="en-US" sz="2800" dirty="0" smtClean="0"/>
          </a:p>
        </p:txBody>
      </p:sp>
    </p:spTree>
    <p:extLst>
      <p:ext uri="{BB962C8B-B14F-4D97-AF65-F5344CB8AC3E}">
        <p14:creationId xmlns:p14="http://schemas.microsoft.com/office/powerpoint/2010/main" val="5502295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304800"/>
            <a:ext cx="7086600" cy="1143000"/>
          </a:xfrm>
        </p:spPr>
        <p:txBody>
          <a:bodyPr/>
          <a:lstStyle/>
          <a:p>
            <a:pPr eaLnBrk="1" hangingPunct="1"/>
            <a:r>
              <a:rPr lang="en-US" sz="3600" dirty="0" smtClean="0">
                <a:latin typeface="Arial Narrow" pitchFamily="34" charset="0"/>
              </a:rPr>
              <a:t>Getting the data</a:t>
            </a:r>
          </a:p>
        </p:txBody>
      </p:sp>
      <p:sp>
        <p:nvSpPr>
          <p:cNvPr id="4" name="Rectangle 3"/>
          <p:cNvSpPr txBox="1">
            <a:spLocks noChangeArrowheads="1"/>
          </p:cNvSpPr>
          <p:nvPr/>
        </p:nvSpPr>
        <p:spPr bwMode="auto">
          <a:xfrm>
            <a:off x="658504"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r>
              <a:rPr lang="en-US" sz="2800" dirty="0" smtClean="0"/>
              <a:t>NICAR data library</a:t>
            </a:r>
          </a:p>
          <a:p>
            <a:r>
              <a:rPr lang="en-US" sz="2800" dirty="0" smtClean="0"/>
              <a:t>Check the agency Website</a:t>
            </a:r>
          </a:p>
          <a:p>
            <a:r>
              <a:rPr lang="en-US" sz="2800" dirty="0" smtClean="0"/>
              <a:t>Request from agency</a:t>
            </a:r>
          </a:p>
          <a:p>
            <a:r>
              <a:rPr lang="en-US" sz="2800" dirty="0" smtClean="0"/>
              <a:t>Create data</a:t>
            </a:r>
            <a:endParaRPr lang="en-US" sz="2800" dirty="0"/>
          </a:p>
          <a:p>
            <a:pPr marL="0" indent="0">
              <a:buNone/>
            </a:pPr>
            <a:endParaRPr lang="en-US" sz="2800" dirty="0"/>
          </a:p>
          <a:p>
            <a:pPr marL="0" indent="0" eaLnBrk="1" hangingPunct="1">
              <a:buNone/>
            </a:pPr>
            <a:endParaRPr lang="en-US" sz="2800" dirty="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23826507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304800"/>
            <a:ext cx="7086600" cy="1143000"/>
          </a:xfrm>
        </p:spPr>
        <p:txBody>
          <a:bodyPr/>
          <a:lstStyle/>
          <a:p>
            <a:pPr eaLnBrk="1" hangingPunct="1"/>
            <a:r>
              <a:rPr lang="en-US" sz="3600" dirty="0" smtClean="0">
                <a:latin typeface="Arial Narrow" pitchFamily="34" charset="0"/>
              </a:rPr>
              <a:t>Getting the data from an agency</a:t>
            </a:r>
          </a:p>
        </p:txBody>
      </p:sp>
      <p:sp>
        <p:nvSpPr>
          <p:cNvPr id="4" name="Rectangle 3"/>
          <p:cNvSpPr txBox="1">
            <a:spLocks noChangeArrowheads="1"/>
          </p:cNvSpPr>
          <p:nvPr/>
        </p:nvSpPr>
        <p:spPr bwMode="auto">
          <a:xfrm>
            <a:off x="658504"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r>
              <a:rPr lang="en-US" sz="2800" dirty="0" smtClean="0"/>
              <a:t>Know the law</a:t>
            </a:r>
          </a:p>
          <a:p>
            <a:r>
              <a:rPr lang="en-US" sz="2800" dirty="0" smtClean="0"/>
              <a:t>Do you homework</a:t>
            </a:r>
          </a:p>
          <a:p>
            <a:r>
              <a:rPr lang="en-US" sz="2800" dirty="0" smtClean="0"/>
              <a:t>Know what the appropriate costs should be</a:t>
            </a:r>
          </a:p>
          <a:p>
            <a:r>
              <a:rPr lang="en-US" sz="2800" dirty="0" smtClean="0"/>
              <a:t>Make your request clear</a:t>
            </a:r>
          </a:p>
          <a:p>
            <a:r>
              <a:rPr lang="en-US" sz="2800" dirty="0" smtClean="0"/>
              <a:t>Get to know Leon</a:t>
            </a:r>
          </a:p>
          <a:p>
            <a:r>
              <a:rPr lang="en-US" sz="2800" dirty="0" smtClean="0"/>
              <a:t>Follow up on your request</a:t>
            </a:r>
          </a:p>
          <a:p>
            <a:pPr marL="0" indent="0" eaLnBrk="1" hangingPunct="1">
              <a:buNone/>
            </a:pPr>
            <a:endParaRPr lang="en-US" sz="2800" dirty="0" smtClean="0">
              <a:solidFill>
                <a:srgbClr val="FFFFFF"/>
              </a:solidFill>
              <a:latin typeface="Arial Narrow" pitchFamily="34" charset="0"/>
            </a:endParaRP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9755472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304800"/>
            <a:ext cx="7086600" cy="1143000"/>
          </a:xfrm>
        </p:spPr>
        <p:txBody>
          <a:bodyPr/>
          <a:lstStyle/>
          <a:p>
            <a:pPr eaLnBrk="1" hangingPunct="1"/>
            <a:r>
              <a:rPr lang="en-US" sz="3600" dirty="0" smtClean="0">
                <a:latin typeface="Arial Narrow" pitchFamily="34" charset="0"/>
              </a:rPr>
              <a:t>When there is no data</a:t>
            </a:r>
          </a:p>
        </p:txBody>
      </p:sp>
      <p:sp>
        <p:nvSpPr>
          <p:cNvPr id="4" name="Rectangle 3"/>
          <p:cNvSpPr txBox="1">
            <a:spLocks noChangeArrowheads="1"/>
          </p:cNvSpPr>
          <p:nvPr/>
        </p:nvSpPr>
        <p:spPr bwMode="auto">
          <a:xfrm>
            <a:off x="658504"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r>
              <a:rPr lang="en-US" sz="2800" dirty="0" smtClean="0"/>
              <a:t>Use your sources</a:t>
            </a:r>
          </a:p>
          <a:p>
            <a:r>
              <a:rPr lang="en-US" sz="2800" dirty="0" smtClean="0"/>
              <a:t>Sampling</a:t>
            </a:r>
          </a:p>
          <a:p>
            <a:pPr eaLnBrk="1" hangingPunct="1">
              <a:defRPr/>
            </a:pPr>
            <a:r>
              <a:rPr lang="en-US" sz="2800" dirty="0" smtClean="0">
                <a:solidFill>
                  <a:srgbClr val="FFFFFF"/>
                </a:solidFill>
                <a:cs typeface="Times New Roman" pitchFamily="18" charset="0"/>
              </a:rPr>
              <a:t>Building data from documents</a:t>
            </a:r>
          </a:p>
          <a:p>
            <a:pPr eaLnBrk="1" hangingPunct="1">
              <a:defRPr/>
            </a:pPr>
            <a:r>
              <a:rPr lang="en-US" sz="2800" dirty="0" smtClean="0">
                <a:solidFill>
                  <a:srgbClr val="FFFFFF"/>
                </a:solidFill>
                <a:cs typeface="Times New Roman" pitchFamily="18" charset="0"/>
              </a:rPr>
              <a:t>Physical surveys</a:t>
            </a:r>
          </a:p>
          <a:p>
            <a:pPr eaLnBrk="1" hangingPunct="1">
              <a:defRPr/>
            </a:pPr>
            <a:r>
              <a:rPr lang="en-US" sz="2800" dirty="0" smtClean="0">
                <a:solidFill>
                  <a:srgbClr val="FFFFFF"/>
                </a:solidFill>
                <a:cs typeface="Times New Roman" pitchFamily="18" charset="0"/>
              </a:rPr>
              <a:t>Testing</a:t>
            </a:r>
          </a:p>
          <a:p>
            <a:pPr eaLnBrk="1" hangingPunct="1">
              <a:defRPr/>
            </a:pPr>
            <a:r>
              <a:rPr lang="en-US" sz="2800" dirty="0" smtClean="0">
                <a:solidFill>
                  <a:srgbClr val="FFFFFF"/>
                </a:solidFill>
                <a:cs typeface="Times New Roman" pitchFamily="18" charset="0"/>
              </a:rPr>
              <a:t>Questionnaires, polls and surveys</a:t>
            </a:r>
          </a:p>
          <a:p>
            <a:pPr marL="0" indent="0" eaLnBrk="1" hangingPunct="1">
              <a:buNone/>
            </a:pPr>
            <a:endParaRPr lang="en-US" sz="2400" dirty="0" smtClean="0">
              <a:latin typeface="Arial Narrow" pitchFamily="34" charset="0"/>
            </a:endParaRPr>
          </a:p>
        </p:txBody>
      </p:sp>
    </p:spTree>
    <p:extLst>
      <p:ext uri="{BB962C8B-B14F-4D97-AF65-F5344CB8AC3E}">
        <p14:creationId xmlns:p14="http://schemas.microsoft.com/office/powerpoint/2010/main" val="12946374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5594</TotalTime>
  <Words>1258</Words>
  <Application>Microsoft Office PowerPoint</Application>
  <PresentationFormat>On-screen Show (4:3)</PresentationFormat>
  <Paragraphs>215</Paragraphs>
  <Slides>60</Slides>
  <Notes>38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Factory</vt:lpstr>
      <vt:lpstr>PowerPoint Presentation</vt:lpstr>
      <vt:lpstr>The Data-Driven Story</vt:lpstr>
      <vt:lpstr>Research</vt:lpstr>
      <vt:lpstr>PowerPoint Presentation</vt:lpstr>
      <vt:lpstr>PowerPoint Presentation</vt:lpstr>
      <vt:lpstr>PowerPoint Presentation</vt:lpstr>
      <vt:lpstr>Getting the data</vt:lpstr>
      <vt:lpstr>Getting the data from an agency</vt:lpstr>
      <vt:lpstr>When there is no data</vt:lpstr>
      <vt:lpstr>Interview the data</vt:lpstr>
      <vt:lpstr>PowerPoint Presentation</vt:lpstr>
      <vt:lpstr>PowerPoint Presentation</vt:lpstr>
      <vt:lpstr>Interview the data</vt:lpstr>
      <vt:lpstr>PowerPoint Presentation</vt:lpstr>
      <vt:lpstr>Interview the data</vt:lpstr>
      <vt:lpstr>PowerPoint Presentation</vt:lpstr>
      <vt:lpstr>Interview the data</vt:lpstr>
      <vt:lpstr>PowerPoint Presentation</vt:lpstr>
      <vt:lpstr>PowerPoint Presentation</vt:lpstr>
      <vt:lpstr>Interview the data</vt:lpstr>
      <vt:lpstr>PowerPoint Presentation</vt:lpstr>
      <vt:lpstr>PowerPoint Presentation</vt:lpstr>
      <vt:lpstr>Interview the data</vt:lpstr>
      <vt:lpstr>PowerPoint Presentation</vt:lpstr>
      <vt:lpstr>Interview the data</vt:lpstr>
      <vt:lpstr>PowerPoint Presentation</vt:lpstr>
      <vt:lpstr>PowerPoint Presentation</vt:lpstr>
      <vt:lpstr>The Methodology</vt:lpstr>
      <vt:lpstr>The Methodology</vt:lpstr>
      <vt:lpstr>The Methodology</vt:lpstr>
      <vt:lpstr>The analysis for story</vt:lpstr>
      <vt:lpstr>Resource Center example</vt:lpstr>
      <vt:lpstr>Approaches</vt:lpstr>
      <vt:lpstr>Analyze </vt:lpstr>
      <vt:lpstr>Analyze</vt:lpstr>
      <vt:lpstr>Government and academic examples</vt:lpstr>
      <vt:lpstr>GAO example</vt:lpstr>
      <vt:lpstr>Approaches</vt:lpstr>
      <vt:lpstr>Analyze</vt:lpstr>
      <vt:lpstr>PowerPoint Presentation</vt:lpstr>
      <vt:lpstr>PowerPoint Presentation</vt:lpstr>
      <vt:lpstr>PowerPoint Presentation</vt:lpstr>
      <vt:lpstr>PowerPoint Presentation</vt:lpstr>
      <vt:lpstr>Reality check example</vt:lpstr>
      <vt:lpstr>Approaches</vt:lpstr>
      <vt:lpstr>Analyze</vt:lpstr>
      <vt:lpstr>Analyze</vt:lpstr>
      <vt:lpstr>From one of my smarty-pants colleagues:</vt:lpstr>
      <vt:lpstr>PowerPoint Presentation</vt:lpstr>
      <vt:lpstr>PowerPoint Presentation</vt:lpstr>
      <vt:lpstr>PowerPoint Presentation</vt:lpstr>
      <vt:lpstr>Failed banks</vt:lpstr>
      <vt:lpstr>Closed banks in Texas</vt:lpstr>
      <vt:lpstr>Loans made by potentially failed banks</vt:lpstr>
      <vt:lpstr>Loans to lenders</vt:lpstr>
      <vt:lpstr>The Pitch</vt:lpstr>
      <vt:lpstr>Make sure</vt:lpstr>
      <vt:lpstr>Beyond the data</vt:lpstr>
      <vt:lpstr>The Pitch</vt:lpstr>
      <vt:lpstr>More questions?</vt:lpstr>
    </vt:vector>
  </TitlesOfParts>
  <Company>Pulitzer Publishing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Pulitzer Publishing Company</dc:creator>
  <cp:lastModifiedBy>Jennifer LaFleur</cp:lastModifiedBy>
  <cp:revision>347</cp:revision>
  <dcterms:created xsi:type="dcterms:W3CDTF">2000-05-01T16:49:35Z</dcterms:created>
  <dcterms:modified xsi:type="dcterms:W3CDTF">2013-02-28T00:16:59Z</dcterms:modified>
</cp:coreProperties>
</file>