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391" r:id="rId2"/>
    <p:sldId id="413" r:id="rId3"/>
    <p:sldId id="329" r:id="rId4"/>
    <p:sldId id="415" r:id="rId5"/>
    <p:sldId id="416" r:id="rId6"/>
    <p:sldId id="366" r:id="rId7"/>
    <p:sldId id="414" r:id="rId8"/>
    <p:sldId id="392" r:id="rId9"/>
    <p:sldId id="411" r:id="rId10"/>
    <p:sldId id="412" r:id="rId11"/>
    <p:sldId id="389" r:id="rId12"/>
    <p:sldId id="406" r:id="rId13"/>
    <p:sldId id="390" r:id="rId14"/>
    <p:sldId id="258" r:id="rId15"/>
    <p:sldId id="404" r:id="rId16"/>
    <p:sldId id="394" r:id="rId17"/>
    <p:sldId id="398" r:id="rId18"/>
    <p:sldId id="397" r:id="rId19"/>
    <p:sldId id="396" r:id="rId20"/>
    <p:sldId id="399" r:id="rId21"/>
    <p:sldId id="407" r:id="rId22"/>
    <p:sldId id="408" r:id="rId23"/>
    <p:sldId id="400" r:id="rId24"/>
    <p:sldId id="402" r:id="rId25"/>
    <p:sldId id="409" r:id="rId26"/>
    <p:sldId id="401" r:id="rId27"/>
    <p:sldId id="403" r:id="rId28"/>
    <p:sldId id="395" r:id="rId2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0033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0" autoAdjust="0"/>
    <p:restoredTop sz="94700" autoAdjust="0"/>
  </p:normalViewPr>
  <p:slideViewPr>
    <p:cSldViewPr>
      <p:cViewPr>
        <p:scale>
          <a:sx n="77" d="100"/>
          <a:sy n="77" d="100"/>
        </p:scale>
        <p:origin x="-1764" y="-3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798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3B7AC55-1224-4257-9BBF-AAFDB2E21B2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92736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8A6A15A-59C5-4C6C-827D-402197DF8147}" type="slidenum">
              <a:rPr lang="en-US" sz="1200"/>
              <a:pPr eaLnBrk="1" hangingPunct="1"/>
              <a:t>1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86578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21819EA-AA5D-4CC5-859B-13FFC60BB962}" type="slidenum">
              <a:rPr lang="en-US" sz="1200"/>
              <a:pPr eaLnBrk="1" hangingPunct="1"/>
              <a:t>10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056924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1FEEFEE-AEA0-4A65-B69D-48CEB880FDA6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4472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1FEEFEE-AEA0-4A65-B69D-48CEB880FDA6}" type="slidenum">
              <a:rPr lang="en-US" sz="1200"/>
              <a:pPr eaLnBrk="1" hangingPunct="1"/>
              <a:t>12</a:t>
            </a:fld>
            <a:endParaRPr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4472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1FEEFEE-AEA0-4A65-B69D-48CEB880FDA6}" type="slidenum">
              <a:rPr lang="en-US" sz="1200"/>
              <a:pPr eaLnBrk="1" hangingPunct="1"/>
              <a:t>13</a:t>
            </a:fld>
            <a:endParaRPr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4472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14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15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16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17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18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19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A8A6A15A-59C5-4C6C-827D-402197DF8147}" type="slidenum">
              <a:rPr lang="en-US" sz="1200"/>
              <a:pPr eaLnBrk="1" hangingPunct="1"/>
              <a:t>2</a:t>
            </a:fld>
            <a:endParaRPr lang="en-US" sz="1200"/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86578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21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22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23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24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25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26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27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0171AA06-E942-47DD-813A-B4243F8CA7A1}" type="slidenum">
              <a:rPr lang="en-US" sz="1200"/>
              <a:pPr eaLnBrk="1" hangingPunct="1"/>
              <a:t>28</a:t>
            </a:fld>
            <a:endParaRPr lang="en-US" sz="120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153153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21819EA-AA5D-4CC5-859B-13FFC60BB962}" type="slidenum">
              <a:rPr lang="en-US" sz="1200"/>
              <a:pPr eaLnBrk="1" hangingPunct="1"/>
              <a:t>3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05692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21819EA-AA5D-4CC5-859B-13FFC60BB962}" type="slidenum">
              <a:rPr lang="en-US" sz="1200"/>
              <a:pPr eaLnBrk="1" hangingPunct="1"/>
              <a:t>4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05692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21819EA-AA5D-4CC5-859B-13FFC60BB962}" type="slidenum">
              <a:rPr lang="en-US" sz="1200"/>
              <a:pPr eaLnBrk="1" hangingPunct="1"/>
              <a:t>5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05692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D1FEEFEE-AEA0-4A65-B69D-48CEB880FDA6}" type="slidenum">
              <a:rPr lang="en-US" sz="1200"/>
              <a:pPr eaLnBrk="1" hangingPunct="1"/>
              <a:t>6</a:t>
            </a:fld>
            <a:endParaRPr lang="en-US" sz="120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44472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21819EA-AA5D-4CC5-859B-13FFC60BB962}" type="slidenum">
              <a:rPr lang="en-US" sz="1200"/>
              <a:pPr eaLnBrk="1" hangingPunct="1"/>
              <a:t>7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05692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21819EA-AA5D-4CC5-859B-13FFC60BB962}" type="slidenum">
              <a:rPr lang="en-US" sz="1200"/>
              <a:pPr eaLnBrk="1" hangingPunct="1"/>
              <a:t>8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05692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fld id="{521819EA-AA5D-4CC5-859B-13FFC60BB962}" type="slidenum">
              <a:rPr lang="en-US" sz="1200"/>
              <a:pPr eaLnBrk="1" hangingPunct="1"/>
              <a:t>9</a:t>
            </a:fld>
            <a:endParaRPr lang="en-US" sz="120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056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40C7E4-F6C4-440A-A0BF-B4BFE53664A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1689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11AB37C-28A2-4F69-9397-63249539E4E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612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CCAF0DD-BF45-4B7F-9609-92F12C4AEA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825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1C48F2B-7B7D-40E4-B87F-7FFA7148BF6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829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C8BD108-355C-43CE-A23D-B47981688DC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7591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66E416D-FD4A-43AF-93DC-29D5903002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0673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2850146-E313-4136-9926-42A7B66C480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758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F425C-ABBF-4511-81DE-6A947B7A714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67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049831-A4E0-495E-B5F4-0CAD7BC80BDC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28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4414CF8-16BA-4D38-8E92-BA10461E151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2763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85C9FEF-CED0-4BF9-A1B9-88B97A96220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0887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65000"/>
            <a:lumOff val="3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0DBA22E-0A4C-4B1B-92AF-FB50333B1E18}" type="slidenum">
              <a:rPr lang="en-US"/>
              <a:pPr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fornian FB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fornian FB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fornian FB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fornian FB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fornian FB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fornian FB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fornian FB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Californian FB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.wav"/><Relationship Id="rId4" Type="http://schemas.openxmlformats.org/officeDocument/2006/relationships/image" Target="../media/image1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gi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wmv"/><Relationship Id="rId1" Type="http://schemas.openxmlformats.org/officeDocument/2006/relationships/video" Target="NULL" TargetMode="External"/><Relationship Id="rId5" Type="http://schemas.openxmlformats.org/officeDocument/2006/relationships/image" Target="../media/image38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6.png"/><Relationship Id="rId3" Type="http://schemas.openxmlformats.org/officeDocument/2006/relationships/image" Target="../media/image39.jpeg"/><Relationship Id="rId7" Type="http://schemas.openxmlformats.org/officeDocument/2006/relationships/image" Target="../media/image12.jpeg"/><Relationship Id="rId12" Type="http://schemas.openxmlformats.org/officeDocument/2006/relationships/image" Target="../media/image4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44.jpeg"/><Relationship Id="rId5" Type="http://schemas.openxmlformats.org/officeDocument/2006/relationships/image" Target="../media/image41.jpeg"/><Relationship Id="rId15" Type="http://schemas.openxmlformats.org/officeDocument/2006/relationships/image" Target="../media/image48.jpeg"/><Relationship Id="rId10" Type="http://schemas.openxmlformats.org/officeDocument/2006/relationships/image" Target="../media/image11.png"/><Relationship Id="rId4" Type="http://schemas.openxmlformats.org/officeDocument/2006/relationships/image" Target="../media/image40.jpeg"/><Relationship Id="rId9" Type="http://schemas.openxmlformats.org/officeDocument/2006/relationships/image" Target="../media/image43.png"/><Relationship Id="rId14" Type="http://schemas.openxmlformats.org/officeDocument/2006/relationships/image" Target="../media/image4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029200"/>
            <a:ext cx="8458200" cy="1219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Jennifer LaFleur, CIR | Reveal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" y="838200"/>
            <a:ext cx="9144000" cy="51447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271360"/>
            <a:ext cx="139974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50800"/>
                <a:solidFill>
                  <a:srgbClr val="FFFF00"/>
                </a:solidFill>
                <a:effectLst/>
                <a:latin typeface="Ruach LET" pitchFamily="2" charset="0"/>
              </a:rPr>
              <a:t>and</a:t>
            </a:r>
            <a:endParaRPr lang="en-US" sz="6600" b="1" cap="none" spc="0" dirty="0">
              <a:ln w="50800"/>
              <a:solidFill>
                <a:srgbClr val="FFFF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688" y="1230864"/>
            <a:ext cx="16458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50800"/>
                <a:solidFill>
                  <a:srgbClr val="FFFF00"/>
                </a:solidFill>
                <a:effectLst/>
                <a:latin typeface="Ruach LET" pitchFamily="2" charset="0"/>
              </a:rPr>
              <a:t>Cats</a:t>
            </a:r>
            <a:endParaRPr lang="en-US" sz="6600" b="1" cap="none" spc="0" dirty="0">
              <a:ln w="50800"/>
              <a:solidFill>
                <a:srgbClr val="FFFF00"/>
              </a:solidFill>
              <a:effectLst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9688" y="2819400"/>
            <a:ext cx="7976286" cy="420586"/>
          </a:xfrm>
          <a:custGeom>
            <a:avLst/>
            <a:gdLst>
              <a:gd name="connsiteX0" fmla="*/ 0 w 4806778"/>
              <a:gd name="connsiteY0" fmla="*/ 49427 h 420586"/>
              <a:gd name="connsiteX1" fmla="*/ 543697 w 4806778"/>
              <a:gd name="connsiteY1" fmla="*/ 49427 h 420586"/>
              <a:gd name="connsiteX2" fmla="*/ 654908 w 4806778"/>
              <a:gd name="connsiteY2" fmla="*/ 74140 h 420586"/>
              <a:gd name="connsiteX3" fmla="*/ 667265 w 4806778"/>
              <a:gd name="connsiteY3" fmla="*/ 172994 h 420586"/>
              <a:gd name="connsiteX4" fmla="*/ 790833 w 4806778"/>
              <a:gd name="connsiteY4" fmla="*/ 160638 h 420586"/>
              <a:gd name="connsiteX5" fmla="*/ 864973 w 4806778"/>
              <a:gd name="connsiteY5" fmla="*/ 148281 h 420586"/>
              <a:gd name="connsiteX6" fmla="*/ 939114 w 4806778"/>
              <a:gd name="connsiteY6" fmla="*/ 123567 h 420586"/>
              <a:gd name="connsiteX7" fmla="*/ 1013254 w 4806778"/>
              <a:gd name="connsiteY7" fmla="*/ 111211 h 420586"/>
              <a:gd name="connsiteX8" fmla="*/ 2446638 w 4806778"/>
              <a:gd name="connsiteY8" fmla="*/ 135924 h 420586"/>
              <a:gd name="connsiteX9" fmla="*/ 2755557 w 4806778"/>
              <a:gd name="connsiteY9" fmla="*/ 160638 h 420586"/>
              <a:gd name="connsiteX10" fmla="*/ 2582562 w 4806778"/>
              <a:gd name="connsiteY10" fmla="*/ 185351 h 420586"/>
              <a:gd name="connsiteX11" fmla="*/ 2347784 w 4806778"/>
              <a:gd name="connsiteY11" fmla="*/ 197708 h 420586"/>
              <a:gd name="connsiteX12" fmla="*/ 2174789 w 4806778"/>
              <a:gd name="connsiteY12" fmla="*/ 222421 h 420586"/>
              <a:gd name="connsiteX13" fmla="*/ 2038865 w 4806778"/>
              <a:gd name="connsiteY13" fmla="*/ 234778 h 420586"/>
              <a:gd name="connsiteX14" fmla="*/ 1989438 w 4806778"/>
              <a:gd name="connsiteY14" fmla="*/ 247135 h 420586"/>
              <a:gd name="connsiteX15" fmla="*/ 1890584 w 4806778"/>
              <a:gd name="connsiteY15" fmla="*/ 284205 h 420586"/>
              <a:gd name="connsiteX16" fmla="*/ 1940011 w 4806778"/>
              <a:gd name="connsiteY16" fmla="*/ 271848 h 420586"/>
              <a:gd name="connsiteX17" fmla="*/ 2075935 w 4806778"/>
              <a:gd name="connsiteY17" fmla="*/ 259492 h 420586"/>
              <a:gd name="connsiteX18" fmla="*/ 2150076 w 4806778"/>
              <a:gd name="connsiteY18" fmla="*/ 234778 h 420586"/>
              <a:gd name="connsiteX19" fmla="*/ 2310714 w 4806778"/>
              <a:gd name="connsiteY19" fmla="*/ 210065 h 420586"/>
              <a:gd name="connsiteX20" fmla="*/ 2421924 w 4806778"/>
              <a:gd name="connsiteY20" fmla="*/ 172994 h 420586"/>
              <a:gd name="connsiteX21" fmla="*/ 2520778 w 4806778"/>
              <a:gd name="connsiteY21" fmla="*/ 160638 h 420586"/>
              <a:gd name="connsiteX22" fmla="*/ 2582562 w 4806778"/>
              <a:gd name="connsiteY22" fmla="*/ 148281 h 420586"/>
              <a:gd name="connsiteX23" fmla="*/ 2903838 w 4806778"/>
              <a:gd name="connsiteY23" fmla="*/ 160638 h 420586"/>
              <a:gd name="connsiteX24" fmla="*/ 2817341 w 4806778"/>
              <a:gd name="connsiteY24" fmla="*/ 172994 h 420586"/>
              <a:gd name="connsiteX25" fmla="*/ 2755557 w 4806778"/>
              <a:gd name="connsiteY25" fmla="*/ 185351 h 420586"/>
              <a:gd name="connsiteX26" fmla="*/ 2891481 w 4806778"/>
              <a:gd name="connsiteY26" fmla="*/ 123567 h 420586"/>
              <a:gd name="connsiteX27" fmla="*/ 2965622 w 4806778"/>
              <a:gd name="connsiteY27" fmla="*/ 111211 h 420586"/>
              <a:gd name="connsiteX28" fmla="*/ 3089189 w 4806778"/>
              <a:gd name="connsiteY28" fmla="*/ 74140 h 420586"/>
              <a:gd name="connsiteX29" fmla="*/ 3188043 w 4806778"/>
              <a:gd name="connsiteY29" fmla="*/ 61784 h 420586"/>
              <a:gd name="connsiteX30" fmla="*/ 3274541 w 4806778"/>
              <a:gd name="connsiteY30" fmla="*/ 49427 h 420586"/>
              <a:gd name="connsiteX31" fmla="*/ 3336324 w 4806778"/>
              <a:gd name="connsiteY31" fmla="*/ 37070 h 420586"/>
              <a:gd name="connsiteX32" fmla="*/ 3373395 w 4806778"/>
              <a:gd name="connsiteY32" fmla="*/ 24713 h 420586"/>
              <a:gd name="connsiteX33" fmla="*/ 3509319 w 4806778"/>
              <a:gd name="connsiteY33" fmla="*/ 0 h 420586"/>
              <a:gd name="connsiteX34" fmla="*/ 3447535 w 4806778"/>
              <a:gd name="connsiteY34" fmla="*/ 12357 h 420586"/>
              <a:gd name="connsiteX35" fmla="*/ 3410465 w 4806778"/>
              <a:gd name="connsiteY35" fmla="*/ 37070 h 420586"/>
              <a:gd name="connsiteX36" fmla="*/ 3361038 w 4806778"/>
              <a:gd name="connsiteY36" fmla="*/ 160638 h 420586"/>
              <a:gd name="connsiteX37" fmla="*/ 3336324 w 4806778"/>
              <a:gd name="connsiteY37" fmla="*/ 197708 h 420586"/>
              <a:gd name="connsiteX38" fmla="*/ 3348681 w 4806778"/>
              <a:gd name="connsiteY38" fmla="*/ 247135 h 420586"/>
              <a:gd name="connsiteX39" fmla="*/ 3546389 w 4806778"/>
              <a:gd name="connsiteY39" fmla="*/ 185351 h 420586"/>
              <a:gd name="connsiteX40" fmla="*/ 3682314 w 4806778"/>
              <a:gd name="connsiteY40" fmla="*/ 172994 h 420586"/>
              <a:gd name="connsiteX41" fmla="*/ 4201297 w 4806778"/>
              <a:gd name="connsiteY41" fmla="*/ 185351 h 420586"/>
              <a:gd name="connsiteX42" fmla="*/ 4324865 w 4806778"/>
              <a:gd name="connsiteY42" fmla="*/ 197708 h 420586"/>
              <a:gd name="connsiteX43" fmla="*/ 4497860 w 4806778"/>
              <a:gd name="connsiteY43" fmla="*/ 234778 h 420586"/>
              <a:gd name="connsiteX44" fmla="*/ 4658497 w 4806778"/>
              <a:gd name="connsiteY44" fmla="*/ 284205 h 420586"/>
              <a:gd name="connsiteX45" fmla="*/ 4707924 w 4806778"/>
              <a:gd name="connsiteY45" fmla="*/ 296562 h 420586"/>
              <a:gd name="connsiteX46" fmla="*/ 4769708 w 4806778"/>
              <a:gd name="connsiteY46" fmla="*/ 321276 h 420586"/>
              <a:gd name="connsiteX47" fmla="*/ 4806778 w 4806778"/>
              <a:gd name="connsiteY47" fmla="*/ 333632 h 420586"/>
              <a:gd name="connsiteX48" fmla="*/ 4744995 w 4806778"/>
              <a:gd name="connsiteY48" fmla="*/ 370703 h 420586"/>
              <a:gd name="connsiteX49" fmla="*/ 4683211 w 4806778"/>
              <a:gd name="connsiteY49" fmla="*/ 383059 h 420586"/>
              <a:gd name="connsiteX50" fmla="*/ 4423719 w 4806778"/>
              <a:gd name="connsiteY50" fmla="*/ 420130 h 420586"/>
              <a:gd name="connsiteX51" fmla="*/ 4386649 w 4806778"/>
              <a:gd name="connsiteY51" fmla="*/ 420130 h 42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806778" h="420586">
                <a:moveTo>
                  <a:pt x="0" y="49427"/>
                </a:moveTo>
                <a:cubicBezTo>
                  <a:pt x="267987" y="32678"/>
                  <a:pt x="210191" y="29809"/>
                  <a:pt x="543697" y="49427"/>
                </a:cubicBezTo>
                <a:cubicBezTo>
                  <a:pt x="596509" y="52534"/>
                  <a:pt x="611836" y="59784"/>
                  <a:pt x="654908" y="74140"/>
                </a:cubicBezTo>
                <a:cubicBezTo>
                  <a:pt x="712573" y="160638"/>
                  <a:pt x="729049" y="131805"/>
                  <a:pt x="667265" y="172994"/>
                </a:cubicBezTo>
                <a:cubicBezTo>
                  <a:pt x="765497" y="197552"/>
                  <a:pt x="664484" y="181697"/>
                  <a:pt x="790833" y="160638"/>
                </a:cubicBezTo>
                <a:cubicBezTo>
                  <a:pt x="815546" y="156519"/>
                  <a:pt x="840667" y="154358"/>
                  <a:pt x="864973" y="148281"/>
                </a:cubicBezTo>
                <a:cubicBezTo>
                  <a:pt x="890246" y="141963"/>
                  <a:pt x="913418" y="127849"/>
                  <a:pt x="939114" y="123567"/>
                </a:cubicBezTo>
                <a:lnTo>
                  <a:pt x="1013254" y="111211"/>
                </a:lnTo>
                <a:lnTo>
                  <a:pt x="2446638" y="135924"/>
                </a:lnTo>
                <a:cubicBezTo>
                  <a:pt x="2509353" y="137371"/>
                  <a:pt x="2684554" y="154183"/>
                  <a:pt x="2755557" y="160638"/>
                </a:cubicBezTo>
                <a:cubicBezTo>
                  <a:pt x="2679202" y="186088"/>
                  <a:pt x="2717921" y="176327"/>
                  <a:pt x="2582562" y="185351"/>
                </a:cubicBezTo>
                <a:cubicBezTo>
                  <a:pt x="2504368" y="190564"/>
                  <a:pt x="2426043" y="193589"/>
                  <a:pt x="2347784" y="197708"/>
                </a:cubicBezTo>
                <a:cubicBezTo>
                  <a:pt x="2270879" y="210526"/>
                  <a:pt x="2258753" y="213583"/>
                  <a:pt x="2174789" y="222421"/>
                </a:cubicBezTo>
                <a:cubicBezTo>
                  <a:pt x="2129544" y="227184"/>
                  <a:pt x="2084173" y="230659"/>
                  <a:pt x="2038865" y="234778"/>
                </a:cubicBezTo>
                <a:cubicBezTo>
                  <a:pt x="2022389" y="238897"/>
                  <a:pt x="2005048" y="240445"/>
                  <a:pt x="1989438" y="247135"/>
                </a:cubicBezTo>
                <a:cubicBezTo>
                  <a:pt x="1929784" y="272701"/>
                  <a:pt x="1974156" y="284205"/>
                  <a:pt x="1890584" y="284205"/>
                </a:cubicBezTo>
                <a:cubicBezTo>
                  <a:pt x="1873601" y="284205"/>
                  <a:pt x="1923177" y="274092"/>
                  <a:pt x="1940011" y="271848"/>
                </a:cubicBezTo>
                <a:cubicBezTo>
                  <a:pt x="1985107" y="265835"/>
                  <a:pt x="2030627" y="263611"/>
                  <a:pt x="2075935" y="259492"/>
                </a:cubicBezTo>
                <a:cubicBezTo>
                  <a:pt x="2100649" y="251254"/>
                  <a:pt x="2124803" y="241096"/>
                  <a:pt x="2150076" y="234778"/>
                </a:cubicBezTo>
                <a:cubicBezTo>
                  <a:pt x="2172946" y="229060"/>
                  <a:pt x="2292411" y="212679"/>
                  <a:pt x="2310714" y="210065"/>
                </a:cubicBezTo>
                <a:cubicBezTo>
                  <a:pt x="2347784" y="197708"/>
                  <a:pt x="2383887" y="181944"/>
                  <a:pt x="2421924" y="172994"/>
                </a:cubicBezTo>
                <a:cubicBezTo>
                  <a:pt x="2454249" y="165388"/>
                  <a:pt x="2487956" y="165687"/>
                  <a:pt x="2520778" y="160638"/>
                </a:cubicBezTo>
                <a:cubicBezTo>
                  <a:pt x="2541536" y="157444"/>
                  <a:pt x="2561967" y="152400"/>
                  <a:pt x="2582562" y="148281"/>
                </a:cubicBezTo>
                <a:cubicBezTo>
                  <a:pt x="2689654" y="152400"/>
                  <a:pt x="2797256" y="149419"/>
                  <a:pt x="2903838" y="160638"/>
                </a:cubicBezTo>
                <a:cubicBezTo>
                  <a:pt x="2932803" y="163687"/>
                  <a:pt x="2846070" y="168206"/>
                  <a:pt x="2817341" y="172994"/>
                </a:cubicBezTo>
                <a:cubicBezTo>
                  <a:pt x="2796624" y="176447"/>
                  <a:pt x="2776152" y="181232"/>
                  <a:pt x="2755557" y="185351"/>
                </a:cubicBezTo>
                <a:cubicBezTo>
                  <a:pt x="2818400" y="147646"/>
                  <a:pt x="2817637" y="142028"/>
                  <a:pt x="2891481" y="123567"/>
                </a:cubicBezTo>
                <a:cubicBezTo>
                  <a:pt x="2915787" y="117490"/>
                  <a:pt x="2941316" y="117288"/>
                  <a:pt x="2965622" y="111211"/>
                </a:cubicBezTo>
                <a:cubicBezTo>
                  <a:pt x="3007341" y="100781"/>
                  <a:pt x="3047210" y="83469"/>
                  <a:pt x="3089189" y="74140"/>
                </a:cubicBezTo>
                <a:cubicBezTo>
                  <a:pt x="3121606" y="66936"/>
                  <a:pt x="3155127" y="66173"/>
                  <a:pt x="3188043" y="61784"/>
                </a:cubicBezTo>
                <a:cubicBezTo>
                  <a:pt x="3216913" y="57935"/>
                  <a:pt x="3245812" y="54215"/>
                  <a:pt x="3274541" y="49427"/>
                </a:cubicBezTo>
                <a:cubicBezTo>
                  <a:pt x="3295257" y="45974"/>
                  <a:pt x="3315949" y="42164"/>
                  <a:pt x="3336324" y="37070"/>
                </a:cubicBezTo>
                <a:cubicBezTo>
                  <a:pt x="3348961" y="33911"/>
                  <a:pt x="3360871" y="28291"/>
                  <a:pt x="3373395" y="24713"/>
                </a:cubicBezTo>
                <a:cubicBezTo>
                  <a:pt x="3411244" y="13899"/>
                  <a:pt x="3474324" y="0"/>
                  <a:pt x="3509319" y="0"/>
                </a:cubicBezTo>
                <a:cubicBezTo>
                  <a:pt x="3530322" y="0"/>
                  <a:pt x="3468130" y="8238"/>
                  <a:pt x="3447535" y="12357"/>
                </a:cubicBezTo>
                <a:cubicBezTo>
                  <a:pt x="3435178" y="20595"/>
                  <a:pt x="3419972" y="25661"/>
                  <a:pt x="3410465" y="37070"/>
                </a:cubicBezTo>
                <a:cubicBezTo>
                  <a:pt x="3363091" y="93918"/>
                  <a:pt x="3407146" y="91478"/>
                  <a:pt x="3361038" y="160638"/>
                </a:cubicBezTo>
                <a:lnTo>
                  <a:pt x="3336324" y="197708"/>
                </a:lnTo>
                <a:cubicBezTo>
                  <a:pt x="3340443" y="214184"/>
                  <a:pt x="3332297" y="242667"/>
                  <a:pt x="3348681" y="247135"/>
                </a:cubicBezTo>
                <a:cubicBezTo>
                  <a:pt x="3584460" y="311438"/>
                  <a:pt x="3378498" y="200614"/>
                  <a:pt x="3546389" y="185351"/>
                </a:cubicBezTo>
                <a:lnTo>
                  <a:pt x="3682314" y="172994"/>
                </a:lnTo>
                <a:lnTo>
                  <a:pt x="4201297" y="185351"/>
                </a:lnTo>
                <a:cubicBezTo>
                  <a:pt x="4242661" y="186942"/>
                  <a:pt x="4284100" y="190514"/>
                  <a:pt x="4324865" y="197708"/>
                </a:cubicBezTo>
                <a:cubicBezTo>
                  <a:pt x="4811519" y="283587"/>
                  <a:pt x="4020206" y="166541"/>
                  <a:pt x="4497860" y="234778"/>
                </a:cubicBezTo>
                <a:cubicBezTo>
                  <a:pt x="4579691" y="262056"/>
                  <a:pt x="4570844" y="260300"/>
                  <a:pt x="4658497" y="284205"/>
                </a:cubicBezTo>
                <a:cubicBezTo>
                  <a:pt x="4674881" y="288673"/>
                  <a:pt x="4691813" y="291191"/>
                  <a:pt x="4707924" y="296562"/>
                </a:cubicBezTo>
                <a:cubicBezTo>
                  <a:pt x="4728967" y="303576"/>
                  <a:pt x="4748939" y="313488"/>
                  <a:pt x="4769708" y="321276"/>
                </a:cubicBezTo>
                <a:cubicBezTo>
                  <a:pt x="4781904" y="325849"/>
                  <a:pt x="4794421" y="329513"/>
                  <a:pt x="4806778" y="333632"/>
                </a:cubicBezTo>
                <a:cubicBezTo>
                  <a:pt x="4786184" y="345989"/>
                  <a:pt x="4767294" y="361783"/>
                  <a:pt x="4744995" y="370703"/>
                </a:cubicBezTo>
                <a:cubicBezTo>
                  <a:pt x="4725495" y="378503"/>
                  <a:pt x="4703894" y="379409"/>
                  <a:pt x="4683211" y="383059"/>
                </a:cubicBezTo>
                <a:cubicBezTo>
                  <a:pt x="4582129" y="400897"/>
                  <a:pt x="4522214" y="411922"/>
                  <a:pt x="4423719" y="420130"/>
                </a:cubicBezTo>
                <a:cubicBezTo>
                  <a:pt x="4411405" y="421156"/>
                  <a:pt x="4399006" y="420130"/>
                  <a:pt x="4386649" y="42013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95800" y="1295400"/>
            <a:ext cx="18358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50800"/>
                <a:solidFill>
                  <a:srgbClr val="FFFF00"/>
                </a:solidFill>
                <a:effectLst/>
                <a:latin typeface="Ruach LET" pitchFamily="2" charset="0"/>
              </a:rPr>
              <a:t>Stats</a:t>
            </a:r>
            <a:endParaRPr lang="en-US" sz="6600" b="1" cap="none" spc="0" dirty="0">
              <a:ln w="50800"/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98331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10" grpId="0" animBg="1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181475" y="6115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205288" y="6262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685800" y="3657600"/>
            <a:ext cx="156390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/>
              <a:t>Male</a:t>
            </a: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2795129" y="3657600"/>
            <a:ext cx="18125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/>
              <a:t>Female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29" y="1735292"/>
            <a:ext cx="1776871" cy="207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4" y="1752600"/>
            <a:ext cx="1986314" cy="2097757"/>
          </a:xfrm>
          <a:prstGeom prst="rect">
            <a:avLst/>
          </a:prstGeom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585" y="2910319"/>
            <a:ext cx="2757718" cy="904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1585" y="4316497"/>
            <a:ext cx="2864273" cy="9682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4"/>
          <p:cNvSpPr txBox="1">
            <a:spLocks noChangeArrowheads="1"/>
          </p:cNvSpPr>
          <p:nvPr/>
        </p:nvSpPr>
        <p:spPr bwMode="auto">
          <a:xfrm>
            <a:off x="762000" y="271849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/>
              <a:t>Observed versus expected values</a:t>
            </a:r>
          </a:p>
        </p:txBody>
      </p:sp>
    </p:spTree>
    <p:extLst>
      <p:ext uri="{BB962C8B-B14F-4D97-AF65-F5344CB8AC3E}">
        <p14:creationId xmlns:p14="http://schemas.microsoft.com/office/powerpoint/2010/main" val="4093187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Continuous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81000" y="1371600"/>
            <a:ext cx="8678562" cy="4124326"/>
            <a:chOff x="8238" y="1600200"/>
            <a:chExt cx="8678562" cy="4124326"/>
          </a:xfrm>
        </p:grpSpPr>
        <p:pic>
          <p:nvPicPr>
            <p:cNvPr id="49156" name="Picture 4" descr="https://static.fjcdn.com/comments/Have+some+love+and+kittens+lots+of+kittens+_bc4b735c0271b92b0e2c07af3275517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8" y="1600200"/>
              <a:ext cx="4563762" cy="4124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4" descr="https://static.fjcdn.com/comments/Have+some+love+and+kittens+lots+of+kittens+_bc4b735c0271b92b0e2c07af32755179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4325" y="1600200"/>
              <a:ext cx="4562475" cy="41243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1014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Distribution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981075" y="1371600"/>
            <a:ext cx="7315200" cy="5486400"/>
            <a:chOff x="1228725" y="1255240"/>
            <a:chExt cx="7315200" cy="5486400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8725" y="1255240"/>
              <a:ext cx="7315200" cy="5486400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3048000" y="2286000"/>
              <a:ext cx="5405036" cy="3272481"/>
            </a:xfrm>
            <a:custGeom>
              <a:avLst/>
              <a:gdLst>
                <a:gd name="connsiteX0" fmla="*/ 0 w 5405036"/>
                <a:gd name="connsiteY0" fmla="*/ 2797631 h 2797631"/>
                <a:gd name="connsiteX1" fmla="*/ 1334530 w 5405036"/>
                <a:gd name="connsiteY1" fmla="*/ 561058 h 2797631"/>
                <a:gd name="connsiteX2" fmla="*/ 3052119 w 5405036"/>
                <a:gd name="connsiteY2" fmla="*/ 5004 h 2797631"/>
                <a:gd name="connsiteX3" fmla="*/ 4497859 w 5405036"/>
                <a:gd name="connsiteY3" fmla="*/ 758766 h 2797631"/>
                <a:gd name="connsiteX4" fmla="*/ 5313405 w 5405036"/>
                <a:gd name="connsiteY4" fmla="*/ 2426928 h 2797631"/>
                <a:gd name="connsiteX5" fmla="*/ 5350476 w 5405036"/>
                <a:gd name="connsiteY5" fmla="*/ 2525782 h 279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5405036" h="2797631">
                  <a:moveTo>
                    <a:pt x="0" y="2797631"/>
                  </a:moveTo>
                  <a:cubicBezTo>
                    <a:pt x="412922" y="1912063"/>
                    <a:pt x="825844" y="1026496"/>
                    <a:pt x="1334530" y="561058"/>
                  </a:cubicBezTo>
                  <a:cubicBezTo>
                    <a:pt x="1843216" y="95620"/>
                    <a:pt x="2524898" y="-27947"/>
                    <a:pt x="3052119" y="5004"/>
                  </a:cubicBezTo>
                  <a:cubicBezTo>
                    <a:pt x="3579341" y="37955"/>
                    <a:pt x="4120978" y="355112"/>
                    <a:pt x="4497859" y="758766"/>
                  </a:cubicBezTo>
                  <a:cubicBezTo>
                    <a:pt x="4874740" y="1162420"/>
                    <a:pt x="5171302" y="2132425"/>
                    <a:pt x="5313405" y="2426928"/>
                  </a:cubicBezTo>
                  <a:cubicBezTo>
                    <a:pt x="5455508" y="2721431"/>
                    <a:pt x="5402992" y="2623606"/>
                    <a:pt x="5350476" y="2525782"/>
                  </a:cubicBezTo>
                </a:path>
              </a:pathLst>
            </a:custGeom>
            <a:noFill/>
            <a:ln w="5715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7045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4" name="Group 3"/>
          <p:cNvGrpSpPr/>
          <p:nvPr/>
        </p:nvGrpSpPr>
        <p:grpSpPr>
          <a:xfrm>
            <a:off x="990600" y="3048000"/>
            <a:ext cx="1247002" cy="2505076"/>
            <a:chOff x="-3304402" y="1828800"/>
            <a:chExt cx="1247002" cy="2505076"/>
          </a:xfrm>
        </p:grpSpPr>
        <p:pic>
          <p:nvPicPr>
            <p:cNvPr id="9" name="Picture 2" descr="http://artforkidshub.com/wp-content/uploads/2013/10/how-to-draw-a-halloween-cat-step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04402" y="1828800"/>
              <a:ext cx="1247002" cy="250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1"/>
            <p:cNvSpPr/>
            <p:nvPr/>
          </p:nvSpPr>
          <p:spPr>
            <a:xfrm>
              <a:off x="-3188044" y="2438400"/>
              <a:ext cx="290899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884531" y="2888392"/>
            <a:ext cx="5509826" cy="2505076"/>
            <a:chOff x="-3304402" y="1828800"/>
            <a:chExt cx="1247002" cy="2505076"/>
          </a:xfrm>
        </p:grpSpPr>
        <p:pic>
          <p:nvPicPr>
            <p:cNvPr id="15" name="Picture 2" descr="http://artforkidshub.com/wp-content/uploads/2013/10/how-to-draw-a-halloween-cat-step8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04402" y="1828800"/>
              <a:ext cx="1247002" cy="25050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Rectangle 15"/>
            <p:cNvSpPr/>
            <p:nvPr/>
          </p:nvSpPr>
          <p:spPr>
            <a:xfrm>
              <a:off x="-3188044" y="2438400"/>
              <a:ext cx="290899" cy="304800"/>
            </a:xfrm>
            <a:prstGeom prst="rect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sp>
        <p:nvSpPr>
          <p:cNvPr id="17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Distribution</a:t>
            </a:r>
          </a:p>
        </p:txBody>
      </p:sp>
    </p:spTree>
    <p:extLst>
      <p:ext uri="{BB962C8B-B14F-4D97-AF65-F5344CB8AC3E}">
        <p14:creationId xmlns:p14="http://schemas.microsoft.com/office/powerpoint/2010/main" val="1797722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Skewness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63490" name="Picture 2" descr="http://gravitywerks.com/wp-content/uploads/2013/08/Cat-Stretching-or-Pandicula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1676400"/>
            <a:ext cx="3438525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4" descr="http://www.corbisimages.com/images/Corbis-42-26783266.jpg?size=67&amp;uid=34d54318-f14b-4243-a006-52abcdd783c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3962401"/>
            <a:ext cx="2752725" cy="275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752600" y="2211344"/>
            <a:ext cx="3173627" cy="70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sz="2400" kern="0" dirty="0" smtClean="0"/>
              <a:t>Negative skew</a:t>
            </a:r>
            <a:endParaRPr lang="en-US" sz="2400" kern="0" dirty="0" smtClean="0">
              <a:solidFill>
                <a:schemeClr val="tx1"/>
              </a:solidFill>
            </a:endParaRP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3594786" y="5105400"/>
            <a:ext cx="3173627" cy="709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sz="2400" kern="0" dirty="0" smtClean="0"/>
              <a:t>Positive skew</a:t>
            </a:r>
            <a:endParaRPr lang="en-US" sz="2400" kern="0" dirty="0" smtClean="0">
              <a:solidFill>
                <a:schemeClr val="tx1"/>
              </a:solidFill>
            </a:endParaRPr>
          </a:p>
        </p:txBody>
      </p:sp>
      <p:sp>
        <p:nvSpPr>
          <p:cNvPr id="13" name="Freeform 12"/>
          <p:cNvSpPr/>
          <p:nvPr/>
        </p:nvSpPr>
        <p:spPr>
          <a:xfrm>
            <a:off x="166167" y="4805961"/>
            <a:ext cx="3441907" cy="1625176"/>
          </a:xfrm>
          <a:custGeom>
            <a:avLst/>
            <a:gdLst>
              <a:gd name="connsiteX0" fmla="*/ 80968 w 3441907"/>
              <a:gd name="connsiteY0" fmla="*/ 1607196 h 1625176"/>
              <a:gd name="connsiteX1" fmla="*/ 68611 w 3441907"/>
              <a:gd name="connsiteY1" fmla="*/ 1397131 h 1625176"/>
              <a:gd name="connsiteX2" fmla="*/ 822374 w 3441907"/>
              <a:gd name="connsiteY2" fmla="*/ 817 h 1625176"/>
              <a:gd name="connsiteX3" fmla="*/ 2095119 w 3441907"/>
              <a:gd name="connsiteY3" fmla="*/ 1199423 h 1625176"/>
              <a:gd name="connsiteX4" fmla="*/ 3330795 w 3441907"/>
              <a:gd name="connsiteY4" fmla="*/ 1557769 h 1625176"/>
              <a:gd name="connsiteX5" fmla="*/ 3306082 w 3441907"/>
              <a:gd name="connsiteY5" fmla="*/ 1533055 h 1625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41907" h="1625176">
                <a:moveTo>
                  <a:pt x="80968" y="1607196"/>
                </a:moveTo>
                <a:cubicBezTo>
                  <a:pt x="13005" y="1636028"/>
                  <a:pt x="-54957" y="1664861"/>
                  <a:pt x="68611" y="1397131"/>
                </a:cubicBezTo>
                <a:cubicBezTo>
                  <a:pt x="192179" y="1129401"/>
                  <a:pt x="484623" y="33768"/>
                  <a:pt x="822374" y="817"/>
                </a:cubicBezTo>
                <a:cubicBezTo>
                  <a:pt x="1160125" y="-32134"/>
                  <a:pt x="1677049" y="939931"/>
                  <a:pt x="2095119" y="1199423"/>
                </a:cubicBezTo>
                <a:cubicBezTo>
                  <a:pt x="2513189" y="1458915"/>
                  <a:pt x="3128968" y="1502164"/>
                  <a:pt x="3330795" y="1557769"/>
                </a:cubicBezTo>
                <a:cubicBezTo>
                  <a:pt x="3532622" y="1613374"/>
                  <a:pt x="3419352" y="1573214"/>
                  <a:pt x="3306082" y="1533055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5265266" y="1962331"/>
            <a:ext cx="3336324" cy="1714138"/>
          </a:xfrm>
          <a:custGeom>
            <a:avLst/>
            <a:gdLst>
              <a:gd name="connsiteX0" fmla="*/ 0 w 3336324"/>
              <a:gd name="connsiteY0" fmla="*/ 1562199 h 1714138"/>
              <a:gd name="connsiteX1" fmla="*/ 1841157 w 3336324"/>
              <a:gd name="connsiteY1" fmla="*/ 882577 h 1714138"/>
              <a:gd name="connsiteX2" fmla="*/ 2669060 w 3336324"/>
              <a:gd name="connsiteY2" fmla="*/ 116458 h 1714138"/>
              <a:gd name="connsiteX3" fmla="*/ 2928551 w 3336324"/>
              <a:gd name="connsiteY3" fmla="*/ 17604 h 1714138"/>
              <a:gd name="connsiteX4" fmla="*/ 3101546 w 3336324"/>
              <a:gd name="connsiteY4" fmla="*/ 264739 h 1714138"/>
              <a:gd name="connsiteX5" fmla="*/ 3311611 w 3336324"/>
              <a:gd name="connsiteY5" fmla="*/ 1586912 h 1714138"/>
              <a:gd name="connsiteX6" fmla="*/ 3323968 w 3336324"/>
              <a:gd name="connsiteY6" fmla="*/ 1586912 h 1714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36324" h="1714138">
                <a:moveTo>
                  <a:pt x="0" y="1562199"/>
                </a:moveTo>
                <a:cubicBezTo>
                  <a:pt x="698157" y="1342866"/>
                  <a:pt x="1396314" y="1123534"/>
                  <a:pt x="1841157" y="882577"/>
                </a:cubicBezTo>
                <a:cubicBezTo>
                  <a:pt x="2286000" y="641620"/>
                  <a:pt x="2487828" y="260620"/>
                  <a:pt x="2669060" y="116458"/>
                </a:cubicBezTo>
                <a:cubicBezTo>
                  <a:pt x="2850292" y="-27704"/>
                  <a:pt x="2856470" y="-7109"/>
                  <a:pt x="2928551" y="17604"/>
                </a:cubicBezTo>
                <a:cubicBezTo>
                  <a:pt x="3000632" y="42317"/>
                  <a:pt x="3037703" y="3188"/>
                  <a:pt x="3101546" y="264739"/>
                </a:cubicBezTo>
                <a:cubicBezTo>
                  <a:pt x="3165389" y="526290"/>
                  <a:pt x="3274541" y="1366550"/>
                  <a:pt x="3311611" y="1586912"/>
                </a:cubicBezTo>
                <a:cubicBezTo>
                  <a:pt x="3348681" y="1807274"/>
                  <a:pt x="3336324" y="1697093"/>
                  <a:pt x="3323968" y="1586912"/>
                </a:cubicBezTo>
              </a:path>
            </a:pathLst>
          </a:cu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Paired tests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981197"/>
            <a:ext cx="4419600" cy="3314701"/>
          </a:xfrm>
          <a:prstGeom prst="rect">
            <a:avLst/>
          </a:prstGeom>
        </p:spPr>
      </p:pic>
      <p:pic>
        <p:nvPicPr>
          <p:cNvPr id="5" name="Picture 2" descr="https://scontent-lga3-1.xx.fbcdn.net/hphotos-xap1/t31.0-8/10991591_10153725741084988_3361026680060991685_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981197"/>
            <a:ext cx="4439012" cy="3314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723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Correlation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3252" name="Picture 4" descr="http://cf.ltkcdn.net/cats/images/std/143224-306x425-Full-shot-of-Sphynx-ca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1081" y="3657600"/>
            <a:ext cx="1962236" cy="2725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213" y="1638433"/>
            <a:ext cx="2769973" cy="1664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7" descr="https://plexidors.com/wp-content/uploads/food-bowl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769277"/>
            <a:ext cx="2590800" cy="1402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7494" y="4114800"/>
            <a:ext cx="1567411" cy="1422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692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4572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Regression: Dietary intake versus ammonia excretion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76400"/>
            <a:ext cx="7346552" cy="411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s://plexidors.com/wp-content/uploads/food-bow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34" y="5639395"/>
            <a:ext cx="2105466" cy="113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51446"/>
            <a:ext cx="1544240" cy="1864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74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52 percent of change in “output” can be explained by input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599" y="1869790"/>
            <a:ext cx="7000875" cy="39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s://plexidors.com/wp-content/uploads/food-bow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2934" y="5639395"/>
            <a:ext cx="2105466" cy="1139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2951446"/>
            <a:ext cx="1544240" cy="1864743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4876800" y="1676400"/>
            <a:ext cx="1828800" cy="2743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Oval 5"/>
          <p:cNvSpPr/>
          <p:nvPr/>
        </p:nvSpPr>
        <p:spPr>
          <a:xfrm>
            <a:off x="6400800" y="4419600"/>
            <a:ext cx="9906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6576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4835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Sampling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8001" y="1295400"/>
            <a:ext cx="8524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sz="2800" kern="0" dirty="0" smtClean="0"/>
              <a:t>When you can’t get an entire database or when you want to test your data – use a statistical sample</a:t>
            </a:r>
            <a:endParaRPr lang="en-US" sz="2800" kern="0" dirty="0" smtClean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59000" y="3090385"/>
            <a:ext cx="4064000" cy="304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029200" y="5105400"/>
            <a:ext cx="533400" cy="609600"/>
          </a:xfrm>
          <a:prstGeom prst="ellipse">
            <a:avLst/>
          </a:prstGeom>
          <a:noFill/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H="1">
            <a:off x="5562600" y="4953000"/>
            <a:ext cx="1066800" cy="4572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2"/>
          <p:cNvSpPr txBox="1">
            <a:spLocks noChangeArrowheads="1"/>
          </p:cNvSpPr>
          <p:nvPr/>
        </p:nvSpPr>
        <p:spPr bwMode="auto">
          <a:xfrm>
            <a:off x="6096000" y="4267200"/>
            <a:ext cx="34194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sz="2800" kern="0" dirty="0" smtClean="0"/>
              <a:t>Sampling error</a:t>
            </a:r>
            <a:endParaRPr lang="en-US" sz="2800" kern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375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1000" y="5029200"/>
            <a:ext cx="8458200" cy="1219200"/>
          </a:xfrm>
        </p:spPr>
        <p:txBody>
          <a:bodyPr/>
          <a:lstStyle/>
          <a:p>
            <a:pPr eaLnBrk="1" hangingPunct="1"/>
            <a:r>
              <a:rPr lang="en-US" sz="2800" dirty="0" smtClean="0"/>
              <a:t>Jennifer LaFleur, CIR | Reveal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14" y="838200"/>
            <a:ext cx="9144000" cy="514477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2743200" y="1271360"/>
            <a:ext cx="1399743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50800"/>
                <a:solidFill>
                  <a:srgbClr val="FFFF00"/>
                </a:solidFill>
                <a:effectLst/>
                <a:latin typeface="Ruach LET" pitchFamily="2" charset="0"/>
              </a:rPr>
              <a:t>and</a:t>
            </a:r>
            <a:endParaRPr lang="en-US" sz="6600" b="1" cap="none" spc="0" dirty="0">
              <a:ln w="50800"/>
              <a:solidFill>
                <a:srgbClr val="FFFF00"/>
              </a:solidFill>
              <a:effectLst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29688" y="1230864"/>
            <a:ext cx="164583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50800"/>
                <a:solidFill>
                  <a:srgbClr val="FFFF00"/>
                </a:solidFill>
                <a:effectLst/>
                <a:latin typeface="Ruach LET" pitchFamily="2" charset="0"/>
              </a:rPr>
              <a:t>Cats</a:t>
            </a:r>
            <a:endParaRPr lang="en-US" sz="6600" b="1" cap="none" spc="0" dirty="0">
              <a:ln w="50800"/>
              <a:solidFill>
                <a:srgbClr val="FFFF00"/>
              </a:solidFill>
              <a:effectLst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629688" y="2819400"/>
            <a:ext cx="7976286" cy="420586"/>
          </a:xfrm>
          <a:custGeom>
            <a:avLst/>
            <a:gdLst>
              <a:gd name="connsiteX0" fmla="*/ 0 w 4806778"/>
              <a:gd name="connsiteY0" fmla="*/ 49427 h 420586"/>
              <a:gd name="connsiteX1" fmla="*/ 543697 w 4806778"/>
              <a:gd name="connsiteY1" fmla="*/ 49427 h 420586"/>
              <a:gd name="connsiteX2" fmla="*/ 654908 w 4806778"/>
              <a:gd name="connsiteY2" fmla="*/ 74140 h 420586"/>
              <a:gd name="connsiteX3" fmla="*/ 667265 w 4806778"/>
              <a:gd name="connsiteY3" fmla="*/ 172994 h 420586"/>
              <a:gd name="connsiteX4" fmla="*/ 790833 w 4806778"/>
              <a:gd name="connsiteY4" fmla="*/ 160638 h 420586"/>
              <a:gd name="connsiteX5" fmla="*/ 864973 w 4806778"/>
              <a:gd name="connsiteY5" fmla="*/ 148281 h 420586"/>
              <a:gd name="connsiteX6" fmla="*/ 939114 w 4806778"/>
              <a:gd name="connsiteY6" fmla="*/ 123567 h 420586"/>
              <a:gd name="connsiteX7" fmla="*/ 1013254 w 4806778"/>
              <a:gd name="connsiteY7" fmla="*/ 111211 h 420586"/>
              <a:gd name="connsiteX8" fmla="*/ 2446638 w 4806778"/>
              <a:gd name="connsiteY8" fmla="*/ 135924 h 420586"/>
              <a:gd name="connsiteX9" fmla="*/ 2755557 w 4806778"/>
              <a:gd name="connsiteY9" fmla="*/ 160638 h 420586"/>
              <a:gd name="connsiteX10" fmla="*/ 2582562 w 4806778"/>
              <a:gd name="connsiteY10" fmla="*/ 185351 h 420586"/>
              <a:gd name="connsiteX11" fmla="*/ 2347784 w 4806778"/>
              <a:gd name="connsiteY11" fmla="*/ 197708 h 420586"/>
              <a:gd name="connsiteX12" fmla="*/ 2174789 w 4806778"/>
              <a:gd name="connsiteY12" fmla="*/ 222421 h 420586"/>
              <a:gd name="connsiteX13" fmla="*/ 2038865 w 4806778"/>
              <a:gd name="connsiteY13" fmla="*/ 234778 h 420586"/>
              <a:gd name="connsiteX14" fmla="*/ 1989438 w 4806778"/>
              <a:gd name="connsiteY14" fmla="*/ 247135 h 420586"/>
              <a:gd name="connsiteX15" fmla="*/ 1890584 w 4806778"/>
              <a:gd name="connsiteY15" fmla="*/ 284205 h 420586"/>
              <a:gd name="connsiteX16" fmla="*/ 1940011 w 4806778"/>
              <a:gd name="connsiteY16" fmla="*/ 271848 h 420586"/>
              <a:gd name="connsiteX17" fmla="*/ 2075935 w 4806778"/>
              <a:gd name="connsiteY17" fmla="*/ 259492 h 420586"/>
              <a:gd name="connsiteX18" fmla="*/ 2150076 w 4806778"/>
              <a:gd name="connsiteY18" fmla="*/ 234778 h 420586"/>
              <a:gd name="connsiteX19" fmla="*/ 2310714 w 4806778"/>
              <a:gd name="connsiteY19" fmla="*/ 210065 h 420586"/>
              <a:gd name="connsiteX20" fmla="*/ 2421924 w 4806778"/>
              <a:gd name="connsiteY20" fmla="*/ 172994 h 420586"/>
              <a:gd name="connsiteX21" fmla="*/ 2520778 w 4806778"/>
              <a:gd name="connsiteY21" fmla="*/ 160638 h 420586"/>
              <a:gd name="connsiteX22" fmla="*/ 2582562 w 4806778"/>
              <a:gd name="connsiteY22" fmla="*/ 148281 h 420586"/>
              <a:gd name="connsiteX23" fmla="*/ 2903838 w 4806778"/>
              <a:gd name="connsiteY23" fmla="*/ 160638 h 420586"/>
              <a:gd name="connsiteX24" fmla="*/ 2817341 w 4806778"/>
              <a:gd name="connsiteY24" fmla="*/ 172994 h 420586"/>
              <a:gd name="connsiteX25" fmla="*/ 2755557 w 4806778"/>
              <a:gd name="connsiteY25" fmla="*/ 185351 h 420586"/>
              <a:gd name="connsiteX26" fmla="*/ 2891481 w 4806778"/>
              <a:gd name="connsiteY26" fmla="*/ 123567 h 420586"/>
              <a:gd name="connsiteX27" fmla="*/ 2965622 w 4806778"/>
              <a:gd name="connsiteY27" fmla="*/ 111211 h 420586"/>
              <a:gd name="connsiteX28" fmla="*/ 3089189 w 4806778"/>
              <a:gd name="connsiteY28" fmla="*/ 74140 h 420586"/>
              <a:gd name="connsiteX29" fmla="*/ 3188043 w 4806778"/>
              <a:gd name="connsiteY29" fmla="*/ 61784 h 420586"/>
              <a:gd name="connsiteX30" fmla="*/ 3274541 w 4806778"/>
              <a:gd name="connsiteY30" fmla="*/ 49427 h 420586"/>
              <a:gd name="connsiteX31" fmla="*/ 3336324 w 4806778"/>
              <a:gd name="connsiteY31" fmla="*/ 37070 h 420586"/>
              <a:gd name="connsiteX32" fmla="*/ 3373395 w 4806778"/>
              <a:gd name="connsiteY32" fmla="*/ 24713 h 420586"/>
              <a:gd name="connsiteX33" fmla="*/ 3509319 w 4806778"/>
              <a:gd name="connsiteY33" fmla="*/ 0 h 420586"/>
              <a:gd name="connsiteX34" fmla="*/ 3447535 w 4806778"/>
              <a:gd name="connsiteY34" fmla="*/ 12357 h 420586"/>
              <a:gd name="connsiteX35" fmla="*/ 3410465 w 4806778"/>
              <a:gd name="connsiteY35" fmla="*/ 37070 h 420586"/>
              <a:gd name="connsiteX36" fmla="*/ 3361038 w 4806778"/>
              <a:gd name="connsiteY36" fmla="*/ 160638 h 420586"/>
              <a:gd name="connsiteX37" fmla="*/ 3336324 w 4806778"/>
              <a:gd name="connsiteY37" fmla="*/ 197708 h 420586"/>
              <a:gd name="connsiteX38" fmla="*/ 3348681 w 4806778"/>
              <a:gd name="connsiteY38" fmla="*/ 247135 h 420586"/>
              <a:gd name="connsiteX39" fmla="*/ 3546389 w 4806778"/>
              <a:gd name="connsiteY39" fmla="*/ 185351 h 420586"/>
              <a:gd name="connsiteX40" fmla="*/ 3682314 w 4806778"/>
              <a:gd name="connsiteY40" fmla="*/ 172994 h 420586"/>
              <a:gd name="connsiteX41" fmla="*/ 4201297 w 4806778"/>
              <a:gd name="connsiteY41" fmla="*/ 185351 h 420586"/>
              <a:gd name="connsiteX42" fmla="*/ 4324865 w 4806778"/>
              <a:gd name="connsiteY42" fmla="*/ 197708 h 420586"/>
              <a:gd name="connsiteX43" fmla="*/ 4497860 w 4806778"/>
              <a:gd name="connsiteY43" fmla="*/ 234778 h 420586"/>
              <a:gd name="connsiteX44" fmla="*/ 4658497 w 4806778"/>
              <a:gd name="connsiteY44" fmla="*/ 284205 h 420586"/>
              <a:gd name="connsiteX45" fmla="*/ 4707924 w 4806778"/>
              <a:gd name="connsiteY45" fmla="*/ 296562 h 420586"/>
              <a:gd name="connsiteX46" fmla="*/ 4769708 w 4806778"/>
              <a:gd name="connsiteY46" fmla="*/ 321276 h 420586"/>
              <a:gd name="connsiteX47" fmla="*/ 4806778 w 4806778"/>
              <a:gd name="connsiteY47" fmla="*/ 333632 h 420586"/>
              <a:gd name="connsiteX48" fmla="*/ 4744995 w 4806778"/>
              <a:gd name="connsiteY48" fmla="*/ 370703 h 420586"/>
              <a:gd name="connsiteX49" fmla="*/ 4683211 w 4806778"/>
              <a:gd name="connsiteY49" fmla="*/ 383059 h 420586"/>
              <a:gd name="connsiteX50" fmla="*/ 4423719 w 4806778"/>
              <a:gd name="connsiteY50" fmla="*/ 420130 h 420586"/>
              <a:gd name="connsiteX51" fmla="*/ 4386649 w 4806778"/>
              <a:gd name="connsiteY51" fmla="*/ 420130 h 420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4806778" h="420586">
                <a:moveTo>
                  <a:pt x="0" y="49427"/>
                </a:moveTo>
                <a:cubicBezTo>
                  <a:pt x="267987" y="32678"/>
                  <a:pt x="210191" y="29809"/>
                  <a:pt x="543697" y="49427"/>
                </a:cubicBezTo>
                <a:cubicBezTo>
                  <a:pt x="596509" y="52534"/>
                  <a:pt x="611836" y="59784"/>
                  <a:pt x="654908" y="74140"/>
                </a:cubicBezTo>
                <a:cubicBezTo>
                  <a:pt x="712573" y="160638"/>
                  <a:pt x="729049" y="131805"/>
                  <a:pt x="667265" y="172994"/>
                </a:cubicBezTo>
                <a:cubicBezTo>
                  <a:pt x="765497" y="197552"/>
                  <a:pt x="664484" y="181697"/>
                  <a:pt x="790833" y="160638"/>
                </a:cubicBezTo>
                <a:cubicBezTo>
                  <a:pt x="815546" y="156519"/>
                  <a:pt x="840667" y="154358"/>
                  <a:pt x="864973" y="148281"/>
                </a:cubicBezTo>
                <a:cubicBezTo>
                  <a:pt x="890246" y="141963"/>
                  <a:pt x="913418" y="127849"/>
                  <a:pt x="939114" y="123567"/>
                </a:cubicBezTo>
                <a:lnTo>
                  <a:pt x="1013254" y="111211"/>
                </a:lnTo>
                <a:lnTo>
                  <a:pt x="2446638" y="135924"/>
                </a:lnTo>
                <a:cubicBezTo>
                  <a:pt x="2509353" y="137371"/>
                  <a:pt x="2684554" y="154183"/>
                  <a:pt x="2755557" y="160638"/>
                </a:cubicBezTo>
                <a:cubicBezTo>
                  <a:pt x="2679202" y="186088"/>
                  <a:pt x="2717921" y="176327"/>
                  <a:pt x="2582562" y="185351"/>
                </a:cubicBezTo>
                <a:cubicBezTo>
                  <a:pt x="2504368" y="190564"/>
                  <a:pt x="2426043" y="193589"/>
                  <a:pt x="2347784" y="197708"/>
                </a:cubicBezTo>
                <a:cubicBezTo>
                  <a:pt x="2270879" y="210526"/>
                  <a:pt x="2258753" y="213583"/>
                  <a:pt x="2174789" y="222421"/>
                </a:cubicBezTo>
                <a:cubicBezTo>
                  <a:pt x="2129544" y="227184"/>
                  <a:pt x="2084173" y="230659"/>
                  <a:pt x="2038865" y="234778"/>
                </a:cubicBezTo>
                <a:cubicBezTo>
                  <a:pt x="2022389" y="238897"/>
                  <a:pt x="2005048" y="240445"/>
                  <a:pt x="1989438" y="247135"/>
                </a:cubicBezTo>
                <a:cubicBezTo>
                  <a:pt x="1929784" y="272701"/>
                  <a:pt x="1974156" y="284205"/>
                  <a:pt x="1890584" y="284205"/>
                </a:cubicBezTo>
                <a:cubicBezTo>
                  <a:pt x="1873601" y="284205"/>
                  <a:pt x="1923177" y="274092"/>
                  <a:pt x="1940011" y="271848"/>
                </a:cubicBezTo>
                <a:cubicBezTo>
                  <a:pt x="1985107" y="265835"/>
                  <a:pt x="2030627" y="263611"/>
                  <a:pt x="2075935" y="259492"/>
                </a:cubicBezTo>
                <a:cubicBezTo>
                  <a:pt x="2100649" y="251254"/>
                  <a:pt x="2124803" y="241096"/>
                  <a:pt x="2150076" y="234778"/>
                </a:cubicBezTo>
                <a:cubicBezTo>
                  <a:pt x="2172946" y="229060"/>
                  <a:pt x="2292411" y="212679"/>
                  <a:pt x="2310714" y="210065"/>
                </a:cubicBezTo>
                <a:cubicBezTo>
                  <a:pt x="2347784" y="197708"/>
                  <a:pt x="2383887" y="181944"/>
                  <a:pt x="2421924" y="172994"/>
                </a:cubicBezTo>
                <a:cubicBezTo>
                  <a:pt x="2454249" y="165388"/>
                  <a:pt x="2487956" y="165687"/>
                  <a:pt x="2520778" y="160638"/>
                </a:cubicBezTo>
                <a:cubicBezTo>
                  <a:pt x="2541536" y="157444"/>
                  <a:pt x="2561967" y="152400"/>
                  <a:pt x="2582562" y="148281"/>
                </a:cubicBezTo>
                <a:cubicBezTo>
                  <a:pt x="2689654" y="152400"/>
                  <a:pt x="2797256" y="149419"/>
                  <a:pt x="2903838" y="160638"/>
                </a:cubicBezTo>
                <a:cubicBezTo>
                  <a:pt x="2932803" y="163687"/>
                  <a:pt x="2846070" y="168206"/>
                  <a:pt x="2817341" y="172994"/>
                </a:cubicBezTo>
                <a:cubicBezTo>
                  <a:pt x="2796624" y="176447"/>
                  <a:pt x="2776152" y="181232"/>
                  <a:pt x="2755557" y="185351"/>
                </a:cubicBezTo>
                <a:cubicBezTo>
                  <a:pt x="2818400" y="147646"/>
                  <a:pt x="2817637" y="142028"/>
                  <a:pt x="2891481" y="123567"/>
                </a:cubicBezTo>
                <a:cubicBezTo>
                  <a:pt x="2915787" y="117490"/>
                  <a:pt x="2941316" y="117288"/>
                  <a:pt x="2965622" y="111211"/>
                </a:cubicBezTo>
                <a:cubicBezTo>
                  <a:pt x="3007341" y="100781"/>
                  <a:pt x="3047210" y="83469"/>
                  <a:pt x="3089189" y="74140"/>
                </a:cubicBezTo>
                <a:cubicBezTo>
                  <a:pt x="3121606" y="66936"/>
                  <a:pt x="3155127" y="66173"/>
                  <a:pt x="3188043" y="61784"/>
                </a:cubicBezTo>
                <a:cubicBezTo>
                  <a:pt x="3216913" y="57935"/>
                  <a:pt x="3245812" y="54215"/>
                  <a:pt x="3274541" y="49427"/>
                </a:cubicBezTo>
                <a:cubicBezTo>
                  <a:pt x="3295257" y="45974"/>
                  <a:pt x="3315949" y="42164"/>
                  <a:pt x="3336324" y="37070"/>
                </a:cubicBezTo>
                <a:cubicBezTo>
                  <a:pt x="3348961" y="33911"/>
                  <a:pt x="3360871" y="28291"/>
                  <a:pt x="3373395" y="24713"/>
                </a:cubicBezTo>
                <a:cubicBezTo>
                  <a:pt x="3411244" y="13899"/>
                  <a:pt x="3474324" y="0"/>
                  <a:pt x="3509319" y="0"/>
                </a:cubicBezTo>
                <a:cubicBezTo>
                  <a:pt x="3530322" y="0"/>
                  <a:pt x="3468130" y="8238"/>
                  <a:pt x="3447535" y="12357"/>
                </a:cubicBezTo>
                <a:cubicBezTo>
                  <a:pt x="3435178" y="20595"/>
                  <a:pt x="3419972" y="25661"/>
                  <a:pt x="3410465" y="37070"/>
                </a:cubicBezTo>
                <a:cubicBezTo>
                  <a:pt x="3363091" y="93918"/>
                  <a:pt x="3407146" y="91478"/>
                  <a:pt x="3361038" y="160638"/>
                </a:cubicBezTo>
                <a:lnTo>
                  <a:pt x="3336324" y="197708"/>
                </a:lnTo>
                <a:cubicBezTo>
                  <a:pt x="3340443" y="214184"/>
                  <a:pt x="3332297" y="242667"/>
                  <a:pt x="3348681" y="247135"/>
                </a:cubicBezTo>
                <a:cubicBezTo>
                  <a:pt x="3584460" y="311438"/>
                  <a:pt x="3378498" y="200614"/>
                  <a:pt x="3546389" y="185351"/>
                </a:cubicBezTo>
                <a:lnTo>
                  <a:pt x="3682314" y="172994"/>
                </a:lnTo>
                <a:lnTo>
                  <a:pt x="4201297" y="185351"/>
                </a:lnTo>
                <a:cubicBezTo>
                  <a:pt x="4242661" y="186942"/>
                  <a:pt x="4284100" y="190514"/>
                  <a:pt x="4324865" y="197708"/>
                </a:cubicBezTo>
                <a:cubicBezTo>
                  <a:pt x="4811519" y="283587"/>
                  <a:pt x="4020206" y="166541"/>
                  <a:pt x="4497860" y="234778"/>
                </a:cubicBezTo>
                <a:cubicBezTo>
                  <a:pt x="4579691" y="262056"/>
                  <a:pt x="4570844" y="260300"/>
                  <a:pt x="4658497" y="284205"/>
                </a:cubicBezTo>
                <a:cubicBezTo>
                  <a:pt x="4674881" y="288673"/>
                  <a:pt x="4691813" y="291191"/>
                  <a:pt x="4707924" y="296562"/>
                </a:cubicBezTo>
                <a:cubicBezTo>
                  <a:pt x="4728967" y="303576"/>
                  <a:pt x="4748939" y="313488"/>
                  <a:pt x="4769708" y="321276"/>
                </a:cubicBezTo>
                <a:cubicBezTo>
                  <a:pt x="4781904" y="325849"/>
                  <a:pt x="4794421" y="329513"/>
                  <a:pt x="4806778" y="333632"/>
                </a:cubicBezTo>
                <a:cubicBezTo>
                  <a:pt x="4786184" y="345989"/>
                  <a:pt x="4767294" y="361783"/>
                  <a:pt x="4744995" y="370703"/>
                </a:cubicBezTo>
                <a:cubicBezTo>
                  <a:pt x="4725495" y="378503"/>
                  <a:pt x="4703894" y="379409"/>
                  <a:pt x="4683211" y="383059"/>
                </a:cubicBezTo>
                <a:cubicBezTo>
                  <a:pt x="4582129" y="400897"/>
                  <a:pt x="4522214" y="411922"/>
                  <a:pt x="4423719" y="420130"/>
                </a:cubicBezTo>
                <a:cubicBezTo>
                  <a:pt x="4411405" y="421156"/>
                  <a:pt x="4399006" y="420130"/>
                  <a:pt x="4386649" y="420130"/>
                </a:cubicBezTo>
              </a:path>
            </a:pathLst>
          </a:cu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4495800" y="1295400"/>
            <a:ext cx="1835824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6600" b="1" cap="none" spc="0" dirty="0" smtClean="0">
                <a:ln w="50800"/>
                <a:solidFill>
                  <a:srgbClr val="FFFF00"/>
                </a:solidFill>
                <a:effectLst/>
                <a:latin typeface="Ruach LET" pitchFamily="2" charset="0"/>
              </a:rPr>
              <a:t>Stats</a:t>
            </a:r>
            <a:endParaRPr lang="en-US" sz="6600" b="1" cap="none" spc="0" dirty="0">
              <a:ln w="50800"/>
              <a:solidFill>
                <a:srgbClr val="FFFF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34103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ndAc>
          <p:stSnd>
            <p:snd r:embed="rId3" name="TomCat-Mr_Smith-2055290520.wav"/>
          </p:stSnd>
        </p:sndAc>
      </p:transition>
    </mc:Choice>
    <mc:Fallback xmlns="">
      <p:transition spd="slow">
        <p:sndAc>
          <p:stSnd>
            <p:snd r:embed="rId5" name="TomCat-Mr_Smith-2055290520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04835" y="3810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Index</a:t>
            </a:r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208002" y="1447800"/>
            <a:ext cx="8524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sz="2800" kern="0" dirty="0" smtClean="0"/>
              <a:t>Combines several factors into one number for comparisons</a:t>
            </a:r>
            <a:endParaRPr lang="en-US" sz="2800" kern="0" dirty="0" smtClean="0">
              <a:solidFill>
                <a:schemeClr val="tx1"/>
              </a:solidFill>
            </a:endParaRPr>
          </a:p>
        </p:txBody>
      </p:sp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743200"/>
            <a:ext cx="6244379" cy="3183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43200"/>
            <a:ext cx="2527708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/>
          <p:cNvCxnSpPr/>
          <p:nvPr/>
        </p:nvCxnSpPr>
        <p:spPr>
          <a:xfrm flipH="1">
            <a:off x="1676400" y="4114800"/>
            <a:ext cx="1447800" cy="685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H="1" flipV="1">
            <a:off x="1752600" y="4114800"/>
            <a:ext cx="1371600" cy="533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 flipV="1">
            <a:off x="838200" y="4114800"/>
            <a:ext cx="2209800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1053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Tips: Study</a:t>
            </a:r>
            <a:endParaRPr lang="en-US" dirty="0"/>
          </a:p>
        </p:txBody>
      </p:sp>
      <p:sp>
        <p:nvSpPr>
          <p:cNvPr id="4" name="AutoShape 2" descr="https://mail.google.com/mail/u/0/?ui=2&amp;ik=fce92a5b1d&amp;view=fimg&amp;th=1531bb55f5224267&amp;attid=0.1.2&amp;disp=emb&amp;attbid=ANGjdJ-GvZpKMBvNXIs_PPovJMOuhepUgVZePJl-9FQPckeC4jCy8sEeAXuxeBuAAXyuiQMMevZRcHy6gquXGTOOp4jllfWi1AETj6eXx9F24kO3wsbYY4wplw-lM78&amp;sz=w1008-h1344&amp;ats=1457049386462&amp;rm=1531bb55f5224267&amp;zw&amp;atsh=1"/>
          <p:cNvSpPr>
            <a:spLocks noChangeAspect="1" noChangeArrowheads="1"/>
          </p:cNvSpPr>
          <p:nvPr/>
        </p:nvSpPr>
        <p:spPr bwMode="auto">
          <a:xfrm>
            <a:off x="155575" y="-3070225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mail.google.com/mail/u/0/?ui=2&amp;ik=fce92a5b1d&amp;view=fimg&amp;th=1531bb55f5224267&amp;attid=0.1.2&amp;disp=emb&amp;attbid=ANGjdJ-GvZpKMBvNXIs_PPovJMOuhepUgVZePJl-9FQPckeC4jCy8sEeAXuxeBuAAXyuiQMMevZRcHy6gquXGTOOp4jllfWi1AETj6eXx9F24kO3wsbYY4wplw-lM78&amp;sz=w1008-h1344&amp;ats=1457049386462&amp;rm=1531bb55f5224267&amp;zw&amp;atsh=1"/>
          <p:cNvSpPr>
            <a:spLocks noChangeAspect="1" noChangeArrowheads="1"/>
          </p:cNvSpPr>
          <p:nvPr/>
        </p:nvSpPr>
        <p:spPr bwMode="auto">
          <a:xfrm>
            <a:off x="307975" y="-2917825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mail.google.com/mail/u/0/?ui=2&amp;ik=fce92a5b1d&amp;view=fimg&amp;th=1531bb55f5224267&amp;attid=0.1.2&amp;disp=emb&amp;attbid=ANGjdJ-GvZpKMBvNXIs_PPovJMOuhepUgVZePJl-9FQPckeC4jCy8sEeAXuxeBuAAXyuiQMMevZRcHy6gquXGTOOp4jllfWi1AETj6eXx9F24kO3wsbYY4wplw-lM78&amp;sz=w1008-h1344&amp;ats=1457049386462&amp;rm=1531bb55f5224267&amp;zw&amp;atsh=1"/>
          <p:cNvSpPr>
            <a:spLocks noChangeAspect="1" noChangeArrowheads="1"/>
          </p:cNvSpPr>
          <p:nvPr/>
        </p:nvSpPr>
        <p:spPr bwMode="auto">
          <a:xfrm>
            <a:off x="460375" y="-2765425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1676400"/>
            <a:ext cx="4810125" cy="479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30694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Tips: Do your homework</a:t>
            </a:r>
            <a:endParaRPr lang="en-US" dirty="0"/>
          </a:p>
        </p:txBody>
      </p:sp>
      <p:sp>
        <p:nvSpPr>
          <p:cNvPr id="4" name="AutoShape 2" descr="https://mail.google.com/mail/u/0/?ui=2&amp;ik=fce92a5b1d&amp;view=fimg&amp;th=1531bb55f5224267&amp;attid=0.1.2&amp;disp=emb&amp;attbid=ANGjdJ-GvZpKMBvNXIs_PPovJMOuhepUgVZePJl-9FQPckeC4jCy8sEeAXuxeBuAAXyuiQMMevZRcHy6gquXGTOOp4jllfWi1AETj6eXx9F24kO3wsbYY4wplw-lM78&amp;sz=w1008-h1344&amp;ats=1457049386462&amp;rm=1531bb55f5224267&amp;zw&amp;atsh=1"/>
          <p:cNvSpPr>
            <a:spLocks noChangeAspect="1" noChangeArrowheads="1"/>
          </p:cNvSpPr>
          <p:nvPr/>
        </p:nvSpPr>
        <p:spPr bwMode="auto">
          <a:xfrm>
            <a:off x="155575" y="-3070225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4" descr="https://mail.google.com/mail/u/0/?ui=2&amp;ik=fce92a5b1d&amp;view=fimg&amp;th=1531bb55f5224267&amp;attid=0.1.2&amp;disp=emb&amp;attbid=ANGjdJ-GvZpKMBvNXIs_PPovJMOuhepUgVZePJl-9FQPckeC4jCy8sEeAXuxeBuAAXyuiQMMevZRcHy6gquXGTOOp4jllfWi1AETj6eXx9F24kO3wsbYY4wplw-lM78&amp;sz=w1008-h1344&amp;ats=1457049386462&amp;rm=1531bb55f5224267&amp;zw&amp;atsh=1"/>
          <p:cNvSpPr>
            <a:spLocks noChangeAspect="1" noChangeArrowheads="1"/>
          </p:cNvSpPr>
          <p:nvPr/>
        </p:nvSpPr>
        <p:spPr bwMode="auto">
          <a:xfrm>
            <a:off x="307975" y="-2917825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6" descr="https://mail.google.com/mail/u/0/?ui=2&amp;ik=fce92a5b1d&amp;view=fimg&amp;th=1531bb55f5224267&amp;attid=0.1.2&amp;disp=emb&amp;attbid=ANGjdJ-GvZpKMBvNXIs_PPovJMOuhepUgVZePJl-9FQPckeC4jCy8sEeAXuxeBuAAXyuiQMMevZRcHy6gquXGTOOp4jllfWi1AETj6eXx9F24kO3wsbYY4wplw-lM78&amp;sz=w1008-h1344&amp;ats=1457049386462&amp;rm=1531bb55f5224267&amp;zw&amp;atsh=1"/>
          <p:cNvSpPr>
            <a:spLocks noChangeAspect="1" noChangeArrowheads="1"/>
          </p:cNvSpPr>
          <p:nvPr/>
        </p:nvSpPr>
        <p:spPr bwMode="auto">
          <a:xfrm>
            <a:off x="460375" y="-2765425"/>
            <a:ext cx="48006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828800"/>
            <a:ext cx="6934200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4524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Tips: Examine your work closely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30364" y="2290548"/>
            <a:ext cx="4913184" cy="3684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80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Tips: Talk to experts</a:t>
            </a:r>
            <a:endParaRPr lang="en-US" dirty="0"/>
          </a:p>
        </p:txBody>
      </p:sp>
      <p:pic>
        <p:nvPicPr>
          <p:cNvPr id="61442" name="Picture 2" descr="http://www.valleyoakveterinarycenter.com/cms/global-site-settings-default-hero.5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760095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464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Tips: Get plenty of food and rest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3590" y="2057400"/>
            <a:ext cx="3051266" cy="406835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057" y="2565943"/>
            <a:ext cx="4093943" cy="307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365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Tips: Repeat your work</a:t>
            </a:r>
            <a:endParaRPr lang="en-US" dirty="0"/>
          </a:p>
        </p:txBody>
      </p:sp>
      <p:pic>
        <p:nvPicPr>
          <p:cNvPr id="56322" name="Picture 2" descr="Cheezburger animated GIF 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3486" y="1905000"/>
            <a:ext cx="7667625" cy="43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8412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 remember: </a:t>
            </a:r>
            <a:r>
              <a:rPr lang="en-US" dirty="0"/>
              <a:t>Y</a:t>
            </a:r>
            <a:r>
              <a:rPr lang="en-US" dirty="0" smtClean="0"/>
              <a:t>ou can do it</a:t>
            </a:r>
            <a:endParaRPr lang="en-US" dirty="0"/>
          </a:p>
        </p:txBody>
      </p:sp>
      <p:pic>
        <p:nvPicPr>
          <p:cNvPr id="5" name="IMG_1659.wm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377.789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3204" y="2286000"/>
            <a:ext cx="7033260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01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-796101" y="170398"/>
            <a:ext cx="3819095" cy="891486"/>
          </a:xfrm>
        </p:spPr>
        <p:txBody>
          <a:bodyPr/>
          <a:lstStyle/>
          <a:p>
            <a:pPr eaLnBrk="1" hangingPunct="1"/>
            <a:r>
              <a:rPr lang="en-US" dirty="0" smtClean="0"/>
              <a:t>Meow!</a:t>
            </a:r>
            <a:br>
              <a:rPr lang="en-US" dirty="0" smtClean="0"/>
            </a:br>
            <a:endParaRPr lang="en-US" sz="1800" dirty="0" smtClean="0">
              <a:solidFill>
                <a:schemeClr val="tx1"/>
              </a:solidFill>
            </a:endParaRPr>
          </a:p>
        </p:txBody>
      </p:sp>
      <p:sp>
        <p:nvSpPr>
          <p:cNvPr id="10243" name="Rectangle 4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2416368" y="1844922"/>
            <a:ext cx="1335817" cy="1625600"/>
            <a:chOff x="280306" y="1492510"/>
            <a:chExt cx="1335817" cy="162560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>
              <a:off x="101600" y="1695710"/>
              <a:ext cx="1625600" cy="1219200"/>
            </a:xfrm>
            <a:prstGeom prst="rect">
              <a:avLst/>
            </a:prstGeom>
          </p:spPr>
        </p:pic>
        <p:sp>
          <p:nvSpPr>
            <p:cNvPr id="7" name="Rectangle 2"/>
            <p:cNvSpPr txBox="1">
              <a:spLocks noChangeArrowheads="1"/>
            </p:cNvSpPr>
            <p:nvPr/>
          </p:nvSpPr>
          <p:spPr bwMode="auto">
            <a:xfrm>
              <a:off x="280306" y="2508510"/>
              <a:ext cx="1335817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9pPr>
            </a:lstStyle>
            <a:p>
              <a:pPr algn="l" eaLnBrk="1" hangingPunct="1"/>
              <a:r>
                <a:rPr lang="en-US" sz="2400" kern="0" dirty="0" smtClean="0">
                  <a:solidFill>
                    <a:schemeClr val="tx1"/>
                  </a:solidFill>
                </a:rPr>
                <a:t>Harley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33635" y="2615730"/>
            <a:ext cx="2032557" cy="1250264"/>
            <a:chOff x="304800" y="4603750"/>
            <a:chExt cx="2032557" cy="125026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4800" y="4603750"/>
              <a:ext cx="1684857" cy="1225550"/>
            </a:xfrm>
            <a:prstGeom prst="rect">
              <a:avLst/>
            </a:prstGeom>
          </p:spPr>
        </p:pic>
        <p:sp>
          <p:nvSpPr>
            <p:cNvPr id="9" name="Rectangle 2"/>
            <p:cNvSpPr txBox="1">
              <a:spLocks noChangeArrowheads="1"/>
            </p:cNvSpPr>
            <p:nvPr/>
          </p:nvSpPr>
          <p:spPr bwMode="auto">
            <a:xfrm>
              <a:off x="1001540" y="5244414"/>
              <a:ext cx="1335817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9pPr>
            </a:lstStyle>
            <a:p>
              <a:pPr algn="l" eaLnBrk="1" hangingPunct="1"/>
              <a:r>
                <a:rPr lang="en-US" sz="2400" kern="0" dirty="0" smtClean="0">
                  <a:solidFill>
                    <a:schemeClr val="tx1"/>
                  </a:solidFill>
                </a:rPr>
                <a:t>Boris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1872863" y="5181600"/>
            <a:ext cx="1966037" cy="1484204"/>
            <a:chOff x="3200400" y="1781007"/>
            <a:chExt cx="1762897" cy="133710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6897" y="1860810"/>
              <a:ext cx="1676400" cy="1257300"/>
            </a:xfrm>
            <a:prstGeom prst="rect">
              <a:avLst/>
            </a:prstGeom>
          </p:spPr>
        </p:pic>
        <p:sp>
          <p:nvSpPr>
            <p:cNvPr id="11" name="Rectangle 2"/>
            <p:cNvSpPr txBox="1">
              <a:spLocks noChangeArrowheads="1"/>
            </p:cNvSpPr>
            <p:nvPr/>
          </p:nvSpPr>
          <p:spPr bwMode="auto">
            <a:xfrm>
              <a:off x="3200400" y="1781007"/>
              <a:ext cx="1335817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9pPr>
            </a:lstStyle>
            <a:p>
              <a:pPr algn="l" eaLnBrk="1" hangingPunct="1"/>
              <a:r>
                <a:rPr lang="en-US" sz="2400" kern="0" dirty="0" smtClean="0">
                  <a:solidFill>
                    <a:schemeClr val="tx1"/>
                  </a:solidFill>
                </a:rPr>
                <a:t> Mocha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304800" y="1302876"/>
            <a:ext cx="1713692" cy="1110039"/>
            <a:chOff x="304800" y="3249413"/>
            <a:chExt cx="1956810" cy="1207038"/>
          </a:xfrm>
        </p:grpSpPr>
        <p:pic>
          <p:nvPicPr>
            <p:cNvPr id="12" name="Picture 5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7051" y="3288178"/>
              <a:ext cx="1944559" cy="11682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Rectangle 2"/>
            <p:cNvSpPr txBox="1">
              <a:spLocks noChangeArrowheads="1"/>
            </p:cNvSpPr>
            <p:nvPr/>
          </p:nvSpPr>
          <p:spPr bwMode="auto">
            <a:xfrm>
              <a:off x="304800" y="3249413"/>
              <a:ext cx="1335817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9pPr>
            </a:lstStyle>
            <a:p>
              <a:pPr algn="l" eaLnBrk="1" hangingPunct="1"/>
              <a:r>
                <a:rPr lang="en-US" sz="2400" kern="0" dirty="0" smtClean="0">
                  <a:solidFill>
                    <a:schemeClr val="tx1"/>
                  </a:solidFill>
                </a:rPr>
                <a:t>Basie</a:t>
              </a:r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2470986" y="364074"/>
            <a:ext cx="1500221" cy="1447800"/>
            <a:chOff x="3376579" y="5181600"/>
            <a:chExt cx="1500221" cy="1447800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76579" y="5181600"/>
              <a:ext cx="1226582" cy="1295400"/>
            </a:xfrm>
            <a:prstGeom prst="rect">
              <a:avLst/>
            </a:prstGeom>
          </p:spPr>
        </p:pic>
        <p:sp>
          <p:nvSpPr>
            <p:cNvPr id="16" name="Rectangle 2"/>
            <p:cNvSpPr txBox="1">
              <a:spLocks noChangeArrowheads="1"/>
            </p:cNvSpPr>
            <p:nvPr/>
          </p:nvSpPr>
          <p:spPr bwMode="auto">
            <a:xfrm>
              <a:off x="3540983" y="6019800"/>
              <a:ext cx="1335817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9pPr>
            </a:lstStyle>
            <a:p>
              <a:pPr algn="l" eaLnBrk="1" hangingPunct="1"/>
              <a:r>
                <a:rPr lang="en-US" sz="2400" kern="0" dirty="0" smtClean="0">
                  <a:solidFill>
                    <a:schemeClr val="tx1"/>
                  </a:solidFill>
                </a:rPr>
                <a:t>Gordon</a:t>
              </a:r>
            </a:p>
          </p:txBody>
        </p:sp>
      </p:grpSp>
      <p:grpSp>
        <p:nvGrpSpPr>
          <p:cNvPr id="34" name="Group 33"/>
          <p:cNvGrpSpPr/>
          <p:nvPr/>
        </p:nvGrpSpPr>
        <p:grpSpPr>
          <a:xfrm>
            <a:off x="317051" y="5565947"/>
            <a:ext cx="1778086" cy="1285875"/>
            <a:chOff x="6299114" y="5343525"/>
            <a:chExt cx="1778086" cy="1285875"/>
          </a:xfrm>
        </p:grpSpPr>
        <p:pic>
          <p:nvPicPr>
            <p:cNvPr id="54273" name="Picture 1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99114" y="5343525"/>
              <a:ext cx="1209675" cy="11334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2"/>
            <p:cNvSpPr txBox="1">
              <a:spLocks noChangeArrowheads="1"/>
            </p:cNvSpPr>
            <p:nvPr/>
          </p:nvSpPr>
          <p:spPr bwMode="auto">
            <a:xfrm>
              <a:off x="6741383" y="6019800"/>
              <a:ext cx="1335817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9pPr>
            </a:lstStyle>
            <a:p>
              <a:pPr algn="l" eaLnBrk="1" hangingPunct="1"/>
              <a:r>
                <a:rPr lang="en-US" sz="2400" kern="0" dirty="0" smtClean="0">
                  <a:solidFill>
                    <a:schemeClr val="tx1"/>
                  </a:solidFill>
                </a:rPr>
                <a:t>Elsah</a:t>
              </a:r>
            </a:p>
          </p:txBody>
        </p:sp>
      </p:grpSp>
      <p:sp>
        <p:nvSpPr>
          <p:cNvPr id="24" name="Rectangle 4"/>
          <p:cNvSpPr>
            <a:spLocks noChangeArrowheads="1"/>
          </p:cNvSpPr>
          <p:nvPr/>
        </p:nvSpPr>
        <p:spPr bwMode="auto">
          <a:xfrm>
            <a:off x="4333875" y="3067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grpSp>
        <p:nvGrpSpPr>
          <p:cNvPr id="23" name="Group 22"/>
          <p:cNvGrpSpPr/>
          <p:nvPr/>
        </p:nvGrpSpPr>
        <p:grpSpPr>
          <a:xfrm>
            <a:off x="317051" y="3831820"/>
            <a:ext cx="1789928" cy="1588291"/>
            <a:chOff x="3544072" y="76200"/>
            <a:chExt cx="1789928" cy="1588291"/>
          </a:xfrm>
        </p:grpSpPr>
        <p:pic>
          <p:nvPicPr>
            <p:cNvPr id="54274" name="Picture 2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4072" y="228063"/>
              <a:ext cx="1419225" cy="14364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Rectangle 2"/>
            <p:cNvSpPr txBox="1">
              <a:spLocks noChangeArrowheads="1"/>
            </p:cNvSpPr>
            <p:nvPr/>
          </p:nvSpPr>
          <p:spPr bwMode="auto">
            <a:xfrm>
              <a:off x="4183406" y="76200"/>
              <a:ext cx="1150594" cy="576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9pPr>
            </a:lstStyle>
            <a:p>
              <a:pPr algn="l" eaLnBrk="1" hangingPunct="1"/>
              <a:r>
                <a:rPr lang="en-US" sz="2400" kern="0" dirty="0" smtClean="0">
                  <a:solidFill>
                    <a:schemeClr val="tx1"/>
                  </a:solidFill>
                </a:rPr>
                <a:t>Ben</a:t>
              </a: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2480876" y="3658589"/>
            <a:ext cx="1786324" cy="1559869"/>
            <a:chOff x="1954869" y="4640176"/>
            <a:chExt cx="1786324" cy="1559869"/>
          </a:xfrm>
        </p:grpSpPr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54869" y="4640176"/>
              <a:ext cx="1228725" cy="143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Rectangle 2"/>
            <p:cNvSpPr txBox="1">
              <a:spLocks noChangeArrowheads="1"/>
            </p:cNvSpPr>
            <p:nvPr/>
          </p:nvSpPr>
          <p:spPr bwMode="auto">
            <a:xfrm>
              <a:off x="2405376" y="5590445"/>
              <a:ext cx="1335817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9pPr>
            </a:lstStyle>
            <a:p>
              <a:pPr algn="l" eaLnBrk="1" hangingPunct="1"/>
              <a:r>
                <a:rPr lang="en-US" sz="2400" kern="0" dirty="0" smtClean="0">
                  <a:solidFill>
                    <a:schemeClr val="tx1"/>
                  </a:solidFill>
                </a:rPr>
                <a:t>Luna</a:t>
              </a: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4190360" y="405669"/>
            <a:ext cx="1865713" cy="1865713"/>
            <a:chOff x="6012912" y="1688500"/>
            <a:chExt cx="1865713" cy="186571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2912" y="1688500"/>
              <a:ext cx="1865713" cy="1865713"/>
            </a:xfrm>
            <a:prstGeom prst="rect">
              <a:avLst/>
            </a:prstGeom>
          </p:spPr>
        </p:pic>
        <p:sp>
          <p:nvSpPr>
            <p:cNvPr id="22" name="Rectangle 2"/>
            <p:cNvSpPr txBox="1">
              <a:spLocks noChangeArrowheads="1"/>
            </p:cNvSpPr>
            <p:nvPr/>
          </p:nvSpPr>
          <p:spPr bwMode="auto">
            <a:xfrm>
              <a:off x="6062277" y="2869425"/>
              <a:ext cx="1816348" cy="5746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9pPr>
            </a:lstStyle>
            <a:p>
              <a:pPr algn="l" eaLnBrk="1" hangingPunct="1"/>
              <a:r>
                <a:rPr lang="en-US" sz="2400" kern="0" dirty="0" smtClean="0">
                  <a:solidFill>
                    <a:schemeClr val="tx1"/>
                  </a:solidFill>
                </a:rPr>
                <a:t>Roux &amp; Jazzy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6934199" y="792032"/>
            <a:ext cx="1895475" cy="1906293"/>
            <a:chOff x="4333875" y="4953000"/>
            <a:chExt cx="1726342" cy="1594022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33875" y="5087650"/>
              <a:ext cx="1411486" cy="1459372"/>
            </a:xfrm>
            <a:prstGeom prst="rect">
              <a:avLst/>
            </a:prstGeom>
          </p:spPr>
        </p:pic>
        <p:sp>
          <p:nvSpPr>
            <p:cNvPr id="8" name="Rectangle 2"/>
            <p:cNvSpPr txBox="1">
              <a:spLocks noChangeArrowheads="1"/>
            </p:cNvSpPr>
            <p:nvPr/>
          </p:nvSpPr>
          <p:spPr bwMode="auto">
            <a:xfrm>
              <a:off x="4724400" y="4953000"/>
              <a:ext cx="1335817" cy="609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9pPr>
            </a:lstStyle>
            <a:p>
              <a:pPr algn="l" eaLnBrk="1" hangingPunct="1"/>
              <a:r>
                <a:rPr lang="en-US" sz="2400" kern="0" dirty="0" smtClean="0">
                  <a:solidFill>
                    <a:schemeClr val="bg1"/>
                  </a:solidFill>
                </a:rPr>
                <a:t>Stanley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135793" y="2817824"/>
            <a:ext cx="2610466" cy="1116981"/>
            <a:chOff x="4383240" y="3772054"/>
            <a:chExt cx="2610466" cy="1116981"/>
          </a:xfrm>
        </p:grpSpPr>
        <p:sp>
          <p:nvSpPr>
            <p:cNvPr id="26" name="Rectangle 2"/>
            <p:cNvSpPr txBox="1">
              <a:spLocks noChangeArrowheads="1"/>
            </p:cNvSpPr>
            <p:nvPr/>
          </p:nvSpPr>
          <p:spPr bwMode="auto">
            <a:xfrm>
              <a:off x="4383240" y="4638476"/>
              <a:ext cx="2610466" cy="250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9pPr>
            </a:lstStyle>
            <a:p>
              <a:pPr algn="l" eaLnBrk="1" hangingPunct="1"/>
              <a:r>
                <a:rPr lang="en-US" sz="2400" kern="0" dirty="0" smtClean="0">
                  <a:solidFill>
                    <a:schemeClr val="tx1"/>
                  </a:solidFill>
                </a:rPr>
                <a:t>Simon &amp; Simone</a:t>
              </a:r>
            </a:p>
          </p:txBody>
        </p:sp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0128" y="3772054"/>
              <a:ext cx="2219325" cy="847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6944871" y="3631619"/>
            <a:ext cx="1912170" cy="2798656"/>
            <a:chOff x="7010400" y="554144"/>
            <a:chExt cx="1912170" cy="2798656"/>
          </a:xfrm>
        </p:grpSpPr>
        <p:pic>
          <p:nvPicPr>
            <p:cNvPr id="14" name="Picture 2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62800" y="554144"/>
              <a:ext cx="1438275" cy="24427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Rectangle 2"/>
            <p:cNvSpPr txBox="1">
              <a:spLocks noChangeArrowheads="1"/>
            </p:cNvSpPr>
            <p:nvPr/>
          </p:nvSpPr>
          <p:spPr bwMode="auto">
            <a:xfrm>
              <a:off x="7010400" y="3028489"/>
              <a:ext cx="1912170" cy="32431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ctr" anchorCtr="0" compatLnSpc="1">
              <a:prstTxWarp prst="textNoShape">
                <a:avLst/>
              </a:prstTxWarp>
            </a:bodyPr>
            <a:lstStyle>
              <a:lvl1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+mj-lt"/>
                  <a:ea typeface="+mj-ea"/>
                  <a:cs typeface="+mj-cs"/>
                </a:defRPr>
              </a:lvl1pPr>
              <a:lvl2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2pPr>
              <a:lvl3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3pPr>
              <a:lvl4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4pPr>
              <a:lvl5pPr algn="ctr" rtl="0" eaLnBrk="0" fontAlgn="base" hangingPunct="0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5pPr>
              <a:lvl6pPr marL="4572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6pPr>
              <a:lvl7pPr marL="9144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7pPr>
              <a:lvl8pPr marL="13716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8pPr>
              <a:lvl9pPr marL="1828800" algn="ctr" rtl="0" fontAlgn="base">
                <a:spcBef>
                  <a:spcPct val="0"/>
                </a:spcBef>
                <a:spcAft>
                  <a:spcPct val="0"/>
                </a:spcAft>
                <a:defRPr sz="4400">
                  <a:solidFill>
                    <a:schemeClr val="tx2"/>
                  </a:solidFill>
                  <a:latin typeface="Californian FB" pitchFamily="18" charset="0"/>
                </a:defRPr>
              </a:lvl9pPr>
            </a:lstStyle>
            <a:p>
              <a:pPr algn="l" eaLnBrk="1" hangingPunct="1"/>
              <a:r>
                <a:rPr lang="en-US" sz="2400" kern="0" dirty="0" smtClean="0">
                  <a:solidFill>
                    <a:schemeClr val="tx1"/>
                  </a:solidFill>
                </a:rPr>
                <a:t>Tuna &amp; Pearl</a:t>
              </a:r>
            </a:p>
          </p:txBody>
        </p:sp>
      </p:grpSp>
      <p:pic>
        <p:nvPicPr>
          <p:cNvPr id="6146" name="Picture 2" descr="https://scontent-ord1-1.xx.fbcdn.net/hphotos-xaf1/v/t1.0-9/1982058_10154145163114988_6967395240722727246_n.jpg?oh=b542abd04400b2135a7abf5b6c15a42f&amp;oe=5763B46F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9637" y="4430771"/>
            <a:ext cx="1776246" cy="1332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Rectangle 2"/>
          <p:cNvSpPr txBox="1">
            <a:spLocks noChangeArrowheads="1"/>
          </p:cNvSpPr>
          <p:nvPr/>
        </p:nvSpPr>
        <p:spPr bwMode="auto">
          <a:xfrm>
            <a:off x="4449341" y="5773651"/>
            <a:ext cx="1962665" cy="468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algn="l" eaLnBrk="1" hangingPunct="1"/>
            <a:r>
              <a:rPr lang="en-US" sz="2400" kern="0" dirty="0" smtClean="0">
                <a:solidFill>
                  <a:schemeClr val="tx1"/>
                </a:solidFill>
              </a:rPr>
              <a:t>Tia &amp; Belle</a:t>
            </a:r>
          </a:p>
        </p:txBody>
      </p:sp>
    </p:spTree>
    <p:extLst>
      <p:ext uri="{BB962C8B-B14F-4D97-AF65-F5344CB8AC3E}">
        <p14:creationId xmlns:p14="http://schemas.microsoft.com/office/powerpoint/2010/main" val="424798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181475" y="6115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205288" y="6262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title"/>
          </p:nvPr>
        </p:nvSpPr>
        <p:spPr>
          <a:xfrm>
            <a:off x="73025" y="3962400"/>
            <a:ext cx="1676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</a:rPr>
              <a:t>On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/>
              <a:t>Why stats with cats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143125" y="1639201"/>
            <a:ext cx="8524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algn="l" eaLnBrk="1" hangingPunct="1"/>
            <a:endParaRPr lang="en-US" sz="2800" kern="0" dirty="0">
              <a:solidFill>
                <a:schemeClr val="tx1"/>
              </a:solidFill>
            </a:endParaRPr>
          </a:p>
          <a:p>
            <a:pPr algn="l" eaLnBrk="1" hangingPunct="1"/>
            <a:endParaRPr lang="en-US" sz="2800" kern="0" dirty="0" smtClean="0">
              <a:solidFill>
                <a:schemeClr val="tx1"/>
              </a:solidFill>
            </a:endParaRPr>
          </a:p>
          <a:p>
            <a:pPr algn="l" eaLnBrk="1" hangingPunct="1"/>
            <a:r>
              <a:rPr lang="en-US" sz="2800" kern="0" dirty="0" smtClean="0">
                <a:solidFill>
                  <a:schemeClr val="tx1"/>
                </a:solidFill>
              </a:rPr>
              <a:t>Cats are savvy computer users</a:t>
            </a:r>
          </a:p>
          <a:p>
            <a:pPr algn="l" eaLnBrk="1" hangingPunct="1"/>
            <a:endParaRPr lang="en-US" sz="2800" kern="0" dirty="0">
              <a:solidFill>
                <a:schemeClr val="tx1"/>
              </a:solidFill>
            </a:endParaRPr>
          </a:p>
          <a:p>
            <a:pPr algn="l" eaLnBrk="1" hangingPunct="1"/>
            <a:endParaRPr lang="en-US" sz="2800" kern="0" dirty="0" smtClean="0">
              <a:solidFill>
                <a:schemeClr val="tx1"/>
              </a:solidFill>
            </a:endParaRPr>
          </a:p>
        </p:txBody>
      </p:sp>
      <p:pic>
        <p:nvPicPr>
          <p:cNvPr id="1028" name="Picture 4" descr="[&amp;ZeroWidthSpace;IMG]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804855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181475" y="6115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205288" y="6262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title"/>
          </p:nvPr>
        </p:nvSpPr>
        <p:spPr>
          <a:xfrm>
            <a:off x="73025" y="3962400"/>
            <a:ext cx="1676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</a:rPr>
              <a:t>On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/>
              <a:t>Why stats with cats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2143125" y="1639201"/>
            <a:ext cx="8524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algn="l" eaLnBrk="1" hangingPunct="1"/>
            <a:endParaRPr lang="en-US" sz="2800" kern="0" dirty="0">
              <a:solidFill>
                <a:schemeClr val="tx1"/>
              </a:solidFill>
            </a:endParaRPr>
          </a:p>
          <a:p>
            <a:pPr algn="l" eaLnBrk="1" hangingPunct="1"/>
            <a:endParaRPr lang="en-US" sz="2800" kern="0" dirty="0" smtClean="0">
              <a:solidFill>
                <a:schemeClr val="tx1"/>
              </a:solidFill>
            </a:endParaRPr>
          </a:p>
          <a:p>
            <a:pPr algn="l" eaLnBrk="1" hangingPunct="1"/>
            <a:r>
              <a:rPr lang="en-US" sz="2800" kern="0" dirty="0" smtClean="0">
                <a:solidFill>
                  <a:schemeClr val="tx1"/>
                </a:solidFill>
              </a:rPr>
              <a:t>Cats are independent thinkers.</a:t>
            </a:r>
          </a:p>
          <a:p>
            <a:pPr algn="l" eaLnBrk="1" hangingPunct="1"/>
            <a:endParaRPr lang="en-US" sz="2800" kern="0" dirty="0">
              <a:solidFill>
                <a:schemeClr val="tx1"/>
              </a:solidFill>
            </a:endParaRPr>
          </a:p>
          <a:p>
            <a:pPr algn="l" eaLnBrk="1" hangingPunct="1"/>
            <a:endParaRPr lang="en-US" sz="2800" kern="0" dirty="0" smtClean="0">
              <a:solidFill>
                <a:schemeClr val="tx1"/>
              </a:solidFill>
            </a:endParaRPr>
          </a:p>
        </p:txBody>
      </p:sp>
      <p:pic>
        <p:nvPicPr>
          <p:cNvPr id="3074" name="Picture 2" descr="jerk-cat-glass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5087" y="2590800"/>
            <a:ext cx="3629025" cy="382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358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181475" y="6115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205288" y="6262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title"/>
          </p:nvPr>
        </p:nvSpPr>
        <p:spPr>
          <a:xfrm>
            <a:off x="73025" y="3962400"/>
            <a:ext cx="1676400" cy="1143000"/>
          </a:xfrm>
        </p:spPr>
        <p:txBody>
          <a:bodyPr/>
          <a:lstStyle/>
          <a:p>
            <a:pPr eaLnBrk="1" hangingPunct="1"/>
            <a:r>
              <a:rPr lang="en-US" dirty="0" smtClean="0">
                <a:solidFill>
                  <a:schemeClr val="bg2"/>
                </a:solidFill>
              </a:rPr>
              <a:t>On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533400" y="3810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/>
              <a:t>Why stats with cats</a:t>
            </a:r>
          </a:p>
        </p:txBody>
      </p:sp>
      <p:sp>
        <p:nvSpPr>
          <p:cNvPr id="9" name="Rectangle 2"/>
          <p:cNvSpPr txBox="1">
            <a:spLocks noChangeArrowheads="1"/>
          </p:cNvSpPr>
          <p:nvPr/>
        </p:nvSpPr>
        <p:spPr bwMode="auto">
          <a:xfrm>
            <a:off x="1879343" y="1618221"/>
            <a:ext cx="85248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algn="l" eaLnBrk="1" hangingPunct="1"/>
            <a:endParaRPr lang="en-US" sz="2800" kern="0" dirty="0">
              <a:solidFill>
                <a:schemeClr val="tx1"/>
              </a:solidFill>
            </a:endParaRPr>
          </a:p>
          <a:p>
            <a:pPr algn="l" eaLnBrk="1" hangingPunct="1"/>
            <a:endParaRPr lang="en-US" sz="2800" kern="0" dirty="0" smtClean="0">
              <a:solidFill>
                <a:schemeClr val="tx1"/>
              </a:solidFill>
            </a:endParaRPr>
          </a:p>
          <a:p>
            <a:pPr algn="l" eaLnBrk="1" hangingPunct="1"/>
            <a:r>
              <a:rPr lang="en-US" sz="2800" kern="0" dirty="0" smtClean="0">
                <a:solidFill>
                  <a:schemeClr val="tx1"/>
                </a:solidFill>
              </a:rPr>
              <a:t>Cats can examine things critically.</a:t>
            </a:r>
          </a:p>
          <a:p>
            <a:pPr algn="l" eaLnBrk="1" hangingPunct="1"/>
            <a:endParaRPr lang="en-US" sz="2800" kern="0" dirty="0">
              <a:solidFill>
                <a:schemeClr val="tx1"/>
              </a:solidFill>
            </a:endParaRPr>
          </a:p>
          <a:p>
            <a:pPr algn="l" eaLnBrk="1" hangingPunct="1"/>
            <a:endParaRPr lang="en-US" sz="2800" kern="0" dirty="0" smtClean="0">
              <a:solidFill>
                <a:schemeClr val="tx1"/>
              </a:solidFill>
            </a:endParaRP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419" y="2775894"/>
            <a:ext cx="3444362" cy="2262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3813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3"/>
          <p:cNvSpPr>
            <a:spLocks noChangeArrowheads="1"/>
          </p:cNvSpPr>
          <p:nvPr/>
        </p:nvSpPr>
        <p:spPr bwMode="auto">
          <a:xfrm>
            <a:off x="4181475" y="29146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The data ladder</a:t>
            </a:r>
          </a:p>
        </p:txBody>
      </p:sp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789670"/>
            <a:ext cx="2790825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 bwMode="auto">
          <a:xfrm>
            <a:off x="4181475" y="4648200"/>
            <a:ext cx="388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>
                <a:sym typeface="Wingdings" panose="05000000000000000000" pitchFamily="2" charset="2"/>
              </a:rPr>
              <a:t></a:t>
            </a:r>
            <a:r>
              <a:rPr lang="en-US" kern="0" dirty="0" err="1" smtClean="0"/>
              <a:t>CATegorical</a:t>
            </a:r>
            <a:endParaRPr lang="en-US" kern="0" dirty="0" smtClean="0"/>
          </a:p>
        </p:txBody>
      </p:sp>
      <p:sp>
        <p:nvSpPr>
          <p:cNvPr id="8" name="Rectangle 4"/>
          <p:cNvSpPr txBox="1">
            <a:spLocks noChangeArrowheads="1"/>
          </p:cNvSpPr>
          <p:nvPr/>
        </p:nvSpPr>
        <p:spPr bwMode="auto">
          <a:xfrm>
            <a:off x="4154702" y="3200400"/>
            <a:ext cx="3886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>
                <a:sym typeface="Wingdings" panose="05000000000000000000" pitchFamily="2" charset="2"/>
              </a:rPr>
              <a:t></a:t>
            </a:r>
            <a:r>
              <a:rPr lang="en-US" kern="0" dirty="0" smtClean="0"/>
              <a:t>continuous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181475" y="6115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205288" y="6262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pic>
        <p:nvPicPr>
          <p:cNvPr id="9220" name="Picture 8" descr="devilsta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25" y="3352800"/>
            <a:ext cx="46894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1" name="Rectangle 7"/>
          <p:cNvSpPr>
            <a:spLocks noGrp="1" noChangeArrowheads="1"/>
          </p:cNvSpPr>
          <p:nvPr>
            <p:ph type="title"/>
          </p:nvPr>
        </p:nvSpPr>
        <p:spPr>
          <a:xfrm>
            <a:off x="73025" y="3962400"/>
            <a:ext cx="1676400" cy="1143000"/>
          </a:xfrm>
        </p:spPr>
        <p:txBody>
          <a:bodyPr/>
          <a:lstStyle/>
          <a:p>
            <a:pPr eaLnBrk="1" hangingPunct="1"/>
            <a:r>
              <a:rPr lang="en-US" smtClean="0">
                <a:solidFill>
                  <a:schemeClr val="bg2"/>
                </a:solidFill>
              </a:rPr>
              <a:t>On</a:t>
            </a:r>
          </a:p>
        </p:txBody>
      </p:sp>
      <p:pic>
        <p:nvPicPr>
          <p:cNvPr id="9222" name="Picture 8" descr="stan_sleep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3448050"/>
            <a:ext cx="4038600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32" name="Rectangle 8"/>
          <p:cNvSpPr>
            <a:spLocks noChangeArrowheads="1"/>
          </p:cNvSpPr>
          <p:nvPr/>
        </p:nvSpPr>
        <p:spPr bwMode="auto">
          <a:xfrm>
            <a:off x="4767263" y="3389313"/>
            <a:ext cx="1481137" cy="100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chemeClr val="bg2"/>
                </a:solidFill>
                <a:latin typeface="Californian FB" panose="0207040306080B030204" pitchFamily="18" charset="0"/>
              </a:rPr>
              <a:t>Off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706395" y="10668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/>
              <a:t>Dichotomous variables</a:t>
            </a:r>
          </a:p>
          <a:p>
            <a:pPr eaLnBrk="1" hangingPunct="1"/>
            <a:endParaRPr lang="en-US" kern="0" dirty="0">
              <a:solidFill>
                <a:schemeClr val="tx1"/>
              </a:solidFill>
            </a:endParaRPr>
          </a:p>
          <a:p>
            <a:pPr eaLnBrk="1" hangingPunct="1"/>
            <a:r>
              <a:rPr lang="en-US" kern="0" dirty="0" smtClean="0">
                <a:solidFill>
                  <a:schemeClr val="tx1"/>
                </a:solidFill>
              </a:rPr>
              <a:t>1                         0</a:t>
            </a:r>
          </a:p>
        </p:txBody>
      </p:sp>
    </p:spTree>
    <p:extLst>
      <p:ext uri="{BB962C8B-B14F-4D97-AF65-F5344CB8AC3E}">
        <p14:creationId xmlns:p14="http://schemas.microsoft.com/office/powerpoint/2010/main" val="626447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8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831" grpId="0"/>
      <p:bldP spid="778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181475" y="6115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205288" y="6262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5800" y="102767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err="1" smtClean="0"/>
              <a:t>CATegorical</a:t>
            </a:r>
            <a:r>
              <a:rPr lang="en-US" kern="0" dirty="0" smtClean="0"/>
              <a:t> variables</a:t>
            </a:r>
          </a:p>
          <a:p>
            <a:pPr eaLnBrk="1" hangingPunct="1"/>
            <a:endParaRPr lang="en-US" kern="0" dirty="0">
              <a:solidFill>
                <a:schemeClr val="tx1"/>
              </a:solidFill>
            </a:endParaRPr>
          </a:p>
          <a:p>
            <a:pPr eaLnBrk="1" hangingPunct="1"/>
            <a:r>
              <a:rPr lang="en-US" kern="0" dirty="0" smtClean="0">
                <a:solidFill>
                  <a:schemeClr val="tx1"/>
                </a:solidFill>
              </a:rPr>
              <a:t>                       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9408" y="2364861"/>
            <a:ext cx="2782332" cy="208674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33915" y="2394594"/>
            <a:ext cx="2748353" cy="206126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741" y="2051050"/>
            <a:ext cx="3314904" cy="2411232"/>
          </a:xfrm>
          <a:prstGeom prst="rect">
            <a:avLst/>
          </a:prstGeom>
        </p:spPr>
      </p:pic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685800" y="4799403"/>
            <a:ext cx="156390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/>
              <a:t>Gray</a:t>
            </a: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2977459" y="4789967"/>
            <a:ext cx="18125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/>
              <a:t>White</a:t>
            </a:r>
          </a:p>
        </p:txBody>
      </p:sp>
      <p:sp>
        <p:nvSpPr>
          <p:cNvPr id="15" name="Rectangle 4"/>
          <p:cNvSpPr txBox="1">
            <a:spLocks noChangeArrowheads="1"/>
          </p:cNvSpPr>
          <p:nvPr/>
        </p:nvSpPr>
        <p:spPr bwMode="auto">
          <a:xfrm>
            <a:off x="5943601" y="4799403"/>
            <a:ext cx="2094884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/>
              <a:t>Orange</a:t>
            </a:r>
          </a:p>
        </p:txBody>
      </p:sp>
    </p:spTree>
    <p:extLst>
      <p:ext uri="{BB962C8B-B14F-4D97-AF65-F5344CB8AC3E}">
        <p14:creationId xmlns:p14="http://schemas.microsoft.com/office/powerpoint/2010/main" val="68246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4181475" y="611505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4205288" y="6262688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endParaRPr lang="en-US"/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685800" y="102767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err="1" smtClean="0"/>
              <a:t>CATegorical</a:t>
            </a:r>
            <a:r>
              <a:rPr lang="en-US" kern="0" dirty="0" smtClean="0"/>
              <a:t> variables</a:t>
            </a:r>
          </a:p>
          <a:p>
            <a:pPr eaLnBrk="1" hangingPunct="1"/>
            <a:endParaRPr lang="en-US" kern="0" dirty="0">
              <a:solidFill>
                <a:schemeClr val="tx1"/>
              </a:solidFill>
            </a:endParaRPr>
          </a:p>
          <a:p>
            <a:pPr eaLnBrk="1" hangingPunct="1"/>
            <a:r>
              <a:rPr lang="en-US" kern="0" dirty="0" smtClean="0">
                <a:solidFill>
                  <a:schemeClr val="tx1"/>
                </a:solidFill>
              </a:rPr>
              <a:t>                         </a:t>
            </a:r>
          </a:p>
        </p:txBody>
      </p:sp>
      <p:sp>
        <p:nvSpPr>
          <p:cNvPr id="13" name="Rectangle 4"/>
          <p:cNvSpPr txBox="1">
            <a:spLocks noChangeArrowheads="1"/>
          </p:cNvSpPr>
          <p:nvPr/>
        </p:nvSpPr>
        <p:spPr bwMode="auto">
          <a:xfrm>
            <a:off x="685800" y="3657600"/>
            <a:ext cx="156390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/>
              <a:t>Male</a:t>
            </a:r>
          </a:p>
        </p:txBody>
      </p:sp>
      <p:sp>
        <p:nvSpPr>
          <p:cNvPr id="14" name="Rectangle 4"/>
          <p:cNvSpPr txBox="1">
            <a:spLocks noChangeArrowheads="1"/>
          </p:cNvSpPr>
          <p:nvPr/>
        </p:nvSpPr>
        <p:spPr bwMode="auto">
          <a:xfrm>
            <a:off x="2795129" y="3657600"/>
            <a:ext cx="181258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Californian FB" pitchFamily="18" charset="0"/>
              </a:defRPr>
            </a:lvl9pPr>
          </a:lstStyle>
          <a:p>
            <a:pPr eaLnBrk="1" hangingPunct="1"/>
            <a:r>
              <a:rPr lang="en-US" kern="0" dirty="0" smtClean="0"/>
              <a:t>Female</a:t>
            </a: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129" y="1735292"/>
            <a:ext cx="1776871" cy="20799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594" y="1752600"/>
            <a:ext cx="1986314" cy="209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3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">
      <a:dk1>
        <a:srgbClr val="000000"/>
      </a:dk1>
      <a:lt1>
        <a:srgbClr val="FFFFFF"/>
      </a:lt1>
      <a:dk2>
        <a:srgbClr val="006666"/>
      </a:dk2>
      <a:lt2>
        <a:srgbClr val="FFFF99"/>
      </a:lt2>
      <a:accent1>
        <a:srgbClr val="FF9900"/>
      </a:accent1>
      <a:accent2>
        <a:srgbClr val="00FFFF"/>
      </a:accent2>
      <a:accent3>
        <a:srgbClr val="AAB8B8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Default Design">
      <a:majorFont>
        <a:latin typeface="Californian FB"/>
        <a:ea typeface=""/>
        <a:cs typeface=""/>
      </a:majorFont>
      <a:minorFont>
        <a:latin typeface="Californian FB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6986</TotalTime>
  <Words>233</Words>
  <Application>Microsoft Office PowerPoint</Application>
  <PresentationFormat>On-screen Show (4:3)</PresentationFormat>
  <Paragraphs>109</Paragraphs>
  <Slides>28</Slides>
  <Notes>28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Default Design</vt:lpstr>
      <vt:lpstr>PowerPoint Presentation</vt:lpstr>
      <vt:lpstr>PowerPoint Presentation</vt:lpstr>
      <vt:lpstr>On</vt:lpstr>
      <vt:lpstr>On</vt:lpstr>
      <vt:lpstr>On</vt:lpstr>
      <vt:lpstr>The data ladder</vt:lpstr>
      <vt:lpstr>On</vt:lpstr>
      <vt:lpstr>PowerPoint Presentation</vt:lpstr>
      <vt:lpstr>PowerPoint Presentation</vt:lpstr>
      <vt:lpstr>PowerPoint Presentation</vt:lpstr>
      <vt:lpstr>Continuous</vt:lpstr>
      <vt:lpstr>Distribution</vt:lpstr>
      <vt:lpstr>Distribution</vt:lpstr>
      <vt:lpstr>Skewness</vt:lpstr>
      <vt:lpstr>Paired tests</vt:lpstr>
      <vt:lpstr>Correlation</vt:lpstr>
      <vt:lpstr>Regression: Dietary intake versus ammonia excretion</vt:lpstr>
      <vt:lpstr>52 percent of change in “output” can be explained by input</vt:lpstr>
      <vt:lpstr>Sampling</vt:lpstr>
      <vt:lpstr>Index</vt:lpstr>
      <vt:lpstr>Tips: Study</vt:lpstr>
      <vt:lpstr>Tips: Do your homework</vt:lpstr>
      <vt:lpstr>Tips: Examine your work closely</vt:lpstr>
      <vt:lpstr>Tips: Talk to experts</vt:lpstr>
      <vt:lpstr>Tips: Get plenty of food and rest</vt:lpstr>
      <vt:lpstr>Tips: Repeat your work</vt:lpstr>
      <vt:lpstr>But remember: You can do it</vt:lpstr>
      <vt:lpstr>Meow! </vt:lpstr>
    </vt:vector>
  </TitlesOfParts>
  <Company>TDMN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Jennifer Lafleur</dc:creator>
  <cp:lastModifiedBy>jlafleur</cp:lastModifiedBy>
  <cp:revision>132</cp:revision>
  <dcterms:created xsi:type="dcterms:W3CDTF">2006-03-05T20:54:24Z</dcterms:created>
  <dcterms:modified xsi:type="dcterms:W3CDTF">2016-03-09T15:09:13Z</dcterms:modified>
</cp:coreProperties>
</file>