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59"/>
  </p:notesMasterIdLst>
  <p:sldIdLst>
    <p:sldId id="404" r:id="rId2"/>
    <p:sldId id="517" r:id="rId3"/>
    <p:sldId id="476" r:id="rId4"/>
    <p:sldId id="475" r:id="rId5"/>
    <p:sldId id="477" r:id="rId6"/>
    <p:sldId id="494" r:id="rId7"/>
    <p:sldId id="465" r:id="rId8"/>
    <p:sldId id="429" r:id="rId9"/>
    <p:sldId id="486" r:id="rId10"/>
    <p:sldId id="468" r:id="rId11"/>
    <p:sldId id="478" r:id="rId12"/>
    <p:sldId id="485" r:id="rId13"/>
    <p:sldId id="515" r:id="rId14"/>
    <p:sldId id="488" r:id="rId15"/>
    <p:sldId id="501" r:id="rId16"/>
    <p:sldId id="506" r:id="rId17"/>
    <p:sldId id="370" r:id="rId18"/>
    <p:sldId id="490" r:id="rId19"/>
    <p:sldId id="493" r:id="rId20"/>
    <p:sldId id="520" r:id="rId21"/>
    <p:sldId id="472" r:id="rId22"/>
    <p:sldId id="473" r:id="rId23"/>
    <p:sldId id="487" r:id="rId24"/>
    <p:sldId id="474" r:id="rId25"/>
    <p:sldId id="467" r:id="rId26"/>
    <p:sldId id="519" r:id="rId27"/>
    <p:sldId id="483" r:id="rId28"/>
    <p:sldId id="489" r:id="rId29"/>
    <p:sldId id="484" r:id="rId30"/>
    <p:sldId id="418" r:id="rId31"/>
    <p:sldId id="480" r:id="rId32"/>
    <p:sldId id="482" r:id="rId33"/>
    <p:sldId id="505" r:id="rId34"/>
    <p:sldId id="492" r:id="rId35"/>
    <p:sldId id="479" r:id="rId36"/>
    <p:sldId id="496" r:id="rId37"/>
    <p:sldId id="497" r:id="rId38"/>
    <p:sldId id="495" r:id="rId39"/>
    <p:sldId id="498" r:id="rId40"/>
    <p:sldId id="499" r:id="rId41"/>
    <p:sldId id="500" r:id="rId42"/>
    <p:sldId id="521" r:id="rId43"/>
    <p:sldId id="502" r:id="rId44"/>
    <p:sldId id="503" r:id="rId45"/>
    <p:sldId id="507" r:id="rId46"/>
    <p:sldId id="508" r:id="rId47"/>
    <p:sldId id="509" r:id="rId48"/>
    <p:sldId id="510" r:id="rId49"/>
    <p:sldId id="512" r:id="rId50"/>
    <p:sldId id="504" r:id="rId51"/>
    <p:sldId id="514" r:id="rId52"/>
    <p:sldId id="511" r:id="rId53"/>
    <p:sldId id="516" r:id="rId54"/>
    <p:sldId id="491" r:id="rId55"/>
    <p:sldId id="440" r:id="rId56"/>
    <p:sldId id="481" r:id="rId57"/>
    <p:sldId id="51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624" autoAdjust="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3BEC046-97BD-4C96-8C50-845A3942C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66093F-E5FF-40A4-92BC-81BBEDCE1FCF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BD7A0-8CC0-40E1-9A52-6C90D67581C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CF5A8-E605-4371-A29F-1B8D90638443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42EB2-7545-47B6-90DF-5E38192F8819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74524-06FE-4E61-8D07-3B45AC5DF6E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DF111-89E6-492A-942E-839E21F0900A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417B9-A731-494C-94E3-3337A8D2F97C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417B9-A731-494C-94E3-3337A8D2F97C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8B762-BDFF-4D44-8D42-4E97D4D8F6E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FDC83-6A91-4A48-AB8F-5D61742A896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0596A-BC0E-47E5-A64D-12DE412EC2A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7A3FE-0EBA-41AD-90BB-1B6C09B8479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FDFD8-C03A-4A5E-ADA2-5B5B1A989A76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D3856-2206-42F7-87D9-AC2BC4A4132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02FC6-86E3-43E4-8ABA-E6905BBD449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165C5-D90A-475C-A6F6-2E6B9CBEA334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2B174-BC63-4EBC-810B-C278EBA2269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5C745-04DA-49D0-B037-57B86568A16C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6CE53-E03A-4DB6-9C7E-5216BFD809E9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A96E8-8138-4037-8539-991A51354520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A96E8-8138-4037-8539-991A51354520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7169C-015D-4C5F-9C72-4F852F9FFD6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6D277-C576-4BBD-8119-3599E97735A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BB0D1-4C24-4652-A499-11A565D3BD5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808 w 1429"/>
              <a:gd name="T1" fmla="*/ 283 h 1707"/>
              <a:gd name="T2" fmla="*/ 673 w 1429"/>
              <a:gd name="T3" fmla="*/ 252 h 1707"/>
              <a:gd name="T4" fmla="*/ 654 w 1429"/>
              <a:gd name="T5" fmla="*/ 0 h 1707"/>
              <a:gd name="T6" fmla="*/ 488 w 1429"/>
              <a:gd name="T7" fmla="*/ 13 h 1707"/>
              <a:gd name="T8" fmla="*/ 476 w 1429"/>
              <a:gd name="T9" fmla="*/ 252 h 1707"/>
              <a:gd name="T10" fmla="*/ 365 w 1429"/>
              <a:gd name="T11" fmla="*/ 290 h 1707"/>
              <a:gd name="T12" fmla="*/ 206 w 1429"/>
              <a:gd name="T13" fmla="*/ 86 h 1707"/>
              <a:gd name="T14" fmla="*/ 95 w 1429"/>
              <a:gd name="T15" fmla="*/ 148 h 1707"/>
              <a:gd name="T16" fmla="*/ 200 w 1429"/>
              <a:gd name="T17" fmla="*/ 376 h 1707"/>
              <a:gd name="T18" fmla="*/ 126 w 1429"/>
              <a:gd name="T19" fmla="*/ 450 h 1707"/>
              <a:gd name="T20" fmla="*/ 0 w 1429"/>
              <a:gd name="T21" fmla="*/ 423 h 1707"/>
              <a:gd name="T22" fmla="*/ 0 w 1429"/>
              <a:gd name="T23" fmla="*/ 1273 h 1707"/>
              <a:gd name="T24" fmla="*/ 101 w 1429"/>
              <a:gd name="T25" fmla="*/ 1226 h 1707"/>
              <a:gd name="T26" fmla="*/ 181 w 1429"/>
              <a:gd name="T27" fmla="*/ 1306 h 1707"/>
              <a:gd name="T28" fmla="*/ 70 w 1429"/>
              <a:gd name="T29" fmla="*/ 1509 h 1707"/>
              <a:gd name="T30" fmla="*/ 175 w 1429"/>
              <a:gd name="T31" fmla="*/ 1596 h 1707"/>
              <a:gd name="T32" fmla="*/ 365 w 1429"/>
              <a:gd name="T33" fmla="*/ 1411 h 1707"/>
              <a:gd name="T34" fmla="*/ 476 w 1429"/>
              <a:gd name="T35" fmla="*/ 1448 h 1707"/>
              <a:gd name="T36" fmla="*/ 501 w 1429"/>
              <a:gd name="T37" fmla="*/ 1700 h 1707"/>
              <a:gd name="T38" fmla="*/ 667 w 1429"/>
              <a:gd name="T39" fmla="*/ 1707 h 1707"/>
              <a:gd name="T40" fmla="*/ 685 w 1429"/>
              <a:gd name="T41" fmla="*/ 1442 h 1707"/>
              <a:gd name="T42" fmla="*/ 826 w 1429"/>
              <a:gd name="T43" fmla="*/ 1405 h 1707"/>
              <a:gd name="T44" fmla="*/ 993 w 1429"/>
              <a:gd name="T45" fmla="*/ 1590 h 1707"/>
              <a:gd name="T46" fmla="*/ 1103 w 1429"/>
              <a:gd name="T47" fmla="*/ 1522 h 1707"/>
              <a:gd name="T48" fmla="*/ 993 w 1429"/>
              <a:gd name="T49" fmla="*/ 1300 h 1707"/>
              <a:gd name="T50" fmla="*/ 1067 w 1429"/>
              <a:gd name="T51" fmla="*/ 1207 h 1707"/>
              <a:gd name="T52" fmla="*/ 1288 w 1429"/>
              <a:gd name="T53" fmla="*/ 1312 h 1707"/>
              <a:gd name="T54" fmla="*/ 1355 w 1429"/>
              <a:gd name="T55" fmla="*/ 1196 h 1707"/>
              <a:gd name="T56" fmla="*/ 1153 w 1429"/>
              <a:gd name="T57" fmla="*/ 1047 h 1707"/>
              <a:gd name="T58" fmla="*/ 1177 w 1429"/>
              <a:gd name="T59" fmla="*/ 918 h 1707"/>
              <a:gd name="T60" fmla="*/ 1429 w 1429"/>
              <a:gd name="T61" fmla="*/ 894 h 1707"/>
              <a:gd name="T62" fmla="*/ 1423 w 1429"/>
              <a:gd name="T63" fmla="*/ 764 h 1707"/>
              <a:gd name="T64" fmla="*/ 1171 w 1429"/>
              <a:gd name="T65" fmla="*/ 727 h 1707"/>
              <a:gd name="T66" fmla="*/ 1146 w 1429"/>
              <a:gd name="T67" fmla="*/ 629 h 1707"/>
              <a:gd name="T68" fmla="*/ 1349 w 1429"/>
              <a:gd name="T69" fmla="*/ 487 h 1707"/>
              <a:gd name="T70" fmla="*/ 1282 w 1429"/>
              <a:gd name="T71" fmla="*/ 370 h 1707"/>
              <a:gd name="T72" fmla="*/ 1054 w 1429"/>
              <a:gd name="T73" fmla="*/ 462 h 1707"/>
              <a:gd name="T74" fmla="*/ 980 w 1429"/>
              <a:gd name="T75" fmla="*/ 388 h 1707"/>
              <a:gd name="T76" fmla="*/ 1097 w 1429"/>
              <a:gd name="T77" fmla="*/ 173 h 1707"/>
              <a:gd name="T78" fmla="*/ 986 w 1429"/>
              <a:gd name="T79" fmla="*/ 105 h 1707"/>
              <a:gd name="T80" fmla="*/ 808 w 1429"/>
              <a:gd name="T81" fmla="*/ 283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335 w 528"/>
              <a:gd name="T1" fmla="*/ 56 h 496"/>
              <a:gd name="T2" fmla="*/ 293 w 528"/>
              <a:gd name="T3" fmla="*/ 46 h 496"/>
              <a:gd name="T4" fmla="*/ 288 w 528"/>
              <a:gd name="T5" fmla="*/ 0 h 496"/>
              <a:gd name="T6" fmla="*/ 238 w 528"/>
              <a:gd name="T7" fmla="*/ 0 h 496"/>
              <a:gd name="T8" fmla="*/ 232 w 528"/>
              <a:gd name="T9" fmla="*/ 46 h 496"/>
              <a:gd name="T10" fmla="*/ 198 w 528"/>
              <a:gd name="T11" fmla="*/ 58 h 496"/>
              <a:gd name="T12" fmla="*/ 146 w 528"/>
              <a:gd name="T13" fmla="*/ 0 h 496"/>
              <a:gd name="T14" fmla="*/ 114 w 528"/>
              <a:gd name="T15" fmla="*/ 14 h 496"/>
              <a:gd name="T16" fmla="*/ 147 w 528"/>
              <a:gd name="T17" fmla="*/ 84 h 496"/>
              <a:gd name="T18" fmla="*/ 124 w 528"/>
              <a:gd name="T19" fmla="*/ 107 h 496"/>
              <a:gd name="T20" fmla="*/ 50 w 528"/>
              <a:gd name="T21" fmla="*/ 81 h 496"/>
              <a:gd name="T22" fmla="*/ 32 w 528"/>
              <a:gd name="T23" fmla="*/ 109 h 496"/>
              <a:gd name="T24" fmla="*/ 90 w 528"/>
              <a:gd name="T25" fmla="*/ 159 h 496"/>
              <a:gd name="T26" fmla="*/ 80 w 528"/>
              <a:gd name="T27" fmla="*/ 197 h 496"/>
              <a:gd name="T28" fmla="*/ 2 w 528"/>
              <a:gd name="T29" fmla="*/ 202 h 496"/>
              <a:gd name="T30" fmla="*/ 0 w 528"/>
              <a:gd name="T31" fmla="*/ 244 h 496"/>
              <a:gd name="T32" fmla="*/ 80 w 528"/>
              <a:gd name="T33" fmla="*/ 256 h 496"/>
              <a:gd name="T34" fmla="*/ 88 w 528"/>
              <a:gd name="T35" fmla="*/ 292 h 496"/>
              <a:gd name="T36" fmla="*/ 29 w 528"/>
              <a:gd name="T37" fmla="*/ 345 h 496"/>
              <a:gd name="T38" fmla="*/ 50 w 528"/>
              <a:gd name="T39" fmla="*/ 378 h 496"/>
              <a:gd name="T40" fmla="*/ 116 w 528"/>
              <a:gd name="T41" fmla="*/ 347 h 496"/>
              <a:gd name="T42" fmla="*/ 141 w 528"/>
              <a:gd name="T43" fmla="*/ 372 h 496"/>
              <a:gd name="T44" fmla="*/ 107 w 528"/>
              <a:gd name="T45" fmla="*/ 435 h 496"/>
              <a:gd name="T46" fmla="*/ 139 w 528"/>
              <a:gd name="T47" fmla="*/ 462 h 496"/>
              <a:gd name="T48" fmla="*/ 198 w 528"/>
              <a:gd name="T49" fmla="*/ 404 h 496"/>
              <a:gd name="T50" fmla="*/ 232 w 528"/>
              <a:gd name="T51" fmla="*/ 416 h 496"/>
              <a:gd name="T52" fmla="*/ 240 w 528"/>
              <a:gd name="T53" fmla="*/ 494 h 496"/>
              <a:gd name="T54" fmla="*/ 292 w 528"/>
              <a:gd name="T55" fmla="*/ 496 h 496"/>
              <a:gd name="T56" fmla="*/ 297 w 528"/>
              <a:gd name="T57" fmla="*/ 414 h 496"/>
              <a:gd name="T58" fmla="*/ 341 w 528"/>
              <a:gd name="T59" fmla="*/ 403 h 496"/>
              <a:gd name="T60" fmla="*/ 393 w 528"/>
              <a:gd name="T61" fmla="*/ 460 h 496"/>
              <a:gd name="T62" fmla="*/ 427 w 528"/>
              <a:gd name="T63" fmla="*/ 439 h 496"/>
              <a:gd name="T64" fmla="*/ 393 w 528"/>
              <a:gd name="T65" fmla="*/ 370 h 496"/>
              <a:gd name="T66" fmla="*/ 416 w 528"/>
              <a:gd name="T67" fmla="*/ 341 h 496"/>
              <a:gd name="T68" fmla="*/ 484 w 528"/>
              <a:gd name="T69" fmla="*/ 374 h 496"/>
              <a:gd name="T70" fmla="*/ 505 w 528"/>
              <a:gd name="T71" fmla="*/ 338 h 496"/>
              <a:gd name="T72" fmla="*/ 442 w 528"/>
              <a:gd name="T73" fmla="*/ 292 h 496"/>
              <a:gd name="T74" fmla="*/ 450 w 528"/>
              <a:gd name="T75" fmla="*/ 252 h 496"/>
              <a:gd name="T76" fmla="*/ 528 w 528"/>
              <a:gd name="T77" fmla="*/ 244 h 496"/>
              <a:gd name="T78" fmla="*/ 526 w 528"/>
              <a:gd name="T79" fmla="*/ 204 h 496"/>
              <a:gd name="T80" fmla="*/ 448 w 528"/>
              <a:gd name="T81" fmla="*/ 193 h 496"/>
              <a:gd name="T82" fmla="*/ 440 w 528"/>
              <a:gd name="T83" fmla="*/ 162 h 496"/>
              <a:gd name="T84" fmla="*/ 503 w 528"/>
              <a:gd name="T85" fmla="*/ 119 h 496"/>
              <a:gd name="T86" fmla="*/ 482 w 528"/>
              <a:gd name="T87" fmla="*/ 82 h 496"/>
              <a:gd name="T88" fmla="*/ 412 w 528"/>
              <a:gd name="T89" fmla="*/ 111 h 496"/>
              <a:gd name="T90" fmla="*/ 389 w 528"/>
              <a:gd name="T91" fmla="*/ 88 h 496"/>
              <a:gd name="T92" fmla="*/ 425 w 528"/>
              <a:gd name="T93" fmla="*/ 21 h 496"/>
              <a:gd name="T94" fmla="*/ 391 w 528"/>
              <a:gd name="T95" fmla="*/ 0 h 496"/>
              <a:gd name="T96" fmla="*/ 335 w 528"/>
              <a:gd name="T97" fmla="*/ 5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1368 w 2153"/>
              <a:gd name="T1" fmla="*/ 358 h 1321"/>
              <a:gd name="T2" fmla="*/ 1197 w 2153"/>
              <a:gd name="T3" fmla="*/ 318 h 1321"/>
              <a:gd name="T4" fmla="*/ 1173 w 2153"/>
              <a:gd name="T5" fmla="*/ 0 h 1321"/>
              <a:gd name="T6" fmla="*/ 964 w 2153"/>
              <a:gd name="T7" fmla="*/ 16 h 1321"/>
              <a:gd name="T8" fmla="*/ 948 w 2153"/>
              <a:gd name="T9" fmla="*/ 318 h 1321"/>
              <a:gd name="T10" fmla="*/ 808 w 2153"/>
              <a:gd name="T11" fmla="*/ 366 h 1321"/>
              <a:gd name="T12" fmla="*/ 606 w 2153"/>
              <a:gd name="T13" fmla="*/ 109 h 1321"/>
              <a:gd name="T14" fmla="*/ 467 w 2153"/>
              <a:gd name="T15" fmla="*/ 187 h 1321"/>
              <a:gd name="T16" fmla="*/ 599 w 2153"/>
              <a:gd name="T17" fmla="*/ 474 h 1321"/>
              <a:gd name="T18" fmla="*/ 506 w 2153"/>
              <a:gd name="T19" fmla="*/ 568 h 1321"/>
              <a:gd name="T20" fmla="*/ 202 w 2153"/>
              <a:gd name="T21" fmla="*/ 459 h 1321"/>
              <a:gd name="T22" fmla="*/ 132 w 2153"/>
              <a:gd name="T23" fmla="*/ 576 h 1321"/>
              <a:gd name="T24" fmla="*/ 365 w 2153"/>
              <a:gd name="T25" fmla="*/ 778 h 1321"/>
              <a:gd name="T26" fmla="*/ 327 w 2153"/>
              <a:gd name="T27" fmla="*/ 933 h 1321"/>
              <a:gd name="T28" fmla="*/ 7 w 2153"/>
              <a:gd name="T29" fmla="*/ 956 h 1321"/>
              <a:gd name="T30" fmla="*/ 0 w 2153"/>
              <a:gd name="T31" fmla="*/ 1128 h 1321"/>
              <a:gd name="T32" fmla="*/ 327 w 2153"/>
              <a:gd name="T33" fmla="*/ 1174 h 1321"/>
              <a:gd name="T34" fmla="*/ 358 w 2153"/>
              <a:gd name="T35" fmla="*/ 1321 h 1321"/>
              <a:gd name="T36" fmla="*/ 1804 w 2153"/>
              <a:gd name="T37" fmla="*/ 1321 h 1321"/>
              <a:gd name="T38" fmla="*/ 1835 w 2153"/>
              <a:gd name="T39" fmla="*/ 1158 h 1321"/>
              <a:gd name="T40" fmla="*/ 2153 w 2153"/>
              <a:gd name="T41" fmla="*/ 1128 h 1321"/>
              <a:gd name="T42" fmla="*/ 2146 w 2153"/>
              <a:gd name="T43" fmla="*/ 964 h 1321"/>
              <a:gd name="T44" fmla="*/ 1827 w 2153"/>
              <a:gd name="T45" fmla="*/ 917 h 1321"/>
              <a:gd name="T46" fmla="*/ 1795 w 2153"/>
              <a:gd name="T47" fmla="*/ 793 h 1321"/>
              <a:gd name="T48" fmla="*/ 2052 w 2153"/>
              <a:gd name="T49" fmla="*/ 615 h 1321"/>
              <a:gd name="T50" fmla="*/ 1967 w 2153"/>
              <a:gd name="T51" fmla="*/ 467 h 1321"/>
              <a:gd name="T52" fmla="*/ 1679 w 2153"/>
              <a:gd name="T53" fmla="*/ 583 h 1321"/>
              <a:gd name="T54" fmla="*/ 1586 w 2153"/>
              <a:gd name="T55" fmla="*/ 490 h 1321"/>
              <a:gd name="T56" fmla="*/ 1733 w 2153"/>
              <a:gd name="T57" fmla="*/ 218 h 1321"/>
              <a:gd name="T58" fmla="*/ 1593 w 2153"/>
              <a:gd name="T59" fmla="*/ 132 h 1321"/>
              <a:gd name="T60" fmla="*/ 1368 w 2153"/>
              <a:gd name="T61" fmla="*/ 358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69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D48C712-624D-4E83-9AC7-B19F06F0739E}" type="datetime12">
              <a:rPr lang="en-US"/>
              <a:pPr>
                <a:defRPr/>
              </a:pPr>
              <a:t>10:18 PM</a:t>
            </a:fld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C701A05-1D03-495C-91FA-9CA1C3305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304800"/>
            <a:ext cx="17716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625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uckrock.com/foi/view/somerville-ma/referrals-of-arrestees-to-ice-by-local-police/212/#16516-somerville-police-department-incident-report-on-sergio-dasilva" TargetMode="External"/><Relationship Id="rId5" Type="http://schemas.openxmlformats.org/officeDocument/2006/relationships/hyperlink" Target="http://www.muckrock.com/foi/view/somerville-ma/referrals-of-arrestees-to-ice-by-local-police/212/#16512-somerville-police-department-incident-report-on-marco-ruano" TargetMode="External"/><Relationship Id="rId4" Type="http://schemas.openxmlformats.org/officeDocument/2006/relationships/hyperlink" Target="http://www.muckrock.com/foi/view/somerville-ma/referrals-of-arrestees-to-ice-by-local-police/212/#16507-somerville-police-department-incident-report-on-maria-elaine-macedo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e.org/extraextra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jenster.com/nicar1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/>
          <p:cNvSpPr txBox="1">
            <a:spLocks noChangeArrowheads="1"/>
          </p:cNvSpPr>
          <p:nvPr/>
        </p:nvSpPr>
        <p:spPr bwMode="auto">
          <a:xfrm>
            <a:off x="2836863" y="533400"/>
            <a:ext cx="5867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/>
              <a:t>50 Ideas in 50 minutes</a:t>
            </a:r>
            <a:endParaRPr lang="en-US" sz="3600"/>
          </a:p>
          <a:p>
            <a:pPr algn="ctr" eaLnBrk="0" hangingPunct="0">
              <a:spcBef>
                <a:spcPct val="50000"/>
              </a:spcBef>
            </a:pPr>
            <a:endParaRPr lang="en-US" sz="3600">
              <a:latin typeface="Times New Roman" pitchFamily="18" charset="0"/>
            </a:endParaRPr>
          </a:p>
          <a:p>
            <a:pPr algn="ctr" eaLnBrk="0" hangingPunct="0"/>
            <a:endParaRPr lang="en-US" sz="3200">
              <a:latin typeface="Times New Roman" pitchFamily="18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533400" y="5862638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EA1C0464-2D92-4F92-AAB9-6B97FC317DE5}" type="datetime12">
              <a:rPr lang="en-US"/>
              <a:pPr/>
              <a:t>10:18 PM</a:t>
            </a:fld>
            <a:endParaRPr lang="en-US"/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52400"/>
            <a:ext cx="26765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Text Box 1026"/>
          <p:cNvSpPr txBox="1">
            <a:spLocks noChangeArrowheads="1"/>
          </p:cNvSpPr>
          <p:nvPr/>
        </p:nvSpPr>
        <p:spPr bwMode="auto">
          <a:xfrm>
            <a:off x="2119313" y="2741613"/>
            <a:ext cx="70104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/>
              <a:t>NICAR 2011</a:t>
            </a:r>
          </a:p>
          <a:p>
            <a:pPr algn="ctr" eaLnBrk="0" hangingPunct="0"/>
            <a:endParaRPr lang="en-US" sz="1000"/>
          </a:p>
          <a:p>
            <a:pPr algn="ctr" eaLnBrk="0" hangingPunct="0"/>
            <a:r>
              <a:rPr lang="en-US"/>
              <a:t>Jo Craven McGinty, The New York Times</a:t>
            </a:r>
          </a:p>
          <a:p>
            <a:pPr algn="ctr" eaLnBrk="0" hangingPunct="0"/>
            <a:r>
              <a:rPr lang="en-US"/>
              <a:t>Jennifer LaFleur, ProPublica</a:t>
            </a:r>
          </a:p>
          <a:p>
            <a:pPr algn="ctr" eaLnBrk="0" hangingPunct="0"/>
            <a:endParaRPr lang="en-US" sz="32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73056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685" y="2057400"/>
            <a:ext cx="884872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EPA and state data on hazardous chemical locations</a:t>
            </a:r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 Dallas County has 900+ sites that store hazardous chemicals</a:t>
            </a:r>
            <a:endParaRPr lang="en-US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8600" y="4572000"/>
            <a:ext cx="86772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Four decades of census data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“Over the past four decades, the state has come to depend on immigrant brains and brawn to an extent unmatched by any other state and almost any developed country.”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400050"/>
            <a:ext cx="22002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3675" y="323850"/>
            <a:ext cx="62579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314325" y="2362200"/>
            <a:ext cx="1365250" cy="1389063"/>
            <a:chOff x="7321148" y="2209800"/>
            <a:chExt cx="1365652" cy="1388476"/>
          </a:xfrm>
        </p:grpSpPr>
        <p:pic>
          <p:nvPicPr>
            <p:cNvPr id="174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21148" y="2209800"/>
              <a:ext cx="1365652" cy="136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415" name="TextBox 8"/>
            <p:cNvSpPr txBox="1">
              <a:spLocks noChangeArrowheads="1"/>
            </p:cNvSpPr>
            <p:nvPr/>
          </p:nvSpPr>
          <p:spPr bwMode="auto">
            <a:xfrm>
              <a:off x="7391400" y="3259722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</a:rPr>
                <a:t>Meyer winner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400800" y="990600"/>
            <a:ext cx="2514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Census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“Fueled by the dismal economy and high unemployment, more Americans…are doubling up”</a:t>
            </a:r>
            <a:endParaRPr lang="en-US" u="sng" dirty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57250"/>
            <a:ext cx="574675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77813"/>
            <a:ext cx="6400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20000" y="60960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8B7F8FD1-E2C8-419C-88C8-F4E9082AA9B5}" type="datetime12">
              <a:rPr lang="en-US"/>
              <a:pPr/>
              <a:t>10:18 PM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 l="12340" t="14530" r="36859" b="10826"/>
          <a:stretch>
            <a:fillRect/>
          </a:stretch>
        </p:blipFill>
        <p:spPr bwMode="auto">
          <a:xfrm>
            <a:off x="304800" y="1447800"/>
            <a:ext cx="5486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4" cstate="print"/>
          <a:srcRect l="20192" t="28490" r="58013" b="64957"/>
          <a:stretch>
            <a:fillRect/>
          </a:stretch>
        </p:blipFill>
        <p:spPr bwMode="auto">
          <a:xfrm>
            <a:off x="304800" y="1152525"/>
            <a:ext cx="1295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67400" y="1752600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In-house survey for Best Places led to this</a:t>
            </a:r>
          </a:p>
          <a:p>
            <a:endParaRPr lang="en-US" dirty="0" smtClean="0"/>
          </a:p>
          <a:p>
            <a:r>
              <a:rPr lang="en-US" dirty="0" smtClean="0"/>
              <a:t>Findings: Safe neighborhoods, quality public schools, living close to downtown and having a variety of municipal recreation facilities are more important  to residents than low taxes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876800" y="1066800"/>
            <a:ext cx="3962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 smtClean="0"/>
              <a:t>Medicaid nursing home survey data and finance data, housing data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“…</a:t>
            </a:r>
            <a:r>
              <a:rPr lang="en-US" dirty="0" smtClean="0"/>
              <a:t>a </a:t>
            </a:r>
            <a:r>
              <a:rPr lang="en-US" dirty="0"/>
              <a:t>shortage of places for the disabled to live outside a nursing home and regulations that critics say make it hard to qualify for home services mean many who want out continue to receive expensive nursing care</a:t>
            </a:r>
            <a:r>
              <a:rPr lang="en-US" dirty="0" smtClean="0"/>
              <a:t>.”</a:t>
            </a:r>
            <a:endParaRPr lang="en-US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9528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154"/>
            <a:ext cx="3048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-northjersey-com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609600"/>
            <a:ext cx="4689551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3201412"/>
            <a:ext cx="312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Census Data</a:t>
            </a:r>
          </a:p>
          <a:p>
            <a:endParaRPr lang="en-US" dirty="0"/>
          </a:p>
          <a:p>
            <a:r>
              <a:rPr lang="en-US" dirty="0" smtClean="0"/>
              <a:t>Findings:  African-Americans are leaving black enclaves in the Northeast to move South to places that generations before them had fled.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places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28600"/>
            <a:ext cx="2649927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1952685"/>
            <a:ext cx="411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18 custom-created categories</a:t>
            </a:r>
          </a:p>
          <a:p>
            <a:endParaRPr lang="en-US" dirty="0"/>
          </a:p>
          <a:p>
            <a:r>
              <a:rPr lang="en-US" dirty="0" smtClean="0"/>
              <a:t>Findings: </a:t>
            </a:r>
            <a:r>
              <a:rPr lang="en-US" dirty="0"/>
              <a:t>Tired of lists telling us which places rank as the best, based on someone </a:t>
            </a:r>
            <a:r>
              <a:rPr lang="en-US" dirty="0" smtClean="0"/>
              <a:t>else’s </a:t>
            </a:r>
            <a:r>
              <a:rPr lang="en-US" dirty="0"/>
              <a:t>criteria, </a:t>
            </a:r>
            <a:r>
              <a:rPr lang="en-US" dirty="0" smtClean="0"/>
              <a:t>Rich </a:t>
            </a:r>
            <a:r>
              <a:rPr lang="en-US" dirty="0" err="1" smtClean="0"/>
              <a:t>Exner</a:t>
            </a:r>
            <a:r>
              <a:rPr lang="en-US" dirty="0" smtClean="0"/>
              <a:t> of the P-D came </a:t>
            </a:r>
            <a:r>
              <a:rPr lang="en-US" dirty="0"/>
              <a:t>up with </a:t>
            </a:r>
            <a:r>
              <a:rPr lang="en-US" dirty="0" smtClean="0"/>
              <a:t>individualized rankings: Readers could go </a:t>
            </a:r>
            <a:r>
              <a:rPr lang="en-US" dirty="0"/>
              <a:t>online to pick what's important to them among 18 categories </a:t>
            </a:r>
            <a:r>
              <a:rPr lang="en-US" dirty="0" smtClean="0"/>
              <a:t>he created to get </a:t>
            </a:r>
            <a:r>
              <a:rPr lang="en-US" dirty="0"/>
              <a:t>a customized ranking from 1 to 100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20192" t="28490" r="58013" b="64957"/>
          <a:stretch>
            <a:fillRect/>
          </a:stretch>
        </p:blipFill>
        <p:spPr bwMode="auto">
          <a:xfrm>
            <a:off x="4114800" y="1752600"/>
            <a:ext cx="1295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41624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7881938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362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Dam inspection data from Texas and federal government</a:t>
            </a:r>
          </a:p>
          <a:p>
            <a:endParaRPr lang="en-US" dirty="0"/>
          </a:p>
          <a:p>
            <a:r>
              <a:rPr lang="en-US" u="sng" dirty="0"/>
              <a:t>Findings: </a:t>
            </a:r>
            <a:r>
              <a:rPr lang="en-US" dirty="0"/>
              <a:t>Dam records had not been updated to account for population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1722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E062DF6D-64BA-4633-A9D4-79AB4BAB42F9}" type="datetime12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10:18 PM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248400" y="685800"/>
            <a:ext cx="2743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Federal stimulus spending data and bridge inspection data</a:t>
            </a:r>
          </a:p>
          <a:p>
            <a:endParaRPr lang="en-US" u="sng" dirty="0"/>
          </a:p>
          <a:p>
            <a:r>
              <a:rPr lang="en-US" u="sng" dirty="0"/>
              <a:t>Findings:</a:t>
            </a:r>
            <a:r>
              <a:rPr lang="en-US" dirty="0"/>
              <a:t> Stimulus money was going to fix bridges that were already in good shape and leaving out many that </a:t>
            </a:r>
            <a:r>
              <a:rPr lang="en-US" dirty="0" smtClean="0"/>
              <a:t>needed </a:t>
            </a:r>
            <a:r>
              <a:rPr lang="en-US" dirty="0"/>
              <a:t>repair.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5605463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7247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572000"/>
            <a:ext cx="7934325" cy="1899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1026"/>
          <p:cNvSpPr txBox="1">
            <a:spLocks noChangeArrowheads="1"/>
          </p:cNvSpPr>
          <p:nvPr/>
        </p:nvSpPr>
        <p:spPr bwMode="auto">
          <a:xfrm>
            <a:off x="1181100" y="1587451"/>
            <a:ext cx="7010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smtClean="0"/>
              <a:t>This is in no way a comprehensive list. </a:t>
            </a:r>
          </a:p>
          <a:p>
            <a:pPr algn="ctr" eaLnBrk="0" hangingPunct="0"/>
            <a:r>
              <a:rPr lang="en-US" sz="2800" dirty="0" smtClean="0"/>
              <a:t>The presenters you are about to see chose examples to give you a variety of media outlets, outlet size and subject matter.</a:t>
            </a:r>
            <a:endParaRPr lang="en-US" dirty="0"/>
          </a:p>
          <a:p>
            <a:pPr algn="ctr" eaLnBrk="0" hangingPunct="0"/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8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6172200" y="1752600"/>
            <a:ext cx="26574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/>
              <a:t>California Health Dept. data, Medicare billing data</a:t>
            </a:r>
          </a:p>
          <a:p>
            <a:endParaRPr lang="en-US" dirty="0"/>
          </a:p>
          <a:p>
            <a:r>
              <a:rPr lang="en-US" dirty="0"/>
              <a:t>Findings: Some hospitals had “alarming rates of a Third World nutritional disorder among its Medicare patients.”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3850"/>
            <a:ext cx="5735638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323850"/>
            <a:ext cx="2847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7421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53340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019800" y="609600"/>
            <a:ext cx="2362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 </a:t>
            </a:r>
            <a:r>
              <a:rPr lang="en-US" dirty="0"/>
              <a:t>Medicaid outcomes data for dialysis facilities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A CMS online tool did not tell the whole story about facilities.  In some counties the gap in measures, such as survival rate were vast.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371600"/>
            <a:ext cx="6400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6771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381000" y="4267200"/>
            <a:ext cx="830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Physician payment data scraped from pharmaceutical company Web sites</a:t>
            </a:r>
          </a:p>
          <a:p>
            <a:endParaRPr lang="en-US" u="sng" dirty="0"/>
          </a:p>
          <a:p>
            <a:r>
              <a:rPr lang="en-US" u="sng" dirty="0"/>
              <a:t>Findings:</a:t>
            </a:r>
            <a:r>
              <a:rPr lang="en-US" dirty="0"/>
              <a:t> The data lead to several stories including how some paid doctors had blemished records and universities were not enforcing policies about physician payments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Washington Health Department data</a:t>
            </a:r>
          </a:p>
          <a:p>
            <a:r>
              <a:rPr lang="en-US" u="sng" dirty="0"/>
              <a:t>Findings:</a:t>
            </a:r>
            <a:r>
              <a:rPr lang="en-US" dirty="0"/>
              <a:t> “MRSA has been quietly killing in hospitals for decades.” But no one had tracked it until this story.</a:t>
            </a:r>
            <a:endParaRPr lang="en-US" u="sng" dirty="0"/>
          </a:p>
        </p:txBody>
      </p:sp>
      <p:grpSp>
        <p:nvGrpSpPr>
          <p:cNvPr id="23555" name="Group 5"/>
          <p:cNvGrpSpPr>
            <a:grpSpLocks/>
          </p:cNvGrpSpPr>
          <p:nvPr/>
        </p:nvGrpSpPr>
        <p:grpSpPr bwMode="auto">
          <a:xfrm>
            <a:off x="6942138" y="2000250"/>
            <a:ext cx="1365250" cy="1387475"/>
            <a:chOff x="7321148" y="2209800"/>
            <a:chExt cx="1365652" cy="1388476"/>
          </a:xfrm>
        </p:grpSpPr>
        <p:pic>
          <p:nvPicPr>
            <p:cNvPr id="2355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21148" y="2209800"/>
              <a:ext cx="1365652" cy="136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558" name="TextBox 7"/>
            <p:cNvSpPr txBox="1">
              <a:spLocks noChangeArrowheads="1"/>
            </p:cNvSpPr>
            <p:nvPr/>
          </p:nvSpPr>
          <p:spPr bwMode="auto">
            <a:xfrm>
              <a:off x="7391400" y="3259722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</a:rPr>
                <a:t>Meyer winner</a:t>
              </a:r>
            </a:p>
          </p:txBody>
        </p:sp>
      </p:grp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7338"/>
            <a:ext cx="48768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257800" y="3657600"/>
            <a:ext cx="3429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Loan details, foreclosure information and bankruptcy filings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Loans leading to foreclosure didn’t always follow conventional wisdom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53988"/>
            <a:ext cx="49434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762000"/>
            <a:ext cx="3459163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53988"/>
            <a:ext cx="21764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63905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00023"/>
            <a:ext cx="5400675" cy="29622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2105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39" y="2658015"/>
            <a:ext cx="6929635" cy="38951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07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57200" y="5048250"/>
            <a:ext cx="6172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Databases built from documents showing information about charities</a:t>
            </a:r>
          </a:p>
          <a:p>
            <a:endParaRPr lang="en-US" u="sng" dirty="0"/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304800"/>
            <a:ext cx="24479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4300" y="330200"/>
            <a:ext cx="6489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086100"/>
            <a:ext cx="5638800" cy="133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66713" y="1600200"/>
            <a:ext cx="275748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Analysis of nearly 24,000 Wisconsin lawyers against state and federal court records</a:t>
            </a:r>
          </a:p>
          <a:p>
            <a:endParaRPr lang="en-US" u="sng" dirty="0"/>
          </a:p>
          <a:p>
            <a:r>
              <a:rPr lang="en-US" u="sng" dirty="0"/>
              <a:t>Findings:</a:t>
            </a:r>
            <a:r>
              <a:rPr lang="en-US" dirty="0"/>
              <a:t> “…lawyers who are convicted of crimes are then subjected to a slow-moving disciplinary system that operates largely behind closed doors</a:t>
            </a:r>
            <a:r>
              <a:rPr lang="en-US" dirty="0" smtClean="0"/>
              <a:t>.”</a:t>
            </a:r>
            <a:endParaRPr lang="en-US" u="sng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1000"/>
            <a:ext cx="52959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20000" y="60960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8B7F8FD1-E2C8-419C-88C8-F4E9082AA9B5}" type="datetime12">
              <a:rPr lang="en-US">
                <a:solidFill>
                  <a:srgbClr val="FF0000"/>
                </a:solidFill>
              </a:rPr>
              <a:pPr/>
              <a:t>10:18 PM</a:t>
            </a:fld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28600" y="1858963"/>
            <a:ext cx="4419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Wisconsin State Department of Health Data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The state’s suicide rate continues to rise, exceeds those of neighboring states and has remained higher than the national rate for about a decade.</a:t>
            </a:r>
          </a:p>
          <a:p>
            <a:endParaRPr lang="en-US" u="sng" dirty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33400"/>
            <a:ext cx="38671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3400"/>
            <a:ext cx="4419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1000" y="4953000"/>
            <a:ext cx="830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Dept. of Ed data and surveys of campus crisis clinics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Many campuses had lax enforcement and reporting loop holes mean problems go unchecked.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662940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364" name="Group 7"/>
          <p:cNvGrpSpPr>
            <a:grpSpLocks/>
          </p:cNvGrpSpPr>
          <p:nvPr/>
        </p:nvGrpSpPr>
        <p:grpSpPr bwMode="auto">
          <a:xfrm>
            <a:off x="7473950" y="2362200"/>
            <a:ext cx="1365250" cy="1389063"/>
            <a:chOff x="7321148" y="2209800"/>
            <a:chExt cx="1365652" cy="1388476"/>
          </a:xfrm>
        </p:grpSpPr>
        <p:pic>
          <p:nvPicPr>
            <p:cNvPr id="1536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21148" y="2209800"/>
              <a:ext cx="1365652" cy="136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366" name="TextBox 9"/>
            <p:cNvSpPr txBox="1">
              <a:spLocks noChangeArrowheads="1"/>
            </p:cNvSpPr>
            <p:nvPr/>
          </p:nvSpPr>
          <p:spPr bwMode="auto">
            <a:xfrm>
              <a:off x="7391400" y="3259722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</a:rPr>
                <a:t>Meyer winner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606742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6705600" y="360363"/>
            <a:ext cx="2133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Youth prison workers, criminal convictions and grievance data</a:t>
            </a:r>
          </a:p>
          <a:p>
            <a:pPr eaLnBrk="0" hangingPunct="0"/>
            <a:endParaRPr lang="en-US" u="sng" dirty="0"/>
          </a:p>
          <a:p>
            <a:pPr eaLnBrk="0" hangingPunct="0"/>
            <a:r>
              <a:rPr lang="en-US" u="sng" dirty="0"/>
              <a:t>Findings:</a:t>
            </a:r>
            <a:r>
              <a:rPr lang="en-US" dirty="0"/>
              <a:t> Employees with criminal backgrounds were more likely to be accused of abusing inmates.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7086600" y="58674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EDCD3032-50CC-4DF7-8ABE-8F724F0A10E0}" type="datetime12">
              <a:rPr lang="en-US"/>
              <a:pPr/>
              <a:t>10:18 PM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4800" y="5105400"/>
            <a:ext cx="81327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 </a:t>
            </a:r>
            <a:r>
              <a:rPr lang="en-US" dirty="0" smtClean="0"/>
              <a:t> </a:t>
            </a:r>
            <a:r>
              <a:rPr lang="en-US" dirty="0"/>
              <a:t>Illinois health data, police data</a:t>
            </a:r>
          </a:p>
          <a:p>
            <a:r>
              <a:rPr lang="en-US" u="sng" dirty="0"/>
              <a:t>Findings:  D</a:t>
            </a:r>
            <a:r>
              <a:rPr lang="en-US" dirty="0"/>
              <a:t>angerous systemic failed to protect elderly patients in Illinois nursing homes that also house mentally ill younger residents, including murderers, sex offenders, and armed robbers. </a:t>
            </a:r>
          </a:p>
        </p:txBody>
      </p:sp>
      <p:pic>
        <p:nvPicPr>
          <p:cNvPr id="2662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59912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00050"/>
            <a:ext cx="2600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629" name="Group 26"/>
          <p:cNvGrpSpPr>
            <a:grpSpLocks/>
          </p:cNvGrpSpPr>
          <p:nvPr/>
        </p:nvGrpSpPr>
        <p:grpSpPr bwMode="auto">
          <a:xfrm>
            <a:off x="6942138" y="2000250"/>
            <a:ext cx="1365250" cy="1387475"/>
            <a:chOff x="7321148" y="2209800"/>
            <a:chExt cx="1365652" cy="1388476"/>
          </a:xfrm>
        </p:grpSpPr>
        <p:pic>
          <p:nvPicPr>
            <p:cNvPr id="2663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21148" y="2209800"/>
              <a:ext cx="1365652" cy="136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631" name="TextBox 28"/>
            <p:cNvSpPr txBox="1">
              <a:spLocks noChangeArrowheads="1"/>
            </p:cNvSpPr>
            <p:nvPr/>
          </p:nvSpPr>
          <p:spPr bwMode="auto">
            <a:xfrm>
              <a:off x="7391400" y="3259722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</a:rPr>
                <a:t>Meyer winner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04800" y="5265738"/>
            <a:ext cx="81327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 </a:t>
            </a:r>
            <a:r>
              <a:rPr lang="en-US" dirty="0" smtClean="0"/>
              <a:t> </a:t>
            </a:r>
            <a:r>
              <a:rPr lang="en-US" dirty="0"/>
              <a:t>State police data, court records</a:t>
            </a:r>
          </a:p>
          <a:p>
            <a:r>
              <a:rPr lang="en-US" u="sng" dirty="0"/>
              <a:t>Findings:   </a:t>
            </a:r>
            <a:r>
              <a:rPr lang="en-US" dirty="0"/>
              <a:t>Special rules allow speeders to keep tickets off their records</a:t>
            </a:r>
          </a:p>
        </p:txBody>
      </p:sp>
      <p:pic>
        <p:nvPicPr>
          <p:cNvPr id="2765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04800"/>
            <a:ext cx="2600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266700"/>
            <a:ext cx="5943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343025"/>
            <a:ext cx="36576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6638" y="2682875"/>
            <a:ext cx="4265612" cy="241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-muckrock-com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05675"/>
            <a:ext cx="4879127" cy="5046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495485"/>
            <a:ext cx="29664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ICE referrals</a:t>
            </a:r>
          </a:p>
          <a:p>
            <a:endParaRPr lang="en-US" dirty="0"/>
          </a:p>
          <a:p>
            <a:r>
              <a:rPr lang="en-US" dirty="0" smtClean="0"/>
              <a:t>Findings: Somerville </a:t>
            </a:r>
            <a:r>
              <a:rPr lang="en-US" dirty="0"/>
              <a:t>p</a:t>
            </a:r>
            <a:r>
              <a:rPr lang="en-US" dirty="0" smtClean="0"/>
              <a:t>olice referred nine individuals to federal immigration officials between January 2009 and April 2010 for </a:t>
            </a:r>
            <a:r>
              <a:rPr lang="en-US" dirty="0"/>
              <a:t>offenses ranging from </a:t>
            </a:r>
            <a:r>
              <a:rPr lang="en-US" dirty="0">
                <a:hlinkClick r:id="rId4"/>
              </a:rPr>
              <a:t>prostitution</a:t>
            </a:r>
            <a:r>
              <a:rPr lang="en-US" dirty="0"/>
              <a:t> to </a:t>
            </a:r>
            <a:r>
              <a:rPr lang="en-US" dirty="0">
                <a:hlinkClick r:id="rId5"/>
              </a:rPr>
              <a:t>narcotics trafficking</a:t>
            </a:r>
            <a:r>
              <a:rPr lang="en-US" dirty="0"/>
              <a:t> to </a:t>
            </a:r>
            <a:r>
              <a:rPr lang="en-US" dirty="0">
                <a:hlinkClick r:id="rId6"/>
              </a:rPr>
              <a:t>possession of stolen property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247650"/>
            <a:ext cx="53149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6913" y="1143000"/>
            <a:ext cx="37226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03188"/>
            <a:ext cx="1752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71450" y="5105400"/>
            <a:ext cx="88201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Source: Food stamp sales</a:t>
            </a:r>
          </a:p>
          <a:p>
            <a:r>
              <a:rPr lang="en-US" dirty="0" smtClean="0"/>
              <a:t>Findings: Areas </a:t>
            </a:r>
            <a:r>
              <a:rPr lang="en-US" dirty="0"/>
              <a:t>where people using food stamps have little or no access to full-service grocery stores…Liquor stores, gas stations and dollar stores make up 30 percent of food-stamp sales in Chicago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400800" y="1828800"/>
            <a:ext cx="25050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NHTSA complaint </a:t>
            </a:r>
            <a:r>
              <a:rPr lang="en-US" dirty="0" err="1"/>
              <a:t>dataa</a:t>
            </a:r>
            <a:endParaRPr lang="en-US" dirty="0"/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“…unintended acceleration has been a problem across the auto industry.”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522288"/>
            <a:ext cx="6027737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100" y="522288"/>
            <a:ext cx="1447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yo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000" y="304800"/>
            <a:ext cx="3746400" cy="2746800"/>
          </a:xfrm>
          <a:prstGeom prst="rect">
            <a:avLst/>
          </a:prstGeom>
        </p:spPr>
      </p:pic>
      <p:pic>
        <p:nvPicPr>
          <p:cNvPr id="3" name="Picture 2" descr="Toyot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554261"/>
            <a:ext cx="3718122" cy="4160739"/>
          </a:xfrm>
          <a:prstGeom prst="rect">
            <a:avLst/>
          </a:prstGeom>
        </p:spPr>
      </p:pic>
      <p:pic>
        <p:nvPicPr>
          <p:cNvPr id="4" name="Picture 3" descr="Toyota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0039" y="685800"/>
            <a:ext cx="3538108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NHTSA consumer complaints</a:t>
            </a:r>
          </a:p>
          <a:p>
            <a:r>
              <a:rPr lang="en-US" dirty="0" smtClean="0"/>
              <a:t>Findings: Model years that were not recalled also had complaints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6" cstate="print"/>
          <a:srcRect l="34936" t="25642" r="36058" b="66381"/>
          <a:stretch>
            <a:fillRect/>
          </a:stretch>
        </p:blipFill>
        <p:spPr bwMode="auto">
          <a:xfrm>
            <a:off x="58674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bags vs Speed contr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96267"/>
            <a:ext cx="7620000" cy="2526053"/>
          </a:xfrm>
          <a:prstGeom prst="rect">
            <a:avLst/>
          </a:prstGeom>
        </p:spPr>
      </p:pic>
      <p:pic>
        <p:nvPicPr>
          <p:cNvPr id="3" name="Picture 2" descr="Air bags vs Speed control P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078973"/>
            <a:ext cx="7620000" cy="2712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7912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NHTSA Early Warning Reports</a:t>
            </a:r>
          </a:p>
          <a:p>
            <a:r>
              <a:rPr lang="en-US" dirty="0" smtClean="0"/>
              <a:t>Findings: Most claims involve air bags – not speed control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685800" y="1524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vethirtyeight-blogs-nytimes-c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049" y="533400"/>
            <a:ext cx="3896751" cy="2961249"/>
          </a:xfrm>
          <a:prstGeom prst="rect">
            <a:avLst/>
          </a:prstGeom>
        </p:spPr>
      </p:pic>
      <p:pic>
        <p:nvPicPr>
          <p:cNvPr id="6" name="Picture 5" descr="fivethirtyeight-blogs-nytimes-com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533399"/>
            <a:ext cx="4114800" cy="1244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213360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Health Department points deducted during restaurant inspections</a:t>
            </a:r>
          </a:p>
          <a:p>
            <a:endParaRPr lang="en-US" dirty="0"/>
          </a:p>
          <a:p>
            <a:r>
              <a:rPr lang="en-US" dirty="0" smtClean="0"/>
              <a:t>Findings: Four times as many restaurants scored 11, 12 or 13 than scored 14, 15, or 16. Chances are the difference between and “A” and a “B” rating are slight.</a:t>
            </a:r>
            <a:endParaRPr lang="en-US" dirty="0"/>
          </a:p>
        </p:txBody>
      </p:sp>
      <p:pic>
        <p:nvPicPr>
          <p:cNvPr id="9" name="Picture 8" descr="fivethirtyeight-blogs-nytimes-com 4_Page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657600"/>
            <a:ext cx="3859979" cy="2971800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620000" y="60960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8B7F8FD1-E2C8-419C-88C8-F4E9082AA9B5}" type="datetime12">
              <a:rPr lang="en-US"/>
              <a:pPr/>
              <a:t>10:18 PM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idChenBudge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227" y="169536"/>
            <a:ext cx="3591973" cy="6518928"/>
          </a:xfrm>
          <a:prstGeom prst="rect">
            <a:avLst/>
          </a:prstGeom>
        </p:spPr>
      </p:pic>
      <p:pic>
        <p:nvPicPr>
          <p:cNvPr id="5" name="Picture 4" descr="DavidChenBudg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685800"/>
            <a:ext cx="474473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45263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City Budget</a:t>
            </a:r>
          </a:p>
          <a:p>
            <a:endParaRPr lang="en-US" dirty="0" smtClean="0"/>
          </a:p>
          <a:p>
            <a:r>
              <a:rPr lang="en-US" dirty="0" smtClean="0"/>
              <a:t>Findings: Some neighborhoods suffer more than others as mayor cuts budgets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41148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96000" y="642938"/>
            <a:ext cx="25908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Salary data and other charter school records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Reporters Found nepotism in charter schools and administrators earning six-figure salaries to run schools with only a few hundred or a couple of thousand students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055688"/>
            <a:ext cx="5567362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28956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marks 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685800"/>
            <a:ext cx="5199480" cy="5638800"/>
          </a:xfrm>
          <a:prstGeom prst="rect">
            <a:avLst/>
          </a:prstGeom>
        </p:spPr>
      </p:pic>
      <p:pic>
        <p:nvPicPr>
          <p:cNvPr id="3" name="Picture 2" descr="Earmarks_Page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6097" y="720802"/>
            <a:ext cx="3186903" cy="2174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3125212"/>
            <a:ext cx="327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City Council discretionary spending (earmarks)</a:t>
            </a:r>
          </a:p>
          <a:p>
            <a:endParaRPr lang="en-US" dirty="0"/>
          </a:p>
          <a:p>
            <a:r>
              <a:rPr lang="en-US" dirty="0" smtClean="0"/>
              <a:t>Findings: Allies of the speaker seem to get more money to spend in their districts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3048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ersity 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553" y="228600"/>
            <a:ext cx="2758847" cy="6400800"/>
          </a:xfrm>
          <a:prstGeom prst="rect">
            <a:avLst/>
          </a:prstGeom>
        </p:spPr>
      </p:pic>
      <p:pic>
        <p:nvPicPr>
          <p:cNvPr id="3" name="Picture 2" descr="Diversi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6681" y="612517"/>
            <a:ext cx="3425719" cy="39594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44958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EEOC reports, hand-built data</a:t>
            </a:r>
          </a:p>
          <a:p>
            <a:endParaRPr lang="en-US" dirty="0"/>
          </a:p>
          <a:p>
            <a:r>
              <a:rPr lang="en-US" dirty="0" smtClean="0"/>
              <a:t>Findings: City workers overall and top officials in particular are less diverse than the city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4343400" y="2286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495300"/>
            <a:ext cx="274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/>
              <a:t>Federal jobs data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Findings: </a:t>
            </a:r>
            <a:r>
              <a:rPr lang="en-US" dirty="0" smtClean="0"/>
              <a:t>When Tories took power, the percentage of females began to drop.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"/>
            <a:ext cx="50577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20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nsured Drivers Owe Mill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838200"/>
            <a:ext cx="4947274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290828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Outstanding municipal court fines</a:t>
            </a:r>
          </a:p>
          <a:p>
            <a:endParaRPr lang="en-US" dirty="0"/>
          </a:p>
          <a:p>
            <a:r>
              <a:rPr lang="en-US" dirty="0" smtClean="0"/>
              <a:t>Findings: The impound lot is full, so police seldom tow uninsured drivers – who, as a result, often don’t pay their fines.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22917" t="69516" r="49840" b="24786"/>
          <a:stretch>
            <a:fillRect/>
          </a:stretch>
        </p:blipFill>
        <p:spPr bwMode="auto">
          <a:xfrm>
            <a:off x="590550" y="571500"/>
            <a:ext cx="16192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king Tickets_ThanksgivingGra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05060"/>
            <a:ext cx="8153400" cy="1833340"/>
          </a:xfrm>
          <a:prstGeom prst="rect">
            <a:avLst/>
          </a:prstGeom>
        </p:spPr>
      </p:pic>
      <p:pic>
        <p:nvPicPr>
          <p:cNvPr id="4" name="Picture 3" descr="Parking Tickets_Thanksgiving 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369" y="2514600"/>
            <a:ext cx="4811023" cy="4038600"/>
          </a:xfrm>
          <a:prstGeom prst="rect">
            <a:avLst/>
          </a:prstGeom>
        </p:spPr>
      </p:pic>
      <p:pic>
        <p:nvPicPr>
          <p:cNvPr id="5" name="Picture 4" descr="Parking Tickets Disco Tow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8340" y="2544170"/>
            <a:ext cx="3674660" cy="2180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4766608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Parking tickets</a:t>
            </a:r>
          </a:p>
          <a:p>
            <a:endParaRPr lang="en-US" dirty="0"/>
          </a:p>
          <a:p>
            <a:r>
              <a:rPr lang="en-US" dirty="0" smtClean="0"/>
              <a:t>Findings: Ticket “dumping,” “disco” towing, day with most tickets, block with most tickets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6" cstate="print"/>
          <a:srcRect l="34936" t="25642" r="36058" b="66381"/>
          <a:stretch>
            <a:fillRect/>
          </a:stretch>
        </p:blipFill>
        <p:spPr bwMode="auto">
          <a:xfrm>
            <a:off x="561975" y="2667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pus Christi Enforcem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60" y="685800"/>
            <a:ext cx="595124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533400"/>
            <a:ext cx="2514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Municipal </a:t>
            </a:r>
            <a:r>
              <a:rPr lang="en-US" dirty="0" err="1" smtClean="0"/>
              <a:t>citiations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Findings: People </a:t>
            </a:r>
            <a:r>
              <a:rPr lang="en-US" dirty="0"/>
              <a:t>love to gripe about </a:t>
            </a:r>
            <a:r>
              <a:rPr lang="en-US" dirty="0" smtClean="0"/>
              <a:t>how </a:t>
            </a:r>
            <a:r>
              <a:rPr lang="en-US" dirty="0"/>
              <a:t>no </a:t>
            </a:r>
            <a:r>
              <a:rPr lang="en-US" dirty="0" smtClean="0"/>
              <a:t>one in Corpus Christi </a:t>
            </a:r>
            <a:r>
              <a:rPr lang="en-US" dirty="0"/>
              <a:t>maintains their property. </a:t>
            </a:r>
            <a:r>
              <a:rPr lang="en-US" dirty="0" smtClean="0"/>
              <a:t>Among other things, the story dispelled </a:t>
            </a:r>
            <a:r>
              <a:rPr lang="en-US" dirty="0"/>
              <a:t>the myth that code enforcement was a problem only in certain </a:t>
            </a:r>
            <a:r>
              <a:rPr lang="en-US" dirty="0" smtClean="0"/>
              <a:t>areas.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/>
          <a:srcRect l="22917" t="69516" r="49840" b="24786"/>
          <a:stretch>
            <a:fillRect/>
          </a:stretch>
        </p:blipFill>
        <p:spPr bwMode="auto">
          <a:xfrm>
            <a:off x="285750" y="419100"/>
            <a:ext cx="16192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/>
          <a:srcRect l="11218" t="16410" r="37179" b="26154"/>
          <a:stretch>
            <a:fillRect/>
          </a:stretch>
        </p:blipFill>
        <p:spPr bwMode="auto">
          <a:xfrm>
            <a:off x="381000" y="533400"/>
            <a:ext cx="396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/>
          <a:srcRect l="10897" t="16410" r="37821" b="25898"/>
          <a:stretch>
            <a:fillRect/>
          </a:stretch>
        </p:blipFill>
        <p:spPr bwMode="auto">
          <a:xfrm>
            <a:off x="4648200" y="533400"/>
            <a:ext cx="396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40386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Kent State journalism </a:t>
            </a:r>
            <a:r>
              <a:rPr lang="en-US" smtClean="0"/>
              <a:t>students collected the </a:t>
            </a:r>
            <a:r>
              <a:rPr lang="en-US" dirty="0"/>
              <a:t>number of full scholarships (tuition, room and board) given to athletes and the number of full scholarships given to academic students.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Findings: Kent State’s largest college is Arts and Sciences. None of those students received a full scholarship. Meanwhile, 207 athletes received a full ride.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5" cstate="print"/>
          <a:srcRect l="12019" t="17379" r="70032" b="73219"/>
          <a:stretch>
            <a:fillRect/>
          </a:stretch>
        </p:blipFill>
        <p:spPr bwMode="auto">
          <a:xfrm>
            <a:off x="457200" y="142875"/>
            <a:ext cx="1066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 l="11218" t="14103" r="35256" b="11025"/>
          <a:stretch>
            <a:fillRect/>
          </a:stretch>
        </p:blipFill>
        <p:spPr bwMode="auto">
          <a:xfrm>
            <a:off x="152400" y="762000"/>
            <a:ext cx="518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400" y="897553"/>
            <a:ext cx="33528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Kent State journalism students surveyed NFL </a:t>
            </a:r>
            <a:r>
              <a:rPr lang="en-US" dirty="0"/>
              <a:t>teams</a:t>
            </a:r>
          </a:p>
          <a:p>
            <a:r>
              <a:rPr lang="en-US" dirty="0"/>
              <a:t>to </a:t>
            </a:r>
            <a:r>
              <a:rPr lang="en-US" dirty="0" smtClean="0"/>
              <a:t>ask how </a:t>
            </a:r>
            <a:r>
              <a:rPr lang="en-US" dirty="0"/>
              <a:t>much money </a:t>
            </a:r>
            <a:r>
              <a:rPr lang="en-US" dirty="0" smtClean="0"/>
              <a:t>they donate </a:t>
            </a:r>
            <a:r>
              <a:rPr lang="en-US" dirty="0"/>
              <a:t>to colleges.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Findings: NFL rosters are filled with players trained at America's colleges and universities at no cost to the NFL. But franchises that answered the question – most refused – said they do not donate to colleges.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12019" t="17379" r="70032" b="73219"/>
          <a:stretch>
            <a:fillRect/>
          </a:stretch>
        </p:blipFill>
        <p:spPr bwMode="auto">
          <a:xfrm>
            <a:off x="152400" y="371475"/>
            <a:ext cx="1066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 l="10897" t="25128" r="41827" b="26154"/>
          <a:stretch>
            <a:fillRect/>
          </a:stretch>
        </p:blipFill>
        <p:spPr bwMode="auto">
          <a:xfrm>
            <a:off x="762000" y="990600"/>
            <a:ext cx="472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38800" y="1190685"/>
            <a:ext cx="304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Kent State journalism students asked members of the Ohio Congressional  what programs they thought should be cut.</a:t>
            </a:r>
          </a:p>
          <a:p>
            <a:endParaRPr lang="en-US" dirty="0"/>
          </a:p>
          <a:p>
            <a:r>
              <a:rPr lang="en-US" dirty="0" smtClean="0"/>
              <a:t>Findings: 13 of 20 of the Ohio Congressional Delegation refused to answer.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12019" t="17379" r="70032" b="73219"/>
          <a:stretch>
            <a:fillRect/>
          </a:stretch>
        </p:blipFill>
        <p:spPr bwMode="auto">
          <a:xfrm>
            <a:off x="762000" y="600075"/>
            <a:ext cx="1066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20000" y="60960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8B7F8FD1-E2C8-419C-88C8-F4E9082AA9B5}" type="datetime12">
              <a:rPr lang="en-US"/>
              <a:pPr/>
              <a:t>10:18 PM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266700"/>
            <a:ext cx="6667500" cy="47625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1143000" y="5181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311 calls for downed trees</a:t>
            </a:r>
          </a:p>
          <a:p>
            <a:endParaRPr lang="en-US" dirty="0"/>
          </a:p>
          <a:p>
            <a:r>
              <a:rPr lang="en-US" dirty="0" smtClean="0"/>
              <a:t>Findings: After a tornado swept across New York City, 311 calls for downed trees helps trace its path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34936" t="25642" r="36058" b="66381"/>
          <a:stretch>
            <a:fillRect/>
          </a:stretch>
        </p:blipFill>
        <p:spPr bwMode="auto">
          <a:xfrm>
            <a:off x="11430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8600" y="1600200"/>
            <a:ext cx="23431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Voting and teacher data</a:t>
            </a:r>
          </a:p>
          <a:p>
            <a:endParaRPr lang="en-US" u="sng" dirty="0"/>
          </a:p>
          <a:p>
            <a:r>
              <a:rPr lang="en-US" sz="2000" u="sng" dirty="0"/>
              <a:t>Findings: </a:t>
            </a:r>
            <a:r>
              <a:rPr lang="en-US" sz="2000" dirty="0"/>
              <a:t> “…they gave this promise to school board members: Support us or we'll remember you on election day.</a:t>
            </a:r>
          </a:p>
          <a:p>
            <a:r>
              <a:rPr lang="en-US" sz="2000" dirty="0"/>
              <a:t>But election day came, and the vast majority of teachers didn't show up.”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"/>
            <a:ext cx="56388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1925"/>
            <a:ext cx="24193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stricting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3585191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4461808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40 years of election results</a:t>
            </a:r>
          </a:p>
          <a:p>
            <a:endParaRPr lang="en-US" dirty="0"/>
          </a:p>
          <a:p>
            <a:r>
              <a:rPr lang="en-US" dirty="0" smtClean="0"/>
              <a:t>Findings: When Republicans had full control, this is how new redistricting lines were drawn in.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20192" t="28490" r="58013" b="64957"/>
          <a:stretch>
            <a:fillRect/>
          </a:stretch>
        </p:blipFill>
        <p:spPr bwMode="auto">
          <a:xfrm>
            <a:off x="4419600" y="4267200"/>
            <a:ext cx="1295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mocrats to Watch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668" y="545592"/>
            <a:ext cx="6771132" cy="4407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498354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Lawmakers’ voting records and past statements</a:t>
            </a:r>
          </a:p>
          <a:p>
            <a:endParaRPr lang="en-US" dirty="0" smtClean="0"/>
          </a:p>
          <a:p>
            <a:r>
              <a:rPr lang="en-US" dirty="0" smtClean="0"/>
              <a:t>Findings: These House </a:t>
            </a:r>
            <a:r>
              <a:rPr lang="en-US" dirty="0"/>
              <a:t>Democrats </a:t>
            </a:r>
            <a:r>
              <a:rPr lang="en-US" dirty="0" smtClean="0"/>
              <a:t>could have decided </a:t>
            </a:r>
            <a:r>
              <a:rPr lang="en-US" dirty="0"/>
              <a:t>the fate of the health care overhaul. 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34936" t="25642" r="36058" b="66381"/>
          <a:stretch>
            <a:fillRect/>
          </a:stretch>
        </p:blipFill>
        <p:spPr bwMode="auto">
          <a:xfrm>
            <a:off x="1143000" y="2286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ankee Owner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762000"/>
            <a:ext cx="4971932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4157008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baseball-reference.com</a:t>
            </a:r>
          </a:p>
          <a:p>
            <a:endParaRPr lang="en-US" dirty="0"/>
          </a:p>
          <a:p>
            <a:r>
              <a:rPr lang="en-US" dirty="0" smtClean="0"/>
              <a:t>Findings: (speaks for itself)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34936" t="25642" r="36058" b="66381"/>
          <a:stretch>
            <a:fillRect/>
          </a:stretch>
        </p:blipFill>
        <p:spPr bwMode="auto">
          <a:xfrm>
            <a:off x="685800" y="3810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 l="34936" t="25642" r="36058" b="66381"/>
          <a:stretch>
            <a:fillRect/>
          </a:stretch>
        </p:blipFill>
        <p:spPr bwMode="auto">
          <a:xfrm>
            <a:off x="914400" y="2667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2767548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Data constructed from paper records plus research by Harvard Professor Judith Grant Long</a:t>
            </a:r>
          </a:p>
          <a:p>
            <a:endParaRPr lang="en-US" dirty="0" smtClean="0"/>
          </a:p>
          <a:p>
            <a:r>
              <a:rPr lang="en-US" dirty="0" smtClean="0"/>
              <a:t>Findings: Millions of dollars in outstanding public </a:t>
            </a:r>
            <a:r>
              <a:rPr lang="en-US" smtClean="0"/>
              <a:t>debt remains on </a:t>
            </a:r>
            <a:r>
              <a:rPr lang="en-US" dirty="0" smtClean="0"/>
              <a:t>pro sports facilities that no longer exist or are no longer used by a pro team.</a:t>
            </a:r>
            <a:endParaRPr lang="en-US" dirty="0"/>
          </a:p>
        </p:txBody>
      </p:sp>
      <p:pic>
        <p:nvPicPr>
          <p:cNvPr id="9" name="Picture 8" descr="NF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609600"/>
            <a:ext cx="3555851" cy="601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708660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00150"/>
            <a:ext cx="6343650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-42863"/>
            <a:ext cx="4378325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82575" y="381000"/>
            <a:ext cx="8132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Databases to have in your newsroom – and to keep getting</a:t>
            </a:r>
            <a:endParaRPr lang="en-US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34975" y="1295400"/>
            <a:ext cx="813276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Public payroll data --- over time, you’ll have former employees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Crime incident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City/county check </a:t>
            </a:r>
            <a:r>
              <a:rPr lang="en-US" dirty="0" smtClean="0"/>
              <a:t>registers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Complaints from lots of sources: state AG, 311, etc</a:t>
            </a:r>
            <a:r>
              <a:rPr lang="en-US" dirty="0" smtClean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Voter registration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Contracts and vendors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State and local campaign contributions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State and local lobbyists</a:t>
            </a:r>
          </a:p>
          <a:p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620000" y="60960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431F32D0-DAC2-4D6E-8772-3A5EECFD73C8}" type="datetime12">
              <a:rPr lang="en-US" smtClean="0"/>
              <a:pPr/>
              <a:t>10:18 PM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57200" y="685800"/>
            <a:ext cx="795813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Okay, so maybe we went over our 50 count, but there were too many good stories to keep it to 50. </a:t>
            </a:r>
          </a:p>
          <a:p>
            <a:endParaRPr lang="en-US" dirty="0"/>
          </a:p>
          <a:p>
            <a:r>
              <a:rPr lang="en-US" dirty="0" smtClean="0"/>
              <a:t>For more examples, go to </a:t>
            </a:r>
            <a:r>
              <a:rPr lang="en-US" dirty="0" smtClean="0">
                <a:hlinkClick r:id="rId3"/>
              </a:rPr>
              <a:t>www.ire.org/extraextra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Get a copy of this presentation at </a:t>
            </a:r>
            <a:r>
              <a:rPr lang="en-US" dirty="0" smtClean="0">
                <a:hlinkClick r:id="rId4"/>
              </a:rPr>
              <a:t>www.jenster.com/nicar2011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620000" y="60960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431F32D0-DAC2-4D6E-8772-3A5EECFD73C8}" type="datetime12">
              <a:rPr lang="en-US" smtClean="0"/>
              <a:pPr/>
              <a:t>10:18 PM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3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J_TestScor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533400"/>
            <a:ext cx="4275678" cy="2505075"/>
          </a:xfrm>
          <a:prstGeom prst="rect">
            <a:avLst/>
          </a:prstGeom>
        </p:spPr>
      </p:pic>
      <p:pic>
        <p:nvPicPr>
          <p:cNvPr id="3" name="Picture 2" descr="WSJ_TestScoresGraph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940" y="690372"/>
            <a:ext cx="2537460" cy="5939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34290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Individual student test scores for Regents Exams</a:t>
            </a:r>
          </a:p>
          <a:p>
            <a:endParaRPr lang="en-US" dirty="0"/>
          </a:p>
          <a:p>
            <a:r>
              <a:rPr lang="en-US" dirty="0" smtClean="0"/>
              <a:t>Findings: Graders were “scrubbing” tests to push failing students into the passing range</a:t>
            </a:r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 l="17011" t="16419" r="54372" b="74806"/>
          <a:stretch>
            <a:fillRect/>
          </a:stretch>
        </p:blipFill>
        <p:spPr bwMode="auto">
          <a:xfrm>
            <a:off x="990600" y="152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30686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8600"/>
            <a:ext cx="3657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362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School district credit card purchases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District card holders made questionable purchases with their cards.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7086600" y="58674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3848D321-9CBB-43C7-BAAF-AE7EC45E6440}" type="datetime12">
              <a:rPr lang="en-US"/>
              <a:pPr/>
              <a:t>10:18 PM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88392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04800" y="47244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 </a:t>
            </a:r>
            <a:r>
              <a:rPr lang="en-US" dirty="0"/>
              <a:t>Texas standardized test score data</a:t>
            </a:r>
          </a:p>
          <a:p>
            <a:r>
              <a:rPr lang="en-US" u="sng" dirty="0"/>
              <a:t>Findings:</a:t>
            </a:r>
            <a:r>
              <a:rPr lang="en-US" dirty="0"/>
              <a:t> Some schools showed improvement in scores that were much higher than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EPA data and national education data</a:t>
            </a:r>
          </a:p>
          <a:p>
            <a:r>
              <a:rPr lang="en-US" u="sng" dirty="0"/>
              <a:t>Findings:</a:t>
            </a:r>
            <a:r>
              <a:rPr lang="en-US" dirty="0"/>
              <a:t> “The goal: To determine what sort of toxic chemicals children breathe when they go to school. ”</a:t>
            </a:r>
            <a:endParaRPr lang="en-US" u="sng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58578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484" name="Group 5"/>
          <p:cNvGrpSpPr>
            <a:grpSpLocks/>
          </p:cNvGrpSpPr>
          <p:nvPr/>
        </p:nvGrpSpPr>
        <p:grpSpPr bwMode="auto">
          <a:xfrm>
            <a:off x="6942138" y="2000250"/>
            <a:ext cx="1365250" cy="1387475"/>
            <a:chOff x="7321148" y="2209800"/>
            <a:chExt cx="1365652" cy="1388476"/>
          </a:xfrm>
        </p:grpSpPr>
        <p:pic>
          <p:nvPicPr>
            <p:cNvPr id="2048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21148" y="2209800"/>
              <a:ext cx="1365652" cy="136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486" name="TextBox 7"/>
            <p:cNvSpPr txBox="1">
              <a:spLocks noChangeArrowheads="1"/>
            </p:cNvSpPr>
            <p:nvPr/>
          </p:nvSpPr>
          <p:spPr bwMode="auto">
            <a:xfrm>
              <a:off x="7391400" y="3259722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</a:rPr>
                <a:t>Meyer winner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3171</TotalTime>
  <Words>1709</Words>
  <Application>Microsoft Office PowerPoint</Application>
  <PresentationFormat>On-screen Show (4:3)</PresentationFormat>
  <Paragraphs>228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Pulitzer Publishing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Pulitzer Publishing Company</dc:creator>
  <cp:lastModifiedBy>Jennifer LaFleur</cp:lastModifiedBy>
  <cp:revision>251</cp:revision>
  <dcterms:created xsi:type="dcterms:W3CDTF">2000-05-01T16:49:35Z</dcterms:created>
  <dcterms:modified xsi:type="dcterms:W3CDTF">2011-02-26T03:55:22Z</dcterms:modified>
</cp:coreProperties>
</file>